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50"/>
  </p:notesMasterIdLst>
  <p:sldIdLst>
    <p:sldId id="466" r:id="rId2"/>
    <p:sldId id="817" r:id="rId3"/>
    <p:sldId id="818" r:id="rId4"/>
    <p:sldId id="819" r:id="rId5"/>
    <p:sldId id="820" r:id="rId6"/>
    <p:sldId id="821" r:id="rId7"/>
    <p:sldId id="822" r:id="rId8"/>
    <p:sldId id="823" r:id="rId9"/>
    <p:sldId id="824" r:id="rId10"/>
    <p:sldId id="825" r:id="rId11"/>
    <p:sldId id="826" r:id="rId12"/>
    <p:sldId id="827" r:id="rId13"/>
    <p:sldId id="828" r:id="rId14"/>
    <p:sldId id="962" r:id="rId15"/>
    <p:sldId id="963" r:id="rId16"/>
    <p:sldId id="964" r:id="rId17"/>
    <p:sldId id="965" r:id="rId18"/>
    <p:sldId id="830" r:id="rId19"/>
    <p:sldId id="832" r:id="rId20"/>
    <p:sldId id="833" r:id="rId21"/>
    <p:sldId id="834" r:id="rId22"/>
    <p:sldId id="835" r:id="rId23"/>
    <p:sldId id="960" r:id="rId24"/>
    <p:sldId id="836" r:id="rId25"/>
    <p:sldId id="837" r:id="rId26"/>
    <p:sldId id="838" r:id="rId27"/>
    <p:sldId id="839" r:id="rId28"/>
    <p:sldId id="840" r:id="rId29"/>
    <p:sldId id="841" r:id="rId30"/>
    <p:sldId id="842" r:id="rId31"/>
    <p:sldId id="843" r:id="rId32"/>
    <p:sldId id="969" r:id="rId33"/>
    <p:sldId id="844" r:id="rId34"/>
    <p:sldId id="968" r:id="rId35"/>
    <p:sldId id="846" r:id="rId36"/>
    <p:sldId id="847" r:id="rId37"/>
    <p:sldId id="970" r:id="rId38"/>
    <p:sldId id="848" r:id="rId39"/>
    <p:sldId id="849" r:id="rId40"/>
    <p:sldId id="850" r:id="rId41"/>
    <p:sldId id="851" r:id="rId42"/>
    <p:sldId id="852" r:id="rId43"/>
    <p:sldId id="856" r:id="rId44"/>
    <p:sldId id="857" r:id="rId45"/>
    <p:sldId id="858" r:id="rId46"/>
    <p:sldId id="859" r:id="rId47"/>
    <p:sldId id="860" r:id="rId48"/>
    <p:sldId id="861" r:id="rId49"/>
    <p:sldId id="862" r:id="rId50"/>
    <p:sldId id="863" r:id="rId51"/>
    <p:sldId id="966" r:id="rId52"/>
    <p:sldId id="864" r:id="rId53"/>
    <p:sldId id="865" r:id="rId54"/>
    <p:sldId id="866" r:id="rId55"/>
    <p:sldId id="867" r:id="rId56"/>
    <p:sldId id="868" r:id="rId57"/>
    <p:sldId id="967" r:id="rId58"/>
    <p:sldId id="869" r:id="rId59"/>
    <p:sldId id="870" r:id="rId60"/>
    <p:sldId id="871" r:id="rId61"/>
    <p:sldId id="872" r:id="rId62"/>
    <p:sldId id="873" r:id="rId63"/>
    <p:sldId id="874" r:id="rId64"/>
    <p:sldId id="875" r:id="rId65"/>
    <p:sldId id="876" r:id="rId66"/>
    <p:sldId id="877" r:id="rId67"/>
    <p:sldId id="878" r:id="rId68"/>
    <p:sldId id="879" r:id="rId69"/>
    <p:sldId id="880" r:id="rId70"/>
    <p:sldId id="881" r:id="rId71"/>
    <p:sldId id="882" r:id="rId72"/>
    <p:sldId id="883" r:id="rId73"/>
    <p:sldId id="884" r:id="rId74"/>
    <p:sldId id="885" r:id="rId75"/>
    <p:sldId id="886" r:id="rId76"/>
    <p:sldId id="887" r:id="rId77"/>
    <p:sldId id="888" r:id="rId78"/>
    <p:sldId id="889" r:id="rId79"/>
    <p:sldId id="890" r:id="rId80"/>
    <p:sldId id="891" r:id="rId81"/>
    <p:sldId id="892" r:id="rId82"/>
    <p:sldId id="893" r:id="rId83"/>
    <p:sldId id="894" r:id="rId84"/>
    <p:sldId id="895" r:id="rId85"/>
    <p:sldId id="896" r:id="rId86"/>
    <p:sldId id="897" r:id="rId87"/>
    <p:sldId id="898" r:id="rId88"/>
    <p:sldId id="899" r:id="rId89"/>
    <p:sldId id="900" r:id="rId90"/>
    <p:sldId id="901" r:id="rId91"/>
    <p:sldId id="902" r:id="rId92"/>
    <p:sldId id="903" r:id="rId93"/>
    <p:sldId id="904" r:id="rId94"/>
    <p:sldId id="905" r:id="rId95"/>
    <p:sldId id="906" r:id="rId96"/>
    <p:sldId id="907" r:id="rId97"/>
    <p:sldId id="908" r:id="rId98"/>
    <p:sldId id="909" r:id="rId99"/>
    <p:sldId id="910" r:id="rId100"/>
    <p:sldId id="911" r:id="rId101"/>
    <p:sldId id="912" r:id="rId102"/>
    <p:sldId id="913" r:id="rId103"/>
    <p:sldId id="914" r:id="rId104"/>
    <p:sldId id="915" r:id="rId105"/>
    <p:sldId id="916" r:id="rId106"/>
    <p:sldId id="917" r:id="rId107"/>
    <p:sldId id="918" r:id="rId108"/>
    <p:sldId id="919" r:id="rId109"/>
    <p:sldId id="920" r:id="rId110"/>
    <p:sldId id="921" r:id="rId111"/>
    <p:sldId id="922" r:id="rId112"/>
    <p:sldId id="923" r:id="rId113"/>
    <p:sldId id="924" r:id="rId114"/>
    <p:sldId id="925" r:id="rId115"/>
    <p:sldId id="926" r:id="rId116"/>
    <p:sldId id="927" r:id="rId117"/>
    <p:sldId id="928" r:id="rId118"/>
    <p:sldId id="929" r:id="rId119"/>
    <p:sldId id="930" r:id="rId120"/>
    <p:sldId id="931" r:id="rId121"/>
    <p:sldId id="932" r:id="rId122"/>
    <p:sldId id="933" r:id="rId123"/>
    <p:sldId id="934" r:id="rId124"/>
    <p:sldId id="935" r:id="rId125"/>
    <p:sldId id="936" r:id="rId126"/>
    <p:sldId id="937" r:id="rId127"/>
    <p:sldId id="938" r:id="rId128"/>
    <p:sldId id="939" r:id="rId129"/>
    <p:sldId id="940" r:id="rId130"/>
    <p:sldId id="941" r:id="rId131"/>
    <p:sldId id="942" r:id="rId132"/>
    <p:sldId id="943" r:id="rId133"/>
    <p:sldId id="944" r:id="rId134"/>
    <p:sldId id="945" r:id="rId135"/>
    <p:sldId id="946" r:id="rId136"/>
    <p:sldId id="947" r:id="rId137"/>
    <p:sldId id="948" r:id="rId138"/>
    <p:sldId id="949" r:id="rId139"/>
    <p:sldId id="950" r:id="rId140"/>
    <p:sldId id="951" r:id="rId141"/>
    <p:sldId id="952" r:id="rId142"/>
    <p:sldId id="953" r:id="rId143"/>
    <p:sldId id="954" r:id="rId144"/>
    <p:sldId id="955" r:id="rId145"/>
    <p:sldId id="956" r:id="rId146"/>
    <p:sldId id="957" r:id="rId147"/>
    <p:sldId id="958" r:id="rId148"/>
    <p:sldId id="959" r:id="rId149"/>
  </p:sldIdLst>
  <p:sldSz cx="9144000" cy="6858000" type="screen4x3"/>
  <p:notesSz cx="6858000" cy="9144000"/>
  <p:defaultTextStyle>
    <a:defPPr>
      <a:defRPr lang="zh-CN"/>
    </a:defPPr>
    <a:lvl1pPr algn="l" rtl="0" fontAlgn="base">
      <a:spcBef>
        <a:spcPct val="0"/>
      </a:spcBef>
      <a:spcAft>
        <a:spcPct val="0"/>
      </a:spcAft>
      <a:defRPr sz="3200" kern="1200">
        <a:solidFill>
          <a:schemeClr val="tx1"/>
        </a:solidFill>
        <a:latin typeface="Times New Roman" pitchFamily="18" charset="0"/>
        <a:ea typeface="黑体" pitchFamily="49" charset="-122"/>
        <a:cs typeface="+mn-cs"/>
      </a:defRPr>
    </a:lvl1pPr>
    <a:lvl2pPr marL="457200" algn="l" rtl="0" fontAlgn="base">
      <a:spcBef>
        <a:spcPct val="0"/>
      </a:spcBef>
      <a:spcAft>
        <a:spcPct val="0"/>
      </a:spcAft>
      <a:defRPr sz="3200" kern="1200">
        <a:solidFill>
          <a:schemeClr val="tx1"/>
        </a:solidFill>
        <a:latin typeface="Times New Roman" pitchFamily="18" charset="0"/>
        <a:ea typeface="黑体" pitchFamily="49" charset="-122"/>
        <a:cs typeface="+mn-cs"/>
      </a:defRPr>
    </a:lvl2pPr>
    <a:lvl3pPr marL="914400" algn="l" rtl="0" fontAlgn="base">
      <a:spcBef>
        <a:spcPct val="0"/>
      </a:spcBef>
      <a:spcAft>
        <a:spcPct val="0"/>
      </a:spcAft>
      <a:defRPr sz="3200" kern="1200">
        <a:solidFill>
          <a:schemeClr val="tx1"/>
        </a:solidFill>
        <a:latin typeface="Times New Roman" pitchFamily="18" charset="0"/>
        <a:ea typeface="黑体" pitchFamily="49" charset="-122"/>
        <a:cs typeface="+mn-cs"/>
      </a:defRPr>
    </a:lvl3pPr>
    <a:lvl4pPr marL="1371600" algn="l" rtl="0" fontAlgn="base">
      <a:spcBef>
        <a:spcPct val="0"/>
      </a:spcBef>
      <a:spcAft>
        <a:spcPct val="0"/>
      </a:spcAft>
      <a:defRPr sz="3200" kern="1200">
        <a:solidFill>
          <a:schemeClr val="tx1"/>
        </a:solidFill>
        <a:latin typeface="Times New Roman" pitchFamily="18" charset="0"/>
        <a:ea typeface="黑体" pitchFamily="49" charset="-122"/>
        <a:cs typeface="+mn-cs"/>
      </a:defRPr>
    </a:lvl4pPr>
    <a:lvl5pPr marL="1828800" algn="l" rtl="0" fontAlgn="base">
      <a:spcBef>
        <a:spcPct val="0"/>
      </a:spcBef>
      <a:spcAft>
        <a:spcPct val="0"/>
      </a:spcAft>
      <a:defRPr sz="3200" kern="1200">
        <a:solidFill>
          <a:schemeClr val="tx1"/>
        </a:solidFill>
        <a:latin typeface="Times New Roman" pitchFamily="18" charset="0"/>
        <a:ea typeface="黑体" pitchFamily="49" charset="-122"/>
        <a:cs typeface="+mn-cs"/>
      </a:defRPr>
    </a:lvl5pPr>
    <a:lvl6pPr marL="2286000" algn="l" defTabSz="914400" rtl="0" eaLnBrk="1" latinLnBrk="0" hangingPunct="1">
      <a:defRPr sz="3200" kern="1200">
        <a:solidFill>
          <a:schemeClr val="tx1"/>
        </a:solidFill>
        <a:latin typeface="Times New Roman" pitchFamily="18" charset="0"/>
        <a:ea typeface="黑体" pitchFamily="49" charset="-122"/>
        <a:cs typeface="+mn-cs"/>
      </a:defRPr>
    </a:lvl6pPr>
    <a:lvl7pPr marL="2743200" algn="l" defTabSz="914400" rtl="0" eaLnBrk="1" latinLnBrk="0" hangingPunct="1">
      <a:defRPr sz="3200" kern="1200">
        <a:solidFill>
          <a:schemeClr val="tx1"/>
        </a:solidFill>
        <a:latin typeface="Times New Roman" pitchFamily="18" charset="0"/>
        <a:ea typeface="黑体" pitchFamily="49" charset="-122"/>
        <a:cs typeface="+mn-cs"/>
      </a:defRPr>
    </a:lvl7pPr>
    <a:lvl8pPr marL="3200400" algn="l" defTabSz="914400" rtl="0" eaLnBrk="1" latinLnBrk="0" hangingPunct="1">
      <a:defRPr sz="3200" kern="1200">
        <a:solidFill>
          <a:schemeClr val="tx1"/>
        </a:solidFill>
        <a:latin typeface="Times New Roman" pitchFamily="18" charset="0"/>
        <a:ea typeface="黑体" pitchFamily="49" charset="-122"/>
        <a:cs typeface="+mn-cs"/>
      </a:defRPr>
    </a:lvl8pPr>
    <a:lvl9pPr marL="3657600" algn="l" defTabSz="914400" rtl="0" eaLnBrk="1" latinLnBrk="0" hangingPunct="1">
      <a:defRPr sz="3200" kern="1200">
        <a:solidFill>
          <a:schemeClr val="tx1"/>
        </a:solidFill>
        <a:latin typeface="Times New Roman" pitchFamily="18"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0000"/>
    <a:srgbClr val="8B8BFF"/>
    <a:srgbClr val="FFFFE1"/>
    <a:srgbClr val="EBF4F5"/>
    <a:srgbClr val="CC0066"/>
    <a:srgbClr val="B9E8FF"/>
    <a:srgbClr val="93DB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4" d="100"/>
          <a:sy n="84" d="100"/>
        </p:scale>
        <p:origin x="-996"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80.wmf"/><Relationship Id="rId4"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image" Target="../media/image82.png"/><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7.wmf"/><Relationship Id="rId4"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image" Target="../media/image111.wmf"/><Relationship Id="rId3" Type="http://schemas.openxmlformats.org/officeDocument/2006/relationships/image" Target="../media/image101.wmf"/><Relationship Id="rId7" Type="http://schemas.openxmlformats.org/officeDocument/2006/relationships/image" Target="../media/image105.wmf"/><Relationship Id="rId12" Type="http://schemas.openxmlformats.org/officeDocument/2006/relationships/image" Target="../media/image110.wmf"/><Relationship Id="rId2" Type="http://schemas.openxmlformats.org/officeDocument/2006/relationships/image" Target="../media/image100.wmf"/><Relationship Id="rId16" Type="http://schemas.openxmlformats.org/officeDocument/2006/relationships/image" Target="../media/image114.wmf"/><Relationship Id="rId1" Type="http://schemas.openxmlformats.org/officeDocument/2006/relationships/image" Target="../media/image99.wmf"/><Relationship Id="rId6" Type="http://schemas.openxmlformats.org/officeDocument/2006/relationships/image" Target="../media/image104.wmf"/><Relationship Id="rId11" Type="http://schemas.openxmlformats.org/officeDocument/2006/relationships/image" Target="../media/image109.wmf"/><Relationship Id="rId5" Type="http://schemas.openxmlformats.org/officeDocument/2006/relationships/image" Target="../media/image103.wmf"/><Relationship Id="rId15" Type="http://schemas.openxmlformats.org/officeDocument/2006/relationships/image" Target="../media/image11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 Id="rId14"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 Id="rId9"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2.wmf"/><Relationship Id="rId7" Type="http://schemas.openxmlformats.org/officeDocument/2006/relationships/image" Target="../media/image128.wmf"/><Relationship Id="rId2" Type="http://schemas.openxmlformats.org/officeDocument/2006/relationships/image" Target="../media/image120.wmf"/><Relationship Id="rId1" Type="http://schemas.openxmlformats.org/officeDocument/2006/relationships/image" Target="../media/image121.wmf"/><Relationship Id="rId6" Type="http://schemas.openxmlformats.org/officeDocument/2006/relationships/image" Target="../media/image129.wmf"/><Relationship Id="rId5" Type="http://schemas.openxmlformats.org/officeDocument/2006/relationships/image" Target="../media/image123.wmf"/><Relationship Id="rId4" Type="http://schemas.openxmlformats.org/officeDocument/2006/relationships/image" Target="../media/image126.wmf"/><Relationship Id="rId9" Type="http://schemas.openxmlformats.org/officeDocument/2006/relationships/image" Target="../media/image12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4" Type="http://schemas.openxmlformats.org/officeDocument/2006/relationships/image" Target="../media/image13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zh-CN" alt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fld id="{701023E4-1076-4958-A2C4-A1CCEC0CDACD}" type="slidenum">
              <a:rPr lang="zh-CN" alt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1503F409-D709-4675-8370-EB6AF19F16A8}" type="slidenum">
              <a:rPr lang="en-US" altLang="zh-CN"/>
              <a:pPr/>
              <a:t>19</a:t>
            </a:fld>
            <a:endParaRPr lang="en-US" altLang="zh-CN"/>
          </a:p>
        </p:txBody>
      </p:sp>
      <p:sp>
        <p:nvSpPr>
          <p:cNvPr id="150531" name="Rectangle 2"/>
          <p:cNvSpPr>
            <a:spLocks noGrp="1" noRot="1" noChangeAspect="1" noChangeArrowheads="1" noTextEdit="1"/>
          </p:cNvSpPr>
          <p:nvPr>
            <p:ph type="sldImg"/>
          </p:nvPr>
        </p:nvSpPr>
        <p:spPr>
          <a:xfrm>
            <a:off x="1152525" y="693738"/>
            <a:ext cx="4552950" cy="3414712"/>
          </a:xfrm>
          <a:ln w="12700" cap="flat">
            <a:solidFill>
              <a:schemeClr val="tx1"/>
            </a:solidFill>
          </a:ln>
        </p:spPr>
      </p:sp>
      <p:sp>
        <p:nvSpPr>
          <p:cNvPr id="150532"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r>
              <a:rPr kumimoji="1" lang="en-US" altLang="zh-CN" sz="4000" smtClean="0">
                <a:latin typeface="Times New Roman" pitchFamily="18" charset="0"/>
              </a:rPr>
              <a:t> </a:t>
            </a:r>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D1C4239D-D3CA-4FDD-BEDB-DE1AE1396EF9}" type="slidenum">
              <a:rPr lang="en-US" altLang="zh-CN"/>
              <a:pPr/>
              <a:t>75</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2EA060D7-D521-4B1E-8045-8F5F1CE8315B}" type="slidenum">
              <a:rPr lang="en-US" altLang="zh-CN"/>
              <a:pPr/>
              <a:t>77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209EE472-6DDA-4671-8B5D-777EE8A13AF9}" type="slidenum">
              <a:rPr lang="en-US" altLang="zh-CN"/>
              <a:pPr/>
              <a:t>78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6B090F8B-70A8-43FD-8678-C944D7633640}" type="slidenum">
              <a:rPr lang="en-US" altLang="zh-CN"/>
              <a:pPr/>
              <a:t>79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329B64F-10E8-4DF9-8C25-454803FD0D50}" type="slidenum">
              <a:rPr lang="en-US" altLang="zh-CN"/>
              <a:pPr/>
              <a:t>81</a:t>
            </a:fld>
            <a:endParaRPr lang="en-US" altLang="zh-CN"/>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7E044009-AACA-44C4-B702-E2CFFE9F22B6}" type="slidenum">
              <a:rPr lang="en-US" altLang="zh-CN"/>
              <a:pPr/>
              <a:t>83</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8797ECDD-CF03-4F2D-AEE2-6EAFFF1FD149}" type="slidenum">
              <a:rPr lang="en-US" altLang="zh-CN"/>
              <a:pPr/>
              <a:t>94</a:t>
            </a:fld>
            <a:endParaRPr lang="en-US" altLang="zh-CN"/>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69139B26-E7C0-485B-9A80-62FBD727EB01}" type="slidenum">
              <a:rPr lang="en-US" altLang="zh-CN"/>
              <a:pPr/>
              <a:t>100</a:t>
            </a:fld>
            <a:endParaRPr lang="en-US" altLang="zh-CN"/>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r>
              <a:rPr lang="zh-CN" altLang="en-US" smtClean="0"/>
              <a:t>分子的极性与键的极性和分子的空间构型（对称性）有关。</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41CED7F9-8839-4434-B945-F491180AFC20}" type="slidenum">
              <a:rPr lang="en-US" altLang="zh-CN"/>
              <a:pPr/>
              <a:t>104</a:t>
            </a:fld>
            <a:endParaRPr lang="en-US" altLang="zh-CN"/>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lnSpc>
                <a:spcPct val="110000"/>
              </a:lnSpc>
              <a:spcBef>
                <a:spcPct val="15000"/>
              </a:spcBef>
              <a:buClr>
                <a:srgbClr val="FF3300"/>
              </a:buClr>
            </a:pPr>
            <a:endParaRPr lang="zh-CN" altLang="zh-CN" smtClean="0">
              <a:latin typeface="黑体"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13F75775-F7E0-4B3E-A922-C445A6CBAD62}" type="slidenum">
              <a:rPr lang="en-US" altLang="zh-CN"/>
              <a:pPr/>
              <a:t>134</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zh-CN" altLang="zh-CN" smtClean="0">
              <a:latin typeface="黑体"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9037433-79D8-41B6-95A8-75D99198A0E7}" type="slidenum">
              <a:rPr lang="en-US" altLang="zh-CN"/>
              <a:pPr/>
              <a:t>22</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A3621790-1070-413E-818E-2DD1E5535389}" type="slidenum">
              <a:rPr lang="en-US" altLang="zh-CN"/>
              <a:pPr/>
              <a:t>138</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zh-CN" altLang="en-US" smtClean="0"/>
              <a:t>大多数以共价键结合的单质和化合物的晶体都是分子晶体。</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36DE3734-B2A6-4D8D-B38F-B034625E2F08}" type="slidenum">
              <a:rPr lang="en-US" altLang="zh-CN"/>
              <a:pPr/>
              <a:t>141</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DE4E2DA9-6E6C-4DC9-87F3-FCA30C7EAAC5}" type="slidenum">
              <a:rPr lang="en-US" altLang="zh-CN"/>
              <a:pPr/>
              <a:t>143</a:t>
            </a:fld>
            <a:endParaRPr lang="en-US" altLang="zh-CN"/>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D75D0A5B-1E7A-4D38-AEF1-3788100EDC41}" type="slidenum">
              <a:rPr lang="en-US" altLang="zh-CN"/>
              <a:pPr/>
              <a:t>24</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zh-CN" altLang="zh-CN" smtClean="0">
              <a:sym typeface="Symbol" pitchFamily="18" charset="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85CBDAE2-7602-4C10-9067-9CD8DF0CC529}" type="slidenum">
              <a:rPr lang="en-US" altLang="zh-CN"/>
              <a:pPr/>
              <a:t>27</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kumimoji="1" lang="zh-CN" altLang="zh-CN" b="1" smtClean="0">
              <a:solidFill>
                <a:srgbClr val="FFFF66"/>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C247F5BB-96AE-41D0-A7D7-89B7125768C9}" type="slidenum">
              <a:rPr lang="en-US" altLang="zh-CN"/>
              <a:pPr/>
              <a:t>33</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zh-CN" altLang="zh-CN" sz="10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13F4357C-FCF0-4859-905A-AE72A076D90D}" type="slidenum">
              <a:rPr lang="en-US" altLang="zh-CN"/>
              <a:pPr/>
              <a:t>55</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02F3099C-4CA3-4FF1-8718-B0634DE1EF22}" type="slidenum">
              <a:rPr lang="en-US" altLang="zh-CN"/>
              <a:pPr/>
              <a:t>70</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1913A6B-EF7F-44A5-9FF7-824478118831}" type="slidenum">
              <a:rPr lang="en-US" altLang="zh-CN"/>
              <a:pPr/>
              <a:t>71</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12D48F84-B510-416F-BCF1-1E038215BAD7}" type="slidenum">
              <a:rPr lang="en-US" altLang="zh-CN"/>
              <a:pPr/>
              <a:t>74</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6.jpeg"/><Relationship Id="rId11" Type="http://schemas.openxmlformats.org/officeDocument/2006/relationships/oleObject" Target="../embeddings/oleObject7.bin"/><Relationship Id="rId5" Type="http://schemas.openxmlformats.org/officeDocument/2006/relationships/image" Target="../media/image5.jpeg"/><Relationship Id="rId10" Type="http://schemas.openxmlformats.org/officeDocument/2006/relationships/oleObject" Target="../embeddings/oleObject6.bin"/><Relationship Id="rId4" Type="http://schemas.openxmlformats.org/officeDocument/2006/relationships/image" Target="../media/image4.jpeg"/><Relationship Id="rId9" Type="http://schemas.openxmlformats.org/officeDocument/2006/relationships/oleObject" Target="../embeddings/oleObject5.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57200" y="4368800"/>
          <a:ext cx="2971800" cy="2489200"/>
        </p:xfrm>
        <a:graphic>
          <a:graphicData uri="http://schemas.openxmlformats.org/presentationml/2006/ole">
            <p:oleObj spid="_x0000_s2050" r:id="rId3" imgW="2467319" imgH="2066667" progId="PBrush">
              <p:embed/>
            </p:oleObj>
          </a:graphicData>
        </a:graphic>
      </p:graphicFrame>
      <p:sp>
        <p:nvSpPr>
          <p:cNvPr id="2051" name="Rectangle 3"/>
          <p:cNvSpPr>
            <a:spLocks noChangeArrowheads="1"/>
          </p:cNvSpPr>
          <p:nvPr/>
        </p:nvSpPr>
        <p:spPr bwMode="auto">
          <a:xfrm>
            <a:off x="1150938" y="152400"/>
            <a:ext cx="7793037" cy="990600"/>
          </a:xfrm>
          <a:prstGeom prst="rect">
            <a:avLst/>
          </a:prstGeom>
          <a:noFill/>
          <a:ln w="9525">
            <a:noFill/>
            <a:miter lim="800000"/>
            <a:headEnd/>
            <a:tailEnd/>
          </a:ln>
          <a:effectLst/>
        </p:spPr>
        <p:txBody>
          <a:bodyPr anchor="b"/>
          <a:lstStyle/>
          <a:p>
            <a:pPr indent="96838" algn="ctr"/>
            <a:endParaRPr lang="zh-CN" altLang="en-US" sz="4000">
              <a:solidFill>
                <a:srgbClr val="FF3300"/>
              </a:solidFill>
              <a:effectLst>
                <a:outerShdw blurRad="38100" dist="38100" dir="2700000" algn="tl">
                  <a:srgbClr val="C0C0C0"/>
                </a:outerShdw>
              </a:effectLst>
              <a:latin typeface="Arial Narrow" pitchFamily="34" charset="0"/>
            </a:endParaRPr>
          </a:p>
        </p:txBody>
      </p:sp>
      <p:sp>
        <p:nvSpPr>
          <p:cNvPr id="2052" name="Rectangle 4"/>
          <p:cNvSpPr>
            <a:spLocks noChangeArrowheads="1"/>
          </p:cNvSpPr>
          <p:nvPr/>
        </p:nvSpPr>
        <p:spPr bwMode="auto">
          <a:xfrm>
            <a:off x="1143000" y="1524000"/>
            <a:ext cx="7772400" cy="4648200"/>
          </a:xfrm>
          <a:prstGeom prst="rect">
            <a:avLst/>
          </a:prstGeom>
          <a:noFill/>
          <a:ln w="9525">
            <a:noFill/>
            <a:miter lim="800000"/>
            <a:headEnd/>
            <a:tailEnd/>
          </a:ln>
          <a:effectLst/>
        </p:spPr>
        <p:txBody>
          <a:bodyPr/>
          <a:lstStyle/>
          <a:p>
            <a:pPr>
              <a:lnSpc>
                <a:spcPct val="130000"/>
              </a:lnSpc>
              <a:spcBef>
                <a:spcPct val="20000"/>
              </a:spcBef>
            </a:pPr>
            <a:endParaRPr lang="zh-CN" altLang="en-US" sz="6000" b="1">
              <a:solidFill>
                <a:srgbClr val="FF3300"/>
              </a:solidFill>
              <a:effectLst>
                <a:outerShdw blurRad="38100" dist="38100" dir="2700000" algn="tl">
                  <a:srgbClr val="C0C0C0"/>
                </a:outerShdw>
              </a:effectLst>
            </a:endParaRPr>
          </a:p>
        </p:txBody>
      </p:sp>
      <p:pic>
        <p:nvPicPr>
          <p:cNvPr id="2053" name="Picture 5" descr="下页">
            <a:hlinkClick r:id="" action="ppaction://hlinkshowjump?jump=nextslide"/>
          </p:cNvPr>
          <p:cNvPicPr>
            <a:picLocks noChangeAspect="1" noChangeArrowheads="1"/>
          </p:cNvPicPr>
          <p:nvPr/>
        </p:nvPicPr>
        <p:blipFill>
          <a:blip r:embed="rId4"/>
          <a:srcRect/>
          <a:stretch>
            <a:fillRect/>
          </a:stretch>
        </p:blipFill>
        <p:spPr bwMode="auto">
          <a:xfrm>
            <a:off x="6767513" y="6383338"/>
            <a:ext cx="792162" cy="468312"/>
          </a:xfrm>
          <a:prstGeom prst="rect">
            <a:avLst/>
          </a:prstGeom>
          <a:noFill/>
          <a:ln w="9525">
            <a:noFill/>
            <a:miter lim="800000"/>
            <a:headEnd/>
            <a:tailEnd/>
          </a:ln>
        </p:spPr>
      </p:pic>
      <p:pic>
        <p:nvPicPr>
          <p:cNvPr id="2054" name="Picture 6" descr="返回"/>
          <p:cNvPicPr>
            <a:picLocks noChangeAspect="1" noChangeArrowheads="1"/>
          </p:cNvPicPr>
          <p:nvPr/>
        </p:nvPicPr>
        <p:blipFill>
          <a:blip r:embed="rId5"/>
          <a:srcRect/>
          <a:stretch>
            <a:fillRect/>
          </a:stretch>
        </p:blipFill>
        <p:spPr bwMode="auto">
          <a:xfrm>
            <a:off x="7559675" y="6383338"/>
            <a:ext cx="792163" cy="468312"/>
          </a:xfrm>
          <a:prstGeom prst="rect">
            <a:avLst/>
          </a:prstGeom>
          <a:noFill/>
          <a:ln w="9525">
            <a:noFill/>
            <a:miter lim="800000"/>
            <a:headEnd/>
            <a:tailEnd/>
          </a:ln>
        </p:spPr>
      </p:pic>
      <p:pic>
        <p:nvPicPr>
          <p:cNvPr id="2055" name="Picture 7" descr="退出">
            <a:hlinkClick r:id="" action="ppaction://hlinkshowjump?jump=endshow"/>
          </p:cNvPr>
          <p:cNvPicPr>
            <a:picLocks noChangeAspect="1" noChangeArrowheads="1"/>
          </p:cNvPicPr>
          <p:nvPr/>
        </p:nvPicPr>
        <p:blipFill>
          <a:blip r:embed="rId6"/>
          <a:srcRect/>
          <a:stretch>
            <a:fillRect/>
          </a:stretch>
        </p:blipFill>
        <p:spPr bwMode="auto">
          <a:xfrm>
            <a:off x="8351838" y="6375400"/>
            <a:ext cx="792162" cy="476250"/>
          </a:xfrm>
          <a:prstGeom prst="rect">
            <a:avLst/>
          </a:prstGeom>
          <a:noFill/>
          <a:ln w="9525">
            <a:noFill/>
            <a:miter lim="800000"/>
            <a:headEnd/>
            <a:tailEnd/>
          </a:ln>
        </p:spPr>
      </p:pic>
      <p:sp>
        <p:nvSpPr>
          <p:cNvPr id="2056" name="Rectangle 8"/>
          <p:cNvSpPr>
            <a:spLocks noGrp="1" noChangeArrowheads="1"/>
          </p:cNvSpPr>
          <p:nvPr>
            <p:ph type="dt" sz="half" idx="2"/>
          </p:nvPr>
        </p:nvSpPr>
        <p:spPr bwMode="auto">
          <a:xfrm>
            <a:off x="1295400" y="6248400"/>
            <a:ext cx="1905000"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eaLnBrk="0" hangingPunct="0">
              <a:spcBef>
                <a:spcPct val="50000"/>
              </a:spcBef>
              <a:defRPr sz="1400">
                <a:solidFill>
                  <a:srgbClr val="FFFFFF"/>
                </a:solidFill>
                <a:latin typeface="+mn-lt"/>
                <a:ea typeface="宋体" pitchFamily="2" charset="-122"/>
              </a:defRPr>
            </a:lvl1pPr>
          </a:lstStyle>
          <a:p>
            <a:endParaRPr lang="en-US"/>
          </a:p>
        </p:txBody>
      </p:sp>
      <p:sp>
        <p:nvSpPr>
          <p:cNvPr id="2057" name="Rectangle 9"/>
          <p:cNvSpPr>
            <a:spLocks noGrp="1" noChangeArrowheads="1"/>
          </p:cNvSpPr>
          <p:nvPr>
            <p:ph type="ftr" sz="quarter" idx="3"/>
          </p:nvPr>
        </p:nvSpPr>
        <p:spPr>
          <a:xfrm>
            <a:off x="3733800" y="6248400"/>
            <a:ext cx="2895600" cy="457200"/>
          </a:xfrm>
        </p:spPr>
        <p:txBody>
          <a:bodyPr/>
          <a:lstStyle>
            <a:lvl1pPr>
              <a:lnSpc>
                <a:spcPct val="130000"/>
              </a:lnSpc>
              <a:defRPr sz="2000">
                <a:solidFill>
                  <a:srgbClr val="CC00CC"/>
                </a:solidFill>
                <a:latin typeface="Monotype Corsiva" pitchFamily="66" charset="0"/>
                <a:ea typeface="华文行楷" pitchFamily="2" charset="-122"/>
              </a:defRPr>
            </a:lvl1pPr>
          </a:lstStyle>
          <a:p>
            <a:endParaRPr lang="zh-CN" altLang="en-US"/>
          </a:p>
        </p:txBody>
      </p:sp>
      <p:sp>
        <p:nvSpPr>
          <p:cNvPr id="2058" name="Rectangle 10"/>
          <p:cNvSpPr>
            <a:spLocks noGrp="1" noChangeArrowheads="1"/>
          </p:cNvSpPr>
          <p:nvPr>
            <p:ph type="sldNum" sz="quarter" idx="4"/>
          </p:nvPr>
        </p:nvSpPr>
        <p:spPr>
          <a:xfrm>
            <a:off x="7162800" y="6356350"/>
            <a:ext cx="1905000" cy="457200"/>
          </a:xfrm>
        </p:spPr>
        <p:txBody>
          <a:bodyPr/>
          <a:lstStyle>
            <a:lvl1pPr>
              <a:defRPr>
                <a:solidFill>
                  <a:srgbClr val="FFFFFF"/>
                </a:solidFill>
              </a:defRPr>
            </a:lvl1pPr>
          </a:lstStyle>
          <a:p>
            <a:fld id="{E65D88CE-95A4-4A87-B079-EB9F2851D2B7}" type="slidenum">
              <a:rPr lang="zh-CN" altLang="en-US"/>
              <a:pPr/>
              <a:t>‹#›</a:t>
            </a:fld>
            <a:endParaRPr lang="en-US"/>
          </a:p>
        </p:txBody>
      </p:sp>
      <p:sp>
        <p:nvSpPr>
          <p:cNvPr id="2059" name="Rectangle 11"/>
          <p:cNvSpPr>
            <a:spLocks noGrp="1" noChangeArrowheads="1"/>
          </p:cNvSpPr>
          <p:nvPr>
            <p:ph type="ctrTitle"/>
          </p:nvPr>
        </p:nvSpPr>
        <p:spPr>
          <a:xfrm>
            <a:off x="1143000" y="76200"/>
            <a:ext cx="7848600" cy="1676400"/>
          </a:xfrm>
        </p:spPr>
        <p:txBody>
          <a:bodyPr/>
          <a:lstStyle>
            <a:lvl1pPr indent="96838">
              <a:defRPr/>
            </a:lvl1pPr>
          </a:lstStyle>
          <a:p>
            <a:r>
              <a:rPr lang="zh-CN" altLang="en-US"/>
              <a:t>单击此处编辑母版标题样式</a:t>
            </a:r>
          </a:p>
        </p:txBody>
      </p:sp>
      <p:sp>
        <p:nvSpPr>
          <p:cNvPr id="2060" name="Rectangle 12"/>
          <p:cNvSpPr>
            <a:spLocks noGrp="1" noChangeArrowheads="1"/>
          </p:cNvSpPr>
          <p:nvPr>
            <p:ph type="subTitle" idx="1"/>
          </p:nvPr>
        </p:nvSpPr>
        <p:spPr>
          <a:xfrm>
            <a:off x="1828800" y="3124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2061" name="AutoShape 13"/>
          <p:cNvSpPr>
            <a:spLocks noChangeArrowheads="1"/>
          </p:cNvSpPr>
          <p:nvPr/>
        </p:nvSpPr>
        <p:spPr bwMode="auto">
          <a:xfrm flipH="1">
            <a:off x="547688" y="1828800"/>
            <a:ext cx="8596312" cy="209550"/>
          </a:xfrm>
          <a:prstGeom prst="homePlate">
            <a:avLst>
              <a:gd name="adj" fmla="val 71410"/>
            </a:avLst>
          </a:prstGeom>
          <a:gradFill rotWithShape="0">
            <a:gsLst>
              <a:gs pos="0">
                <a:schemeClr val="tx1"/>
              </a:gs>
              <a:gs pos="50000">
                <a:srgbClr val="0099FF"/>
              </a:gs>
              <a:gs pos="100000">
                <a:schemeClr val="tx1"/>
              </a:gs>
            </a:gsLst>
            <a:lin ang="5400000" scaled="1"/>
          </a:gradFill>
          <a:ln w="9525">
            <a:noFill/>
            <a:miter lim="800000"/>
            <a:headEnd/>
            <a:tailEnd/>
          </a:ln>
          <a:effectLst/>
        </p:spPr>
        <p:txBody>
          <a:bodyPr wrap="none" anchor="ctr"/>
          <a:lstStyle/>
          <a:p>
            <a:endParaRPr lang="zh-CN" altLang="en-US"/>
          </a:p>
        </p:txBody>
      </p:sp>
      <p:grpSp>
        <p:nvGrpSpPr>
          <p:cNvPr id="2062" name="Group 14"/>
          <p:cNvGrpSpPr>
            <a:grpSpLocks/>
          </p:cNvGrpSpPr>
          <p:nvPr/>
        </p:nvGrpSpPr>
        <p:grpSpPr bwMode="auto">
          <a:xfrm>
            <a:off x="150813" y="0"/>
            <a:ext cx="849312" cy="6858000"/>
            <a:chOff x="0" y="0"/>
            <a:chExt cx="535" cy="4320"/>
          </a:xfrm>
        </p:grpSpPr>
        <p:sp>
          <p:nvSpPr>
            <p:cNvPr id="2063" name="AutoShape 15"/>
            <p:cNvSpPr>
              <a:spLocks noChangeArrowheads="1"/>
            </p:cNvSpPr>
            <p:nvPr/>
          </p:nvSpPr>
          <p:spPr bwMode="auto">
            <a:xfrm rot="16200000">
              <a:off x="-13" y="2289"/>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4" name="AutoShape 16"/>
            <p:cNvSpPr>
              <a:spLocks noChangeArrowheads="1"/>
            </p:cNvSpPr>
            <p:nvPr/>
          </p:nvSpPr>
          <p:spPr bwMode="auto">
            <a:xfrm rot="16200000">
              <a:off x="-16" y="2884"/>
              <a:ext cx="565" cy="533"/>
            </a:xfrm>
            <a:prstGeom prst="parallelogram">
              <a:avLst>
                <a:gd name="adj" fmla="val 56133"/>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5" name="AutoShape 17"/>
            <p:cNvSpPr>
              <a:spLocks noChangeArrowheads="1"/>
            </p:cNvSpPr>
            <p:nvPr/>
          </p:nvSpPr>
          <p:spPr bwMode="auto">
            <a:xfrm rot="16200000">
              <a:off x="-14" y="3477"/>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6" name="AutoShape 18"/>
            <p:cNvSpPr>
              <a:spLocks noChangeArrowheads="1"/>
            </p:cNvSpPr>
            <p:nvPr/>
          </p:nvSpPr>
          <p:spPr bwMode="auto">
            <a:xfrm rot="16200000">
              <a:off x="-16" y="506"/>
              <a:ext cx="565" cy="533"/>
            </a:xfrm>
            <a:prstGeom prst="parallelogram">
              <a:avLst>
                <a:gd name="adj" fmla="val 56133"/>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7" name="AutoShape 19"/>
            <p:cNvSpPr>
              <a:spLocks noChangeArrowheads="1"/>
            </p:cNvSpPr>
            <p:nvPr/>
          </p:nvSpPr>
          <p:spPr bwMode="auto">
            <a:xfrm rot="16200000">
              <a:off x="-14" y="1099"/>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8" name="AutoShape 20"/>
            <p:cNvSpPr>
              <a:spLocks noChangeArrowheads="1"/>
            </p:cNvSpPr>
            <p:nvPr/>
          </p:nvSpPr>
          <p:spPr bwMode="auto">
            <a:xfrm rot="16200000">
              <a:off x="-14" y="1695"/>
              <a:ext cx="564" cy="533"/>
            </a:xfrm>
            <a:prstGeom prst="parallelogram">
              <a:avLst>
                <a:gd name="adj" fmla="val 56034"/>
              </a:avLst>
            </a:prstGeom>
            <a:gradFill rotWithShape="0">
              <a:gsLst>
                <a:gs pos="0">
                  <a:srgbClr val="2592FF"/>
                </a:gs>
                <a:gs pos="100000">
                  <a:srgbClr val="FFCCFF"/>
                </a:gs>
              </a:gsLst>
              <a:lin ang="2700000" scaled="1"/>
            </a:gradFill>
            <a:ln w="9525">
              <a:noFill/>
              <a:miter lim="800000"/>
              <a:headEnd/>
              <a:tailEnd/>
            </a:ln>
            <a:effectLst/>
          </p:spPr>
          <p:txBody>
            <a:bodyPr wrap="none" anchor="ctr"/>
            <a:lstStyle/>
            <a:p>
              <a:endParaRPr lang="zh-CN" altLang="en-US"/>
            </a:p>
          </p:txBody>
        </p:sp>
        <p:sp>
          <p:nvSpPr>
            <p:cNvPr id="2069" name="未知"/>
            <p:cNvSpPr>
              <a:spLocks/>
            </p:cNvSpPr>
            <p:nvPr/>
          </p:nvSpPr>
          <p:spPr bwMode="auto">
            <a:xfrm>
              <a:off x="3" y="0"/>
              <a:ext cx="532" cy="465"/>
            </a:xfrm>
            <a:custGeom>
              <a:avLst/>
              <a:gdLst/>
              <a:ahLst/>
              <a:cxnLst>
                <a:cxn ang="0">
                  <a:pos x="1" y="0"/>
                </a:cxn>
                <a:cxn ang="0">
                  <a:pos x="0" y="166"/>
                </a:cxn>
                <a:cxn ang="0">
                  <a:pos x="532" y="465"/>
                </a:cxn>
                <a:cxn ang="0">
                  <a:pos x="532" y="201"/>
                </a:cxn>
                <a:cxn ang="0">
                  <a:pos x="172" y="0"/>
                </a:cxn>
                <a:cxn ang="0">
                  <a:pos x="1" y="0"/>
                </a:cxn>
              </a:cxnLst>
              <a:rect l="0" t="0" r="r" b="b"/>
              <a:pathLst>
                <a:path w="532" h="465">
                  <a:moveTo>
                    <a:pt x="1" y="0"/>
                  </a:moveTo>
                  <a:lnTo>
                    <a:pt x="0" y="166"/>
                  </a:lnTo>
                  <a:lnTo>
                    <a:pt x="532" y="465"/>
                  </a:lnTo>
                  <a:lnTo>
                    <a:pt x="532" y="201"/>
                  </a:lnTo>
                  <a:lnTo>
                    <a:pt x="172" y="0"/>
                  </a:lnTo>
                  <a:lnTo>
                    <a:pt x="1" y="0"/>
                  </a:lnTo>
                  <a:close/>
                </a:path>
              </a:pathLst>
            </a:custGeom>
            <a:gradFill rotWithShape="0">
              <a:gsLst>
                <a:gs pos="0">
                  <a:srgbClr val="2592FF"/>
                </a:gs>
                <a:gs pos="100000">
                  <a:srgbClr val="FFCCFF"/>
                </a:gs>
              </a:gsLst>
              <a:lin ang="2700000" scaled="1"/>
            </a:gradFill>
            <a:ln w="9525">
              <a:noFill/>
              <a:round/>
              <a:headEnd/>
              <a:tailEnd/>
            </a:ln>
            <a:effectLst/>
          </p:spPr>
          <p:txBody>
            <a:bodyPr wrap="none" anchor="ctr"/>
            <a:lstStyle/>
            <a:p>
              <a:endParaRPr lang="zh-CN" altLang="en-US"/>
            </a:p>
          </p:txBody>
        </p:sp>
        <p:sp>
          <p:nvSpPr>
            <p:cNvPr id="2070" name="未知"/>
            <p:cNvSpPr>
              <a:spLocks/>
            </p:cNvSpPr>
            <p:nvPr/>
          </p:nvSpPr>
          <p:spPr bwMode="auto">
            <a:xfrm>
              <a:off x="0" y="4060"/>
              <a:ext cx="457" cy="260"/>
            </a:xfrm>
            <a:custGeom>
              <a:avLst/>
              <a:gdLst/>
              <a:ahLst/>
              <a:cxnLst>
                <a:cxn ang="0">
                  <a:pos x="457" y="260"/>
                </a:cxn>
                <a:cxn ang="0">
                  <a:pos x="1" y="0"/>
                </a:cxn>
                <a:cxn ang="0">
                  <a:pos x="0" y="264"/>
                </a:cxn>
                <a:cxn ang="0">
                  <a:pos x="457" y="260"/>
                </a:cxn>
              </a:cxnLst>
              <a:rect l="0" t="0" r="r" b="b"/>
              <a:pathLst>
                <a:path w="457" h="264">
                  <a:moveTo>
                    <a:pt x="457" y="260"/>
                  </a:moveTo>
                  <a:lnTo>
                    <a:pt x="1" y="0"/>
                  </a:lnTo>
                  <a:lnTo>
                    <a:pt x="0" y="264"/>
                  </a:lnTo>
                  <a:lnTo>
                    <a:pt x="457" y="260"/>
                  </a:lnTo>
                  <a:close/>
                </a:path>
              </a:pathLst>
            </a:custGeom>
            <a:gradFill rotWithShape="0">
              <a:gsLst>
                <a:gs pos="0">
                  <a:srgbClr val="2592FF"/>
                </a:gs>
                <a:gs pos="100000">
                  <a:srgbClr val="FFCCFF"/>
                </a:gs>
              </a:gsLst>
              <a:lin ang="2700000" scaled="1"/>
            </a:gradFill>
            <a:ln w="9525">
              <a:noFill/>
              <a:round/>
              <a:headEnd/>
              <a:tailEnd/>
            </a:ln>
            <a:effectLst/>
          </p:spPr>
          <p:txBody>
            <a:bodyPr wrap="none" anchor="ctr"/>
            <a:lstStyle/>
            <a:p>
              <a:endParaRPr lang="zh-CN" altLang="en-US"/>
            </a:p>
          </p:txBody>
        </p:sp>
      </p:grpSp>
      <p:sp>
        <p:nvSpPr>
          <p:cNvPr id="2071" name="Rectangle 23"/>
          <p:cNvSpPr>
            <a:spLocks noChangeArrowheads="1"/>
          </p:cNvSpPr>
          <p:nvPr/>
        </p:nvSpPr>
        <p:spPr bwMode="auto">
          <a:xfrm>
            <a:off x="441325" y="0"/>
            <a:ext cx="276225" cy="6858000"/>
          </a:xfrm>
          <a:prstGeom prst="rect">
            <a:avLst/>
          </a:prstGeom>
          <a:gradFill rotWithShape="0">
            <a:gsLst>
              <a:gs pos="0">
                <a:schemeClr val="tx1"/>
              </a:gs>
              <a:gs pos="50000">
                <a:srgbClr val="0099FF"/>
              </a:gs>
              <a:gs pos="100000">
                <a:schemeClr val="tx1"/>
              </a:gs>
            </a:gsLst>
            <a:lin ang="0" scaled="1"/>
          </a:gradFill>
          <a:ln w="9525">
            <a:noFill/>
            <a:miter lim="800000"/>
            <a:headEnd/>
            <a:tailEnd/>
          </a:ln>
        </p:spPr>
        <p:txBody>
          <a:bodyPr wrap="none" anchor="ctr"/>
          <a:lstStyle/>
          <a:p>
            <a:endParaRPr lang="zh-CN" altLang="en-US"/>
          </a:p>
        </p:txBody>
      </p:sp>
      <p:graphicFrame>
        <p:nvGraphicFramePr>
          <p:cNvPr id="2072" name="Object 24"/>
          <p:cNvGraphicFramePr>
            <a:graphicFrameLocks noChangeAspect="1"/>
          </p:cNvGraphicFramePr>
          <p:nvPr/>
        </p:nvGraphicFramePr>
        <p:xfrm>
          <a:off x="323850" y="1784350"/>
          <a:ext cx="1800225" cy="276225"/>
        </p:xfrm>
        <a:graphic>
          <a:graphicData uri="http://schemas.openxmlformats.org/presentationml/2006/ole">
            <p:oleObj spid="_x0000_s2072" r:id="rId7" imgW="5372850" imgH="857143" progId="PBrush">
              <p:embed/>
            </p:oleObj>
          </a:graphicData>
        </a:graphic>
      </p:graphicFrame>
      <p:grpSp>
        <p:nvGrpSpPr>
          <p:cNvPr id="2073" name="Group 25"/>
          <p:cNvGrpSpPr>
            <a:grpSpLocks/>
          </p:cNvGrpSpPr>
          <p:nvPr/>
        </p:nvGrpSpPr>
        <p:grpSpPr bwMode="auto">
          <a:xfrm>
            <a:off x="152400" y="307975"/>
            <a:ext cx="847725" cy="6543675"/>
            <a:chOff x="0" y="0"/>
            <a:chExt cx="534" cy="4122"/>
          </a:xfrm>
        </p:grpSpPr>
        <p:sp>
          <p:nvSpPr>
            <p:cNvPr id="2074" name="AutoShape 26"/>
            <p:cNvSpPr>
              <a:spLocks noChangeArrowheads="1"/>
            </p:cNvSpPr>
            <p:nvPr/>
          </p:nvSpPr>
          <p:spPr bwMode="auto">
            <a:xfrm rot="5400000" flipH="1">
              <a:off x="-14" y="1794"/>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75" name="AutoShape 27"/>
            <p:cNvSpPr>
              <a:spLocks noChangeArrowheads="1"/>
            </p:cNvSpPr>
            <p:nvPr/>
          </p:nvSpPr>
          <p:spPr bwMode="auto">
            <a:xfrm rot="5400000" flipH="1">
              <a:off x="-14" y="2388"/>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76" name="AutoShape 28"/>
            <p:cNvSpPr>
              <a:spLocks noChangeArrowheads="1"/>
            </p:cNvSpPr>
            <p:nvPr/>
          </p:nvSpPr>
          <p:spPr bwMode="auto">
            <a:xfrm rot="5400000" flipH="1">
              <a:off x="-15" y="2981"/>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77" name="AutoShape 29"/>
            <p:cNvSpPr>
              <a:spLocks noChangeArrowheads="1"/>
            </p:cNvSpPr>
            <p:nvPr/>
          </p:nvSpPr>
          <p:spPr bwMode="auto">
            <a:xfrm rot="5400000" flipH="1">
              <a:off x="-12" y="3574"/>
              <a:ext cx="558" cy="533"/>
            </a:xfrm>
            <a:prstGeom prst="parallelogram">
              <a:avLst>
                <a:gd name="adj" fmla="val 55437"/>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78" name="AutoShape 30"/>
            <p:cNvSpPr>
              <a:spLocks noChangeArrowheads="1"/>
            </p:cNvSpPr>
            <p:nvPr/>
          </p:nvSpPr>
          <p:spPr bwMode="auto">
            <a:xfrm rot="5400000" flipH="1">
              <a:off x="-14" y="13"/>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79" name="AutoShape 31"/>
            <p:cNvSpPr>
              <a:spLocks noChangeArrowheads="1"/>
            </p:cNvSpPr>
            <p:nvPr/>
          </p:nvSpPr>
          <p:spPr bwMode="auto">
            <a:xfrm rot="5400000" flipH="1">
              <a:off x="-15" y="603"/>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sp>
          <p:nvSpPr>
            <p:cNvPr id="2080" name="AutoShape 32"/>
            <p:cNvSpPr>
              <a:spLocks noChangeArrowheads="1"/>
            </p:cNvSpPr>
            <p:nvPr/>
          </p:nvSpPr>
          <p:spPr bwMode="auto">
            <a:xfrm rot="5400000" flipH="1">
              <a:off x="-15" y="1199"/>
              <a:ext cx="564" cy="533"/>
            </a:xfrm>
            <a:prstGeom prst="parallelogram">
              <a:avLst>
                <a:gd name="adj" fmla="val 56034"/>
              </a:avLst>
            </a:prstGeom>
            <a:gradFill rotWithShape="0">
              <a:gsLst>
                <a:gs pos="0">
                  <a:srgbClr val="79B8E7"/>
                </a:gs>
                <a:gs pos="100000">
                  <a:schemeClr val="bg1"/>
                </a:gs>
              </a:gsLst>
              <a:lin ang="2700000" scaled="1"/>
            </a:gradFill>
            <a:ln w="9525">
              <a:noFill/>
              <a:miter lim="800000"/>
              <a:headEnd/>
              <a:tailEnd/>
            </a:ln>
            <a:effectLst/>
          </p:spPr>
          <p:txBody>
            <a:bodyPr wrap="none" anchor="ctr"/>
            <a:lstStyle/>
            <a:p>
              <a:endParaRPr lang="zh-CN" altLang="en-US"/>
            </a:p>
          </p:txBody>
        </p:sp>
      </p:grpSp>
      <p:sp>
        <p:nvSpPr>
          <p:cNvPr id="2081" name="Rectangle 33"/>
          <p:cNvSpPr>
            <a:spLocks noChangeArrowheads="1"/>
          </p:cNvSpPr>
          <p:nvPr/>
        </p:nvSpPr>
        <p:spPr bwMode="auto">
          <a:xfrm>
            <a:off x="1219200" y="5257800"/>
            <a:ext cx="7620000" cy="838200"/>
          </a:xfrm>
          <a:prstGeom prst="rect">
            <a:avLst/>
          </a:prstGeom>
          <a:noFill/>
          <a:ln w="9525">
            <a:noFill/>
            <a:miter lim="800000"/>
            <a:headEnd/>
            <a:tailEnd/>
          </a:ln>
        </p:spPr>
        <p:txBody>
          <a:bodyPr/>
          <a:lstStyle/>
          <a:p>
            <a:pPr algn="r">
              <a:lnSpc>
                <a:spcPct val="130000"/>
              </a:lnSpc>
              <a:spcBef>
                <a:spcPct val="20000"/>
              </a:spcBef>
            </a:pPr>
            <a:endParaRPr lang="zh-CN" altLang="en-US" sz="2800">
              <a:solidFill>
                <a:srgbClr val="0000FF"/>
              </a:solidFill>
            </a:endParaRPr>
          </a:p>
        </p:txBody>
      </p:sp>
      <p:sp>
        <p:nvSpPr>
          <p:cNvPr id="2082" name="Rectangle 34"/>
          <p:cNvSpPr>
            <a:spLocks noChangeArrowheads="1"/>
          </p:cNvSpPr>
          <p:nvPr/>
        </p:nvSpPr>
        <p:spPr bwMode="auto">
          <a:xfrm>
            <a:off x="1000125" y="617538"/>
            <a:ext cx="7915275" cy="579437"/>
          </a:xfrm>
          <a:prstGeom prst="rect">
            <a:avLst/>
          </a:prstGeom>
          <a:noFill/>
          <a:ln w="9525">
            <a:noFill/>
            <a:miter lim="800000"/>
            <a:headEnd/>
            <a:tailEnd/>
          </a:ln>
          <a:effectLst/>
        </p:spPr>
        <p:txBody>
          <a:bodyPr>
            <a:spAutoFit/>
          </a:bodyPr>
          <a:lstStyle/>
          <a:p>
            <a:r>
              <a:rPr lang="en-US" b="1">
                <a:solidFill>
                  <a:srgbClr val="CC3300"/>
                </a:solidFill>
                <a:effectLst>
                  <a:outerShdw blurRad="38100" dist="38100" dir="2700000" algn="tl">
                    <a:srgbClr val="C0C0C0"/>
                  </a:outerShdw>
                </a:effectLst>
                <a:latin typeface="Coronet" pitchFamily="66" charset="0"/>
                <a:ea typeface="方正舒体" pitchFamily="2" charset="-122"/>
              </a:rPr>
              <a:t>General Chemistry of Engineering </a:t>
            </a:r>
          </a:p>
        </p:txBody>
      </p:sp>
      <p:graphicFrame>
        <p:nvGraphicFramePr>
          <p:cNvPr id="2083" name="Object 35"/>
          <p:cNvGraphicFramePr>
            <a:graphicFrameLocks noChangeAspect="1"/>
          </p:cNvGraphicFramePr>
          <p:nvPr/>
        </p:nvGraphicFramePr>
        <p:xfrm>
          <a:off x="2124075" y="1784350"/>
          <a:ext cx="1800225" cy="276225"/>
        </p:xfrm>
        <a:graphic>
          <a:graphicData uri="http://schemas.openxmlformats.org/presentationml/2006/ole">
            <p:oleObj spid="_x0000_s2083" r:id="rId8" imgW="5372850" imgH="857143" progId="PBrush">
              <p:embed/>
            </p:oleObj>
          </a:graphicData>
        </a:graphic>
      </p:graphicFrame>
      <p:graphicFrame>
        <p:nvGraphicFramePr>
          <p:cNvPr id="2084" name="Object 36"/>
          <p:cNvGraphicFramePr>
            <a:graphicFrameLocks noChangeAspect="1"/>
          </p:cNvGraphicFramePr>
          <p:nvPr/>
        </p:nvGraphicFramePr>
        <p:xfrm>
          <a:off x="3851275" y="1784350"/>
          <a:ext cx="1800225" cy="276225"/>
        </p:xfrm>
        <a:graphic>
          <a:graphicData uri="http://schemas.openxmlformats.org/presentationml/2006/ole">
            <p:oleObj spid="_x0000_s2084" r:id="rId9" imgW="5372850" imgH="857143" progId="PBrush">
              <p:embed/>
            </p:oleObj>
          </a:graphicData>
        </a:graphic>
      </p:graphicFrame>
      <p:graphicFrame>
        <p:nvGraphicFramePr>
          <p:cNvPr id="2085" name="Object 37"/>
          <p:cNvGraphicFramePr>
            <a:graphicFrameLocks noChangeAspect="1"/>
          </p:cNvGraphicFramePr>
          <p:nvPr/>
        </p:nvGraphicFramePr>
        <p:xfrm>
          <a:off x="5580063" y="1784350"/>
          <a:ext cx="1800225" cy="276225"/>
        </p:xfrm>
        <a:graphic>
          <a:graphicData uri="http://schemas.openxmlformats.org/presentationml/2006/ole">
            <p:oleObj spid="_x0000_s2085" r:id="rId10" imgW="5372850" imgH="857143" progId="PBrush">
              <p:embed/>
            </p:oleObj>
          </a:graphicData>
        </a:graphic>
      </p:graphicFrame>
      <p:graphicFrame>
        <p:nvGraphicFramePr>
          <p:cNvPr id="2086" name="Object 38"/>
          <p:cNvGraphicFramePr>
            <a:graphicFrameLocks noChangeAspect="1"/>
          </p:cNvGraphicFramePr>
          <p:nvPr/>
        </p:nvGraphicFramePr>
        <p:xfrm>
          <a:off x="7380288" y="1784350"/>
          <a:ext cx="1800225" cy="276225"/>
        </p:xfrm>
        <a:graphic>
          <a:graphicData uri="http://schemas.openxmlformats.org/presentationml/2006/ole">
            <p:oleObj spid="_x0000_s2086" r:id="rId11" imgW="5372850" imgH="857143" progId="PBrush">
              <p:embed/>
            </p:oleObj>
          </a:graphicData>
        </a:graphic>
      </p:graphicFrame>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43EE7F42-1C81-440F-89ED-F604FD8730B9}" type="slidenum">
              <a:rPr lang="zh-CN" alt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9275" y="114300"/>
            <a:ext cx="2027238" cy="6121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114300"/>
            <a:ext cx="5934075" cy="6121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C713BDCA-1F15-46DC-99E9-C634D72988DF}" type="slidenum">
              <a:rPr lang="zh-CN" altLang="en-US"/>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2800" y="114300"/>
            <a:ext cx="8113713" cy="8763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382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382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a:xfrm>
            <a:off x="3363913" y="6248400"/>
            <a:ext cx="2895600" cy="457200"/>
          </a:xfrm>
        </p:spPr>
        <p:txBody>
          <a:bodyPr/>
          <a:lstStyle>
            <a:lvl1pPr>
              <a:defRPr/>
            </a:lvl1pPr>
          </a:lstStyle>
          <a:p>
            <a:endParaRPr lang="en-US"/>
          </a:p>
        </p:txBody>
      </p:sp>
      <p:sp>
        <p:nvSpPr>
          <p:cNvPr id="8" name="灯片编号占位符 7"/>
          <p:cNvSpPr>
            <a:spLocks noGrp="1"/>
          </p:cNvSpPr>
          <p:nvPr>
            <p:ph type="sldNum" sz="quarter" idx="11"/>
          </p:nvPr>
        </p:nvSpPr>
        <p:spPr>
          <a:xfrm>
            <a:off x="3962400" y="6427788"/>
            <a:ext cx="1905000" cy="457200"/>
          </a:xfrm>
        </p:spPr>
        <p:txBody>
          <a:bodyPr/>
          <a:lstStyle>
            <a:lvl1pPr>
              <a:defRPr/>
            </a:lvl1pPr>
          </a:lstStyle>
          <a:p>
            <a:fld id="{3603A2D2-2CEC-49A2-A463-58989E2C398C}" type="slidenum">
              <a:rPr lang="zh-CN" alt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3363913" y="6248400"/>
            <a:ext cx="2895600" cy="457200"/>
          </a:xfrm>
        </p:spPr>
        <p:txBody>
          <a:bodyPr/>
          <a:lstStyle>
            <a:lvl1pPr>
              <a:defRPr/>
            </a:lvl1pPr>
          </a:lstStyle>
          <a:p>
            <a:endParaRPr lang="en-US"/>
          </a:p>
        </p:txBody>
      </p:sp>
      <p:sp>
        <p:nvSpPr>
          <p:cNvPr id="7" name="灯片编号占位符 6"/>
          <p:cNvSpPr>
            <a:spLocks noGrp="1"/>
          </p:cNvSpPr>
          <p:nvPr>
            <p:ph type="sldNum" sz="quarter" idx="11"/>
          </p:nvPr>
        </p:nvSpPr>
        <p:spPr>
          <a:xfrm>
            <a:off x="3962400" y="6427788"/>
            <a:ext cx="1905000" cy="457200"/>
          </a:xfrm>
        </p:spPr>
        <p:txBody>
          <a:bodyPr/>
          <a:lstStyle>
            <a:lvl1pPr>
              <a:defRPr/>
            </a:lvl1pPr>
          </a:lstStyle>
          <a:p>
            <a:fld id="{0D7DF570-27BE-48D5-A233-88853948B382}" type="slidenum">
              <a:rPr lang="zh-CN" alt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137160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3879850"/>
            <a:ext cx="3962400" cy="2355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3363913" y="6248400"/>
            <a:ext cx="2895600" cy="457200"/>
          </a:xfrm>
        </p:spPr>
        <p:txBody>
          <a:bodyPr/>
          <a:lstStyle>
            <a:lvl1pPr>
              <a:defRPr/>
            </a:lvl1pPr>
          </a:lstStyle>
          <a:p>
            <a:endParaRPr lang="en-US"/>
          </a:p>
        </p:txBody>
      </p:sp>
      <p:sp>
        <p:nvSpPr>
          <p:cNvPr id="7" name="灯片编号占位符 6"/>
          <p:cNvSpPr>
            <a:spLocks noGrp="1"/>
          </p:cNvSpPr>
          <p:nvPr>
            <p:ph type="sldNum" sz="quarter" idx="11"/>
          </p:nvPr>
        </p:nvSpPr>
        <p:spPr>
          <a:xfrm>
            <a:off x="3962400" y="6427788"/>
            <a:ext cx="1905000" cy="457200"/>
          </a:xfrm>
        </p:spPr>
        <p:txBody>
          <a:bodyPr/>
          <a:lstStyle>
            <a:lvl1pPr>
              <a:defRPr/>
            </a:lvl1pPr>
          </a:lstStyle>
          <a:p>
            <a:fld id="{24830956-CC30-476F-B703-2748BD1EA9B2}" type="slidenum">
              <a:rPr lang="zh-CN" altLang="en-US"/>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14300"/>
            <a:ext cx="8113713" cy="876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962400" cy="4864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3363913" y="6248400"/>
            <a:ext cx="2895600" cy="457200"/>
          </a:xfrm>
        </p:spPr>
        <p:txBody>
          <a:bodyPr/>
          <a:lstStyle>
            <a:lvl1pPr>
              <a:defRPr/>
            </a:lvl1pPr>
          </a:lstStyle>
          <a:p>
            <a:endParaRPr lang="en-US"/>
          </a:p>
        </p:txBody>
      </p:sp>
      <p:sp>
        <p:nvSpPr>
          <p:cNvPr id="6" name="灯片编号占位符 5"/>
          <p:cNvSpPr>
            <a:spLocks noGrp="1"/>
          </p:cNvSpPr>
          <p:nvPr>
            <p:ph type="sldNum" sz="quarter" idx="11"/>
          </p:nvPr>
        </p:nvSpPr>
        <p:spPr>
          <a:xfrm>
            <a:off x="3962400" y="6427788"/>
            <a:ext cx="1905000" cy="457200"/>
          </a:xfrm>
        </p:spPr>
        <p:txBody>
          <a:bodyPr/>
          <a:lstStyle>
            <a:lvl1pPr>
              <a:defRPr/>
            </a:lvl1pPr>
          </a:lstStyle>
          <a:p>
            <a:fld id="{A3C4C0C7-2333-44C1-B862-87B9F22339E4}" type="slidenum">
              <a:rPr lang="zh-CN" altLang="en-US"/>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362950" cy="6107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3B156FC-D0AE-40C3-B0F4-775BBB24E452}" type="slidenum">
              <a:rPr lang="en-US" altLang="zh-CN"/>
              <a:pPr>
                <a:defRPr/>
              </a:pPr>
              <a:t>‹#›</a:t>
            </a:fld>
            <a:endParaRPr lang="en-US" altLang="zh-CN"/>
          </a:p>
        </p:txBody>
      </p:sp>
    </p:spTree>
  </p:cSld>
  <p:clrMapOvr>
    <a:masterClrMapping/>
  </p:clrMapOvr>
  <p:transition>
    <p:strips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4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41438"/>
            <a:ext cx="8362950" cy="5040312"/>
          </a:xfrm>
        </p:spPr>
        <p:txBody>
          <a:bodyPr/>
          <a:lstStyle/>
          <a:p>
            <a:pPr lvl="0"/>
            <a:endParaRPr lang="zh-CN" altLang="en-US" noProof="0" smtClean="0"/>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5917967-B3B1-4A36-8DD2-D2AF772BDD60}" type="slidenum">
              <a:rPr lang="en-US" altLang="zh-CN"/>
              <a:pPr>
                <a:defRPr/>
              </a:pPr>
              <a:t>‹#›</a:t>
            </a:fld>
            <a:endParaRPr lang="en-US" altLang="zh-CN"/>
          </a:p>
        </p:txBody>
      </p:sp>
    </p:spTree>
  </p:cSld>
  <p:clrMapOvr>
    <a:masterClrMapping/>
  </p:clrMapOvr>
  <p:transition>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76CB7303-3348-42BF-AE20-9DEFB17DE67B}" type="slidenum">
              <a:rPr lang="zh-CN" alt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FC9FDC40-C49E-400C-B52C-A2B89F5BA1B2}" type="slidenum">
              <a:rPr lang="zh-CN" alt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371600"/>
            <a:ext cx="3962400" cy="486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962400" cy="486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A6F73890-133A-4D11-AE0B-8194B15E5E7E}" type="slidenum">
              <a:rPr lang="zh-CN" alt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endParaRPr lang="en-US"/>
          </a:p>
        </p:txBody>
      </p:sp>
      <p:sp>
        <p:nvSpPr>
          <p:cNvPr id="8" name="灯片编号占位符 7"/>
          <p:cNvSpPr>
            <a:spLocks noGrp="1"/>
          </p:cNvSpPr>
          <p:nvPr>
            <p:ph type="sldNum" sz="quarter" idx="11"/>
          </p:nvPr>
        </p:nvSpPr>
        <p:spPr/>
        <p:txBody>
          <a:bodyPr/>
          <a:lstStyle>
            <a:lvl1pPr>
              <a:defRPr/>
            </a:lvl1pPr>
          </a:lstStyle>
          <a:p>
            <a:fld id="{0298015F-C9CD-42D5-8130-2CA57CAA2393}" type="slidenum">
              <a:rPr lang="zh-CN" alt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endParaRPr lang="en-US"/>
          </a:p>
        </p:txBody>
      </p:sp>
      <p:sp>
        <p:nvSpPr>
          <p:cNvPr id="4" name="灯片编号占位符 3"/>
          <p:cNvSpPr>
            <a:spLocks noGrp="1"/>
          </p:cNvSpPr>
          <p:nvPr>
            <p:ph type="sldNum" sz="quarter" idx="11"/>
          </p:nvPr>
        </p:nvSpPr>
        <p:spPr/>
        <p:txBody>
          <a:bodyPr/>
          <a:lstStyle>
            <a:lvl1pPr>
              <a:defRPr/>
            </a:lvl1pPr>
          </a:lstStyle>
          <a:p>
            <a:fld id="{4F69E4F6-BAE4-45D2-829B-1C938178FB62}" type="slidenum">
              <a:rPr lang="zh-CN" alt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p>
        </p:txBody>
      </p:sp>
      <p:sp>
        <p:nvSpPr>
          <p:cNvPr id="3" name="灯片编号占位符 2"/>
          <p:cNvSpPr>
            <a:spLocks noGrp="1"/>
          </p:cNvSpPr>
          <p:nvPr>
            <p:ph type="sldNum" sz="quarter" idx="11"/>
          </p:nvPr>
        </p:nvSpPr>
        <p:spPr/>
        <p:txBody>
          <a:bodyPr/>
          <a:lstStyle>
            <a:lvl1pPr>
              <a:defRPr/>
            </a:lvl1pPr>
          </a:lstStyle>
          <a:p>
            <a:fld id="{52E95244-150D-41FA-A4CD-2193AEC922BE}" type="slidenum">
              <a:rPr lang="zh-CN" alt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42CB7679-265F-4B18-9BCB-782DCD797A1F}" type="slidenum">
              <a:rPr lang="zh-CN" alt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7BD7E19A-8496-41D4-923B-17DF6282A642}" type="slidenum">
              <a:rPr lang="zh-CN" alt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jpeg"/><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04800" y="5094288"/>
          <a:ext cx="2106613" cy="1763712"/>
        </p:xfrm>
        <a:graphic>
          <a:graphicData uri="http://schemas.openxmlformats.org/presentationml/2006/ole">
            <p:oleObj spid="_x0000_s1026" r:id="rId21" imgW="2467319" imgH="2066667" progId="PBrush">
              <p:embed/>
            </p:oleObj>
          </a:graphicData>
        </a:graphic>
      </p:graphicFrame>
      <p:sp>
        <p:nvSpPr>
          <p:cNvPr id="1027" name="Rectangle 3"/>
          <p:cNvSpPr>
            <a:spLocks noGrp="1" noChangeArrowheads="1"/>
          </p:cNvSpPr>
          <p:nvPr>
            <p:ph type="title"/>
          </p:nvPr>
        </p:nvSpPr>
        <p:spPr bwMode="auto">
          <a:xfrm>
            <a:off x="812800" y="114300"/>
            <a:ext cx="8113713" cy="876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838200" y="1371600"/>
            <a:ext cx="8077200" cy="4864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1"/>
            <a:endParaRPr lang="zh-CN" altLang="en-US" smtClean="0"/>
          </a:p>
          <a:p>
            <a:pPr lvl="1"/>
            <a:endParaRPr lang="zh-CN" altLang="en-US" smtClean="0"/>
          </a:p>
          <a:p>
            <a:pPr lvl="1"/>
            <a:endParaRPr lang="zh-CN" altLang="en-US" smtClean="0"/>
          </a:p>
          <a:p>
            <a:pPr lvl="1"/>
            <a:endParaRPr lang="zh-CN" altLang="en-US" smtClean="0"/>
          </a:p>
        </p:txBody>
      </p:sp>
      <p:sp>
        <p:nvSpPr>
          <p:cNvPr id="1029" name="Rectangle 5"/>
          <p:cNvSpPr>
            <a:spLocks noGrp="1" noChangeArrowheads="1"/>
          </p:cNvSpPr>
          <p:nvPr>
            <p:ph type="ftr" sz="quarter" idx="3"/>
          </p:nvPr>
        </p:nvSpPr>
        <p:spPr bwMode="auto">
          <a:xfrm>
            <a:off x="3363913"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400">
                <a:latin typeface="+mn-lt"/>
                <a:ea typeface="宋体" pitchFamily="2" charset="-122"/>
              </a:defRPr>
            </a:lvl1pPr>
          </a:lstStyle>
          <a:p>
            <a:endParaRPr lang="en-US"/>
          </a:p>
        </p:txBody>
      </p:sp>
      <p:sp>
        <p:nvSpPr>
          <p:cNvPr id="1030" name="Rectangle 6"/>
          <p:cNvSpPr>
            <a:spLocks noGrp="1" noChangeArrowheads="1"/>
          </p:cNvSpPr>
          <p:nvPr>
            <p:ph type="sldNum" sz="quarter" idx="4"/>
          </p:nvPr>
        </p:nvSpPr>
        <p:spPr bwMode="auto">
          <a:xfrm>
            <a:off x="3962400" y="6427788"/>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50000"/>
              </a:spcBef>
              <a:defRPr sz="1400">
                <a:solidFill>
                  <a:srgbClr val="FF00FF"/>
                </a:solidFill>
                <a:latin typeface="+mn-lt"/>
                <a:ea typeface="宋体" pitchFamily="2" charset="-122"/>
              </a:defRPr>
            </a:lvl1pPr>
          </a:lstStyle>
          <a:p>
            <a:fld id="{EC35D2EC-4897-49B1-B4B0-0C92B57277BE}" type="slidenum">
              <a:rPr lang="zh-CN" altLang="en-US"/>
              <a:pPr/>
              <a:t>‹#›</a:t>
            </a:fld>
            <a:endParaRPr lang="en-US"/>
          </a:p>
        </p:txBody>
      </p:sp>
      <p:grpSp>
        <p:nvGrpSpPr>
          <p:cNvPr id="1031" name="Group 7"/>
          <p:cNvGrpSpPr>
            <a:grpSpLocks/>
          </p:cNvGrpSpPr>
          <p:nvPr/>
        </p:nvGrpSpPr>
        <p:grpSpPr bwMode="auto">
          <a:xfrm>
            <a:off x="66675" y="314325"/>
            <a:ext cx="619125" cy="6543675"/>
            <a:chOff x="0" y="0"/>
            <a:chExt cx="534" cy="4122"/>
          </a:xfrm>
        </p:grpSpPr>
        <p:sp>
          <p:nvSpPr>
            <p:cNvPr id="1032" name="AutoShape 8"/>
            <p:cNvSpPr>
              <a:spLocks noChangeArrowheads="1"/>
            </p:cNvSpPr>
            <p:nvPr userDrawn="1"/>
          </p:nvSpPr>
          <p:spPr bwMode="auto">
            <a:xfrm rot="5400000" flipH="1">
              <a:off x="-14" y="1794"/>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3" name="AutoShape 9"/>
            <p:cNvSpPr>
              <a:spLocks noChangeArrowheads="1"/>
            </p:cNvSpPr>
            <p:nvPr userDrawn="1"/>
          </p:nvSpPr>
          <p:spPr bwMode="auto">
            <a:xfrm rot="5400000" flipH="1">
              <a:off x="-14" y="2388"/>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4" name="AutoShape 10"/>
            <p:cNvSpPr>
              <a:spLocks noChangeArrowheads="1"/>
            </p:cNvSpPr>
            <p:nvPr userDrawn="1"/>
          </p:nvSpPr>
          <p:spPr bwMode="auto">
            <a:xfrm rot="5400000" flipH="1">
              <a:off x="-15" y="2981"/>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5" name="AutoShape 11"/>
            <p:cNvSpPr>
              <a:spLocks noChangeArrowheads="1"/>
            </p:cNvSpPr>
            <p:nvPr userDrawn="1"/>
          </p:nvSpPr>
          <p:spPr bwMode="auto">
            <a:xfrm rot="5400000" flipH="1">
              <a:off x="-12" y="3574"/>
              <a:ext cx="558" cy="533"/>
            </a:xfrm>
            <a:prstGeom prst="parallelogram">
              <a:avLst>
                <a:gd name="adj" fmla="val 55437"/>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6" name="AutoShape 12"/>
            <p:cNvSpPr>
              <a:spLocks noChangeArrowheads="1"/>
            </p:cNvSpPr>
            <p:nvPr userDrawn="1"/>
          </p:nvSpPr>
          <p:spPr bwMode="auto">
            <a:xfrm rot="5400000" flipH="1">
              <a:off x="-14" y="13"/>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7" name="AutoShape 13"/>
            <p:cNvSpPr>
              <a:spLocks noChangeArrowheads="1"/>
            </p:cNvSpPr>
            <p:nvPr userDrawn="1"/>
          </p:nvSpPr>
          <p:spPr bwMode="auto">
            <a:xfrm rot="5400000" flipH="1">
              <a:off x="-15" y="603"/>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sp>
          <p:nvSpPr>
            <p:cNvPr id="1038" name="AutoShape 14"/>
            <p:cNvSpPr>
              <a:spLocks noChangeArrowheads="1"/>
            </p:cNvSpPr>
            <p:nvPr userDrawn="1"/>
          </p:nvSpPr>
          <p:spPr bwMode="auto">
            <a:xfrm rot="5400000" flipH="1">
              <a:off x="-15" y="1199"/>
              <a:ext cx="564" cy="533"/>
            </a:xfrm>
            <a:prstGeom prst="parallelogram">
              <a:avLst>
                <a:gd name="adj" fmla="val 56034"/>
              </a:avLst>
            </a:prstGeom>
            <a:gradFill rotWithShape="0">
              <a:gsLst>
                <a:gs pos="0">
                  <a:srgbClr val="E1F4FF"/>
                </a:gs>
                <a:gs pos="100000">
                  <a:srgbClr val="CC99FF"/>
                </a:gs>
              </a:gsLst>
              <a:lin ang="18900000" scaled="1"/>
            </a:gradFill>
            <a:ln w="9525">
              <a:noFill/>
              <a:miter lim="800000"/>
              <a:headEnd/>
              <a:tailEnd/>
            </a:ln>
            <a:effectLst/>
          </p:spPr>
          <p:txBody>
            <a:bodyPr wrap="none" anchor="ctr"/>
            <a:lstStyle/>
            <a:p>
              <a:endParaRPr lang="zh-CN" altLang="en-US"/>
            </a:p>
          </p:txBody>
        </p:sp>
      </p:grpSp>
      <p:sp>
        <p:nvSpPr>
          <p:cNvPr id="1039" name="Rectangle 15"/>
          <p:cNvSpPr>
            <a:spLocks noChangeArrowheads="1"/>
          </p:cNvSpPr>
          <p:nvPr/>
        </p:nvSpPr>
        <p:spPr bwMode="auto">
          <a:xfrm>
            <a:off x="254000" y="0"/>
            <a:ext cx="247650" cy="6858000"/>
          </a:xfrm>
          <a:prstGeom prst="rect">
            <a:avLst/>
          </a:prstGeom>
          <a:gradFill rotWithShape="0">
            <a:gsLst>
              <a:gs pos="0">
                <a:schemeClr val="tx1"/>
              </a:gs>
              <a:gs pos="50000">
                <a:srgbClr val="0082B0"/>
              </a:gs>
              <a:gs pos="100000">
                <a:schemeClr val="tx1"/>
              </a:gs>
            </a:gsLst>
            <a:lin ang="0" scaled="1"/>
          </a:gradFill>
          <a:ln w="9525">
            <a:noFill/>
            <a:miter lim="800000"/>
            <a:headEnd/>
            <a:tailEnd/>
          </a:ln>
        </p:spPr>
        <p:txBody>
          <a:bodyPr wrap="none" anchor="ctr"/>
          <a:lstStyle/>
          <a:p>
            <a:endParaRPr lang="zh-CN" altLang="en-US"/>
          </a:p>
        </p:txBody>
      </p:sp>
      <p:sp>
        <p:nvSpPr>
          <p:cNvPr id="1040" name="AutoShape 16"/>
          <p:cNvSpPr>
            <a:spLocks noChangeArrowheads="1"/>
          </p:cNvSpPr>
          <p:nvPr/>
        </p:nvSpPr>
        <p:spPr bwMode="auto">
          <a:xfrm flipH="1">
            <a:off x="266700" y="1066800"/>
            <a:ext cx="8812213" cy="152400"/>
          </a:xfrm>
          <a:prstGeom prst="homePlate">
            <a:avLst>
              <a:gd name="adj" fmla="val 100655"/>
            </a:avLst>
          </a:prstGeom>
          <a:gradFill rotWithShape="0">
            <a:gsLst>
              <a:gs pos="0">
                <a:schemeClr val="tx1"/>
              </a:gs>
              <a:gs pos="50000">
                <a:srgbClr val="007CA8"/>
              </a:gs>
              <a:gs pos="100000">
                <a:schemeClr val="tx1"/>
              </a:gs>
            </a:gsLst>
            <a:lin ang="5400000" scaled="1"/>
          </a:gradFill>
          <a:ln w="9525">
            <a:noFill/>
            <a:miter lim="800000"/>
            <a:headEnd/>
            <a:tailEnd/>
          </a:ln>
          <a:effectLst/>
        </p:spPr>
        <p:txBody>
          <a:bodyPr wrap="none" anchor="ctr"/>
          <a:lstStyle/>
          <a:p>
            <a:endParaRPr lang="zh-CN" altLang="en-US"/>
          </a:p>
        </p:txBody>
      </p:sp>
      <p:sp>
        <p:nvSpPr>
          <p:cNvPr id="1041" name="Rectangle 17"/>
          <p:cNvSpPr>
            <a:spLocks noChangeArrowheads="1"/>
          </p:cNvSpPr>
          <p:nvPr/>
        </p:nvSpPr>
        <p:spPr bwMode="auto">
          <a:xfrm>
            <a:off x="381000" y="1912938"/>
            <a:ext cx="190500" cy="4678362"/>
          </a:xfrm>
          <a:prstGeom prst="rect">
            <a:avLst/>
          </a:prstGeom>
          <a:noFill/>
          <a:ln w="9525">
            <a:noFill/>
            <a:miter lim="800000"/>
            <a:headEnd/>
            <a:tailEnd/>
          </a:ln>
        </p:spPr>
        <p:txBody>
          <a:bodyPr wrap="none" anchor="ctr"/>
          <a:lstStyle/>
          <a:p>
            <a:endParaRPr lang="zh-CN" altLang="en-US"/>
          </a:p>
        </p:txBody>
      </p:sp>
      <p:sp>
        <p:nvSpPr>
          <p:cNvPr id="1042" name="Oval 18"/>
          <p:cNvSpPr>
            <a:spLocks noChangeArrowheads="1"/>
          </p:cNvSpPr>
          <p:nvPr/>
        </p:nvSpPr>
        <p:spPr bwMode="auto">
          <a:xfrm>
            <a:off x="8839200" y="990600"/>
            <a:ext cx="304800" cy="304800"/>
          </a:xfrm>
          <a:prstGeom prst="ellipse">
            <a:avLst/>
          </a:prstGeom>
          <a:gradFill rotWithShape="0">
            <a:gsLst>
              <a:gs pos="0">
                <a:srgbClr val="FFFF61"/>
              </a:gs>
              <a:gs pos="100000">
                <a:schemeClr val="tx2"/>
              </a:gs>
            </a:gsLst>
            <a:path path="shape">
              <a:fillToRect l="50000" t="50000" r="50000" b="50000"/>
            </a:path>
          </a:gradFill>
          <a:ln w="9525">
            <a:noFill/>
            <a:round/>
            <a:headEnd/>
            <a:tailEnd/>
          </a:ln>
        </p:spPr>
        <p:txBody>
          <a:bodyPr wrap="none" anchor="ctr"/>
          <a:lstStyle/>
          <a:p>
            <a:endParaRPr lang="zh-CN" altLang="en-US"/>
          </a:p>
        </p:txBody>
      </p:sp>
      <p:sp>
        <p:nvSpPr>
          <p:cNvPr id="1043" name="Rectangle 19"/>
          <p:cNvSpPr>
            <a:spLocks noChangeArrowheads="1"/>
          </p:cNvSpPr>
          <p:nvPr/>
        </p:nvSpPr>
        <p:spPr bwMode="auto">
          <a:xfrm>
            <a:off x="392113" y="1739900"/>
            <a:ext cx="8751887" cy="190500"/>
          </a:xfrm>
          <a:prstGeom prst="rect">
            <a:avLst/>
          </a:prstGeom>
          <a:noFill/>
          <a:ln w="9525">
            <a:noFill/>
            <a:miter lim="800000"/>
            <a:headEnd/>
            <a:tailEnd/>
          </a:ln>
        </p:spPr>
        <p:txBody>
          <a:bodyPr wrap="none" anchor="ctr"/>
          <a:lstStyle/>
          <a:p>
            <a:endParaRPr lang="zh-CN" altLang="en-US"/>
          </a:p>
        </p:txBody>
      </p:sp>
      <p:grpSp>
        <p:nvGrpSpPr>
          <p:cNvPr id="1044" name="Group 20"/>
          <p:cNvGrpSpPr>
            <a:grpSpLocks/>
          </p:cNvGrpSpPr>
          <p:nvPr/>
        </p:nvGrpSpPr>
        <p:grpSpPr bwMode="auto">
          <a:xfrm>
            <a:off x="65088" y="0"/>
            <a:ext cx="620712" cy="6858000"/>
            <a:chOff x="0" y="0"/>
            <a:chExt cx="535" cy="4320"/>
          </a:xfrm>
        </p:grpSpPr>
        <p:sp>
          <p:nvSpPr>
            <p:cNvPr id="1045" name="AutoShape 21"/>
            <p:cNvSpPr>
              <a:spLocks noChangeArrowheads="1"/>
            </p:cNvSpPr>
            <p:nvPr userDrawn="1"/>
          </p:nvSpPr>
          <p:spPr bwMode="auto">
            <a:xfrm rot="16200000">
              <a:off x="-13" y="2289"/>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46" name="AutoShape 22"/>
            <p:cNvSpPr>
              <a:spLocks noChangeArrowheads="1"/>
            </p:cNvSpPr>
            <p:nvPr userDrawn="1"/>
          </p:nvSpPr>
          <p:spPr bwMode="auto">
            <a:xfrm rot="16200000">
              <a:off x="-16" y="2884"/>
              <a:ext cx="565" cy="533"/>
            </a:xfrm>
            <a:prstGeom prst="parallelogram">
              <a:avLst>
                <a:gd name="adj" fmla="val 56133"/>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47" name="AutoShape 23"/>
            <p:cNvSpPr>
              <a:spLocks noChangeArrowheads="1"/>
            </p:cNvSpPr>
            <p:nvPr userDrawn="1"/>
          </p:nvSpPr>
          <p:spPr bwMode="auto">
            <a:xfrm rot="16200000">
              <a:off x="-14" y="3477"/>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48" name="AutoShape 24"/>
            <p:cNvSpPr>
              <a:spLocks noChangeArrowheads="1"/>
            </p:cNvSpPr>
            <p:nvPr userDrawn="1"/>
          </p:nvSpPr>
          <p:spPr bwMode="auto">
            <a:xfrm rot="16200000">
              <a:off x="-16" y="506"/>
              <a:ext cx="565" cy="533"/>
            </a:xfrm>
            <a:prstGeom prst="parallelogram">
              <a:avLst>
                <a:gd name="adj" fmla="val 56133"/>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49" name="AutoShape 25"/>
            <p:cNvSpPr>
              <a:spLocks noChangeArrowheads="1"/>
            </p:cNvSpPr>
            <p:nvPr userDrawn="1"/>
          </p:nvSpPr>
          <p:spPr bwMode="auto">
            <a:xfrm rot="16200000">
              <a:off x="-14" y="1099"/>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50" name="AutoShape 26"/>
            <p:cNvSpPr>
              <a:spLocks noChangeArrowheads="1"/>
            </p:cNvSpPr>
            <p:nvPr userDrawn="1"/>
          </p:nvSpPr>
          <p:spPr bwMode="auto">
            <a:xfrm rot="16200000">
              <a:off x="-14" y="1695"/>
              <a:ext cx="564" cy="533"/>
            </a:xfrm>
            <a:prstGeom prst="parallelogram">
              <a:avLst>
                <a:gd name="adj" fmla="val 56034"/>
              </a:avLst>
            </a:prstGeom>
            <a:gradFill rotWithShape="0">
              <a:gsLst>
                <a:gs pos="0">
                  <a:srgbClr val="30C6D6"/>
                </a:gs>
                <a:gs pos="100000">
                  <a:srgbClr val="B6F1F6"/>
                </a:gs>
              </a:gsLst>
              <a:lin ang="2700000" scaled="1"/>
            </a:gradFill>
            <a:ln w="9525">
              <a:noFill/>
              <a:miter lim="800000"/>
              <a:headEnd/>
              <a:tailEnd/>
            </a:ln>
            <a:effectLst/>
          </p:spPr>
          <p:txBody>
            <a:bodyPr wrap="none" anchor="ctr"/>
            <a:lstStyle/>
            <a:p>
              <a:endParaRPr lang="zh-CN" altLang="en-US"/>
            </a:p>
          </p:txBody>
        </p:sp>
        <p:sp>
          <p:nvSpPr>
            <p:cNvPr id="1051" name="未知"/>
            <p:cNvSpPr>
              <a:spLocks/>
            </p:cNvSpPr>
            <p:nvPr userDrawn="1"/>
          </p:nvSpPr>
          <p:spPr bwMode="auto">
            <a:xfrm>
              <a:off x="3" y="0"/>
              <a:ext cx="532" cy="465"/>
            </a:xfrm>
            <a:custGeom>
              <a:avLst/>
              <a:gdLst/>
              <a:ahLst/>
              <a:cxnLst>
                <a:cxn ang="0">
                  <a:pos x="1" y="0"/>
                </a:cxn>
                <a:cxn ang="0">
                  <a:pos x="0" y="166"/>
                </a:cxn>
                <a:cxn ang="0">
                  <a:pos x="532" y="465"/>
                </a:cxn>
                <a:cxn ang="0">
                  <a:pos x="532" y="201"/>
                </a:cxn>
                <a:cxn ang="0">
                  <a:pos x="172" y="0"/>
                </a:cxn>
                <a:cxn ang="0">
                  <a:pos x="1" y="0"/>
                </a:cxn>
              </a:cxnLst>
              <a:rect l="0" t="0" r="r" b="b"/>
              <a:pathLst>
                <a:path w="532" h="465">
                  <a:moveTo>
                    <a:pt x="1" y="0"/>
                  </a:moveTo>
                  <a:lnTo>
                    <a:pt x="0" y="166"/>
                  </a:lnTo>
                  <a:lnTo>
                    <a:pt x="532" y="465"/>
                  </a:lnTo>
                  <a:lnTo>
                    <a:pt x="532" y="201"/>
                  </a:lnTo>
                  <a:lnTo>
                    <a:pt x="172" y="0"/>
                  </a:lnTo>
                  <a:lnTo>
                    <a:pt x="1" y="0"/>
                  </a:lnTo>
                  <a:close/>
                </a:path>
              </a:pathLst>
            </a:custGeom>
            <a:gradFill rotWithShape="0">
              <a:gsLst>
                <a:gs pos="0">
                  <a:srgbClr val="30C6D6"/>
                </a:gs>
                <a:gs pos="100000">
                  <a:srgbClr val="B6F1F6"/>
                </a:gs>
              </a:gsLst>
              <a:lin ang="2700000" scaled="1"/>
            </a:gradFill>
            <a:ln w="9525">
              <a:noFill/>
              <a:round/>
              <a:headEnd/>
              <a:tailEnd/>
            </a:ln>
            <a:effectLst/>
          </p:spPr>
          <p:txBody>
            <a:bodyPr wrap="none" anchor="ctr"/>
            <a:lstStyle/>
            <a:p>
              <a:endParaRPr lang="zh-CN" altLang="en-US"/>
            </a:p>
          </p:txBody>
        </p:sp>
        <p:sp>
          <p:nvSpPr>
            <p:cNvPr id="1052" name="未知"/>
            <p:cNvSpPr>
              <a:spLocks/>
            </p:cNvSpPr>
            <p:nvPr userDrawn="1"/>
          </p:nvSpPr>
          <p:spPr bwMode="auto">
            <a:xfrm>
              <a:off x="0" y="4060"/>
              <a:ext cx="457" cy="260"/>
            </a:xfrm>
            <a:custGeom>
              <a:avLst/>
              <a:gdLst/>
              <a:ahLst/>
              <a:cxnLst>
                <a:cxn ang="0">
                  <a:pos x="457" y="260"/>
                </a:cxn>
                <a:cxn ang="0">
                  <a:pos x="1" y="0"/>
                </a:cxn>
                <a:cxn ang="0">
                  <a:pos x="0" y="264"/>
                </a:cxn>
                <a:cxn ang="0">
                  <a:pos x="457" y="260"/>
                </a:cxn>
              </a:cxnLst>
              <a:rect l="0" t="0" r="r" b="b"/>
              <a:pathLst>
                <a:path w="457" h="264">
                  <a:moveTo>
                    <a:pt x="457" y="260"/>
                  </a:moveTo>
                  <a:lnTo>
                    <a:pt x="1" y="0"/>
                  </a:lnTo>
                  <a:lnTo>
                    <a:pt x="0" y="264"/>
                  </a:lnTo>
                  <a:lnTo>
                    <a:pt x="457" y="260"/>
                  </a:lnTo>
                  <a:close/>
                </a:path>
              </a:pathLst>
            </a:custGeom>
            <a:gradFill rotWithShape="0">
              <a:gsLst>
                <a:gs pos="0">
                  <a:srgbClr val="30C6D6"/>
                </a:gs>
                <a:gs pos="100000">
                  <a:srgbClr val="B6F1F6"/>
                </a:gs>
              </a:gsLst>
              <a:lin ang="2700000" scaled="1"/>
            </a:gradFill>
            <a:ln w="9525">
              <a:noFill/>
              <a:round/>
              <a:headEnd/>
              <a:tailEnd/>
            </a:ln>
            <a:effectLst/>
          </p:spPr>
          <p:txBody>
            <a:bodyPr wrap="none" anchor="ctr"/>
            <a:lstStyle/>
            <a:p>
              <a:endParaRPr lang="zh-CN" altLang="en-US"/>
            </a:p>
          </p:txBody>
        </p:sp>
      </p:grpSp>
      <p:pic>
        <p:nvPicPr>
          <p:cNvPr id="1053" name="Picture 29" descr="上页">
            <a:hlinkClick r:id="" action="ppaction://hlinkshowjump?jump=previousslide"/>
          </p:cNvPr>
          <p:cNvPicPr>
            <a:picLocks noChangeAspect="1" noChangeArrowheads="1"/>
          </p:cNvPicPr>
          <p:nvPr/>
        </p:nvPicPr>
        <p:blipFill>
          <a:blip r:embed="rId22"/>
          <a:srcRect/>
          <a:stretch>
            <a:fillRect/>
          </a:stretch>
        </p:blipFill>
        <p:spPr bwMode="auto">
          <a:xfrm>
            <a:off x="5910263" y="6384925"/>
            <a:ext cx="792162" cy="466725"/>
          </a:xfrm>
          <a:prstGeom prst="rect">
            <a:avLst/>
          </a:prstGeom>
          <a:noFill/>
          <a:ln w="9525">
            <a:noFill/>
            <a:miter lim="800000"/>
            <a:headEnd/>
            <a:tailEnd/>
          </a:ln>
        </p:spPr>
      </p:pic>
      <p:pic>
        <p:nvPicPr>
          <p:cNvPr id="1054" name="Picture 30" descr="下页">
            <a:hlinkClick r:id="" action="ppaction://hlinkshowjump?jump=nextslide"/>
          </p:cNvPr>
          <p:cNvPicPr>
            <a:picLocks noChangeAspect="1" noChangeArrowheads="1"/>
          </p:cNvPicPr>
          <p:nvPr/>
        </p:nvPicPr>
        <p:blipFill>
          <a:blip r:embed="rId23"/>
          <a:srcRect/>
          <a:stretch>
            <a:fillRect/>
          </a:stretch>
        </p:blipFill>
        <p:spPr bwMode="auto">
          <a:xfrm>
            <a:off x="6702425" y="6383338"/>
            <a:ext cx="792163" cy="468312"/>
          </a:xfrm>
          <a:prstGeom prst="rect">
            <a:avLst/>
          </a:prstGeom>
          <a:noFill/>
          <a:ln w="9525">
            <a:noFill/>
            <a:miter lim="800000"/>
            <a:headEnd/>
            <a:tailEnd/>
          </a:ln>
        </p:spPr>
      </p:pic>
      <p:pic>
        <p:nvPicPr>
          <p:cNvPr id="1055" name="Picture 31" descr="返回"/>
          <p:cNvPicPr>
            <a:picLocks noChangeAspect="1" noChangeArrowheads="1"/>
          </p:cNvPicPr>
          <p:nvPr/>
        </p:nvPicPr>
        <p:blipFill>
          <a:blip r:embed="rId24"/>
          <a:srcRect/>
          <a:stretch>
            <a:fillRect/>
          </a:stretch>
        </p:blipFill>
        <p:spPr bwMode="auto">
          <a:xfrm>
            <a:off x="7494588" y="6383338"/>
            <a:ext cx="792162" cy="468312"/>
          </a:xfrm>
          <a:prstGeom prst="rect">
            <a:avLst/>
          </a:prstGeom>
          <a:noFill/>
          <a:ln w="9525">
            <a:noFill/>
            <a:miter lim="800000"/>
            <a:headEnd/>
            <a:tailEnd/>
          </a:ln>
        </p:spPr>
      </p:pic>
      <p:pic>
        <p:nvPicPr>
          <p:cNvPr id="1056" name="Picture 32" descr="退出">
            <a:hlinkClick r:id="" action="ppaction://hlinkshowjump?jump=endshow"/>
          </p:cNvPr>
          <p:cNvPicPr>
            <a:picLocks noChangeAspect="1" noChangeArrowheads="1"/>
          </p:cNvPicPr>
          <p:nvPr/>
        </p:nvPicPr>
        <p:blipFill>
          <a:blip r:embed="rId25"/>
          <a:srcRect/>
          <a:stretch>
            <a:fillRect/>
          </a:stretch>
        </p:blipFill>
        <p:spPr bwMode="auto">
          <a:xfrm>
            <a:off x="8351838" y="6381750"/>
            <a:ext cx="792162" cy="476250"/>
          </a:xfrm>
          <a:prstGeom prst="rect">
            <a:avLst/>
          </a:prstGeom>
          <a:noFill/>
          <a:ln w="9525">
            <a:noFill/>
            <a:miter lim="800000"/>
            <a:headEnd/>
            <a:tailEnd/>
          </a:ln>
        </p:spPr>
      </p:pic>
      <p:sp>
        <p:nvSpPr>
          <p:cNvPr id="1057" name="Oval 33"/>
          <p:cNvSpPr>
            <a:spLocks noChangeArrowheads="1"/>
          </p:cNvSpPr>
          <p:nvPr/>
        </p:nvSpPr>
        <p:spPr bwMode="auto">
          <a:xfrm>
            <a:off x="228600" y="990600"/>
            <a:ext cx="304800" cy="304800"/>
          </a:xfrm>
          <a:prstGeom prst="ellipse">
            <a:avLst/>
          </a:prstGeom>
          <a:gradFill rotWithShape="0">
            <a:gsLst>
              <a:gs pos="0">
                <a:srgbClr val="FFFF61"/>
              </a:gs>
              <a:gs pos="100000">
                <a:schemeClr val="tx2"/>
              </a:gs>
            </a:gsLst>
            <a:path path="shape">
              <a:fillToRect l="50000" t="50000" r="50000" b="50000"/>
            </a:path>
          </a:gradFill>
          <a:ln w="9525">
            <a:noFill/>
            <a:round/>
            <a:headEnd/>
            <a:tailEnd/>
          </a:ln>
        </p:spPr>
        <p:txBody>
          <a:bodyPr wrap="none" anchor="ctr"/>
          <a:lstStyle/>
          <a:p>
            <a:endParaRPr lang="zh-CN" altLang="en-US"/>
          </a:p>
        </p:txBody>
      </p:sp>
      <p:sp>
        <p:nvSpPr>
          <p:cNvPr id="1058" name="Rectangle 34"/>
          <p:cNvSpPr>
            <a:spLocks noChangeArrowheads="1"/>
          </p:cNvSpPr>
          <p:nvPr/>
        </p:nvSpPr>
        <p:spPr bwMode="auto">
          <a:xfrm>
            <a:off x="1162050" y="6424613"/>
            <a:ext cx="3178175" cy="366712"/>
          </a:xfrm>
          <a:prstGeom prst="rect">
            <a:avLst/>
          </a:prstGeom>
          <a:noFill/>
          <a:ln w="9525">
            <a:noFill/>
            <a:miter lim="800000"/>
            <a:headEnd/>
            <a:tailEnd/>
          </a:ln>
          <a:effectLst/>
        </p:spPr>
        <p:txBody>
          <a:bodyPr wrap="none">
            <a:spAutoFit/>
          </a:bodyPr>
          <a:lstStyle/>
          <a:p>
            <a:r>
              <a:rPr lang="zh-CN" altLang="en-US" sz="1800" b="1">
                <a:solidFill>
                  <a:srgbClr val="FF3300"/>
                </a:solidFill>
                <a:effectLst>
                  <a:outerShdw blurRad="38100" dist="38100" dir="2700000" algn="tl">
                    <a:srgbClr val="C0C0C0"/>
                  </a:outerShdw>
                </a:effectLst>
                <a:latin typeface="隶书" pitchFamily="49" charset="-122"/>
                <a:ea typeface="隶书" pitchFamily="49" charset="-122"/>
              </a:rPr>
              <a:t>第</a:t>
            </a:r>
            <a:r>
              <a:rPr lang="en-US" sz="1800" b="1">
                <a:solidFill>
                  <a:srgbClr val="FF3300"/>
                </a:solidFill>
                <a:effectLst>
                  <a:outerShdw blurRad="38100" dist="38100" dir="2700000" algn="tl">
                    <a:srgbClr val="C0C0C0"/>
                  </a:outerShdw>
                </a:effectLst>
                <a:latin typeface="隶书" pitchFamily="49" charset="-122"/>
                <a:ea typeface="隶书" pitchFamily="49" charset="-122"/>
              </a:rPr>
              <a:t>3</a:t>
            </a:r>
            <a:r>
              <a:rPr lang="zh-CN" altLang="en-US" sz="1800" b="1">
                <a:solidFill>
                  <a:srgbClr val="FF3300"/>
                </a:solidFill>
                <a:effectLst>
                  <a:outerShdw blurRad="38100" dist="38100" dir="2700000" algn="tl">
                    <a:srgbClr val="C0C0C0"/>
                  </a:outerShdw>
                </a:effectLst>
                <a:latin typeface="隶书" pitchFamily="49" charset="-122"/>
                <a:ea typeface="隶书" pitchFamily="49" charset="-122"/>
              </a:rPr>
              <a:t>章 氧化还原反应与电化学</a:t>
            </a:r>
          </a:p>
        </p:txBody>
      </p:sp>
      <p:sp>
        <p:nvSpPr>
          <p:cNvPr id="1059" name="Rectangle 35"/>
          <p:cNvSpPr>
            <a:spLocks noChangeArrowheads="1"/>
          </p:cNvSpPr>
          <p:nvPr/>
        </p:nvSpPr>
        <p:spPr bwMode="auto">
          <a:xfrm>
            <a:off x="611188" y="6453188"/>
            <a:ext cx="1905000" cy="268287"/>
          </a:xfrm>
          <a:prstGeom prst="rect">
            <a:avLst/>
          </a:prstGeom>
          <a:noFill/>
          <a:ln w="9525">
            <a:noFill/>
            <a:miter lim="800000"/>
            <a:headEnd/>
            <a:tailEnd/>
          </a:ln>
        </p:spPr>
        <p:txBody>
          <a:bodyPr/>
          <a:lstStyle/>
          <a:p>
            <a:pPr eaLnBrk="0" hangingPunct="0">
              <a:lnSpc>
                <a:spcPct val="140000"/>
              </a:lnSpc>
              <a:spcBef>
                <a:spcPct val="50000"/>
              </a:spcBef>
            </a:pPr>
            <a:r>
              <a:rPr lang="zh-CN" altLang="en-US" sz="1200">
                <a:solidFill>
                  <a:schemeClr val="hlink"/>
                </a:solidFill>
                <a:ea typeface="宋体" pitchFamily="2" charset="-122"/>
              </a:rPr>
              <a:t>08.3.22</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57"/>
                                        </p:tgtEl>
                                        <p:attrNameLst>
                                          <p:attrName>style.visibility</p:attrName>
                                        </p:attrNameLst>
                                      </p:cBhvr>
                                      <p:to>
                                        <p:strVal val="visible"/>
                                      </p:to>
                                    </p:set>
                                    <p:animEffect transition="in" filter="slide(fromLeft)">
                                      <p:cBhvr>
                                        <p:cTn id="7" dur="500"/>
                                        <p:tgtEl>
                                          <p:spTgt spid="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 grpId="0" animBg="1"/>
    </p:bldLst>
  </p:timing>
  <p:hf hdr="0" ftr="0" dt="0"/>
  <p:txStyles>
    <p:titleStyle>
      <a:lvl1pPr algn="ctr" rtl="0" fontAlgn="base">
        <a:spcBef>
          <a:spcPct val="0"/>
        </a:spcBef>
        <a:spcAft>
          <a:spcPct val="0"/>
        </a:spcAft>
        <a:defRPr sz="4000">
          <a:solidFill>
            <a:srgbClr val="FF33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2pPr>
      <a:lvl3pPr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3pPr>
      <a:lvl4pPr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4pPr>
      <a:lvl5pPr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5pPr>
      <a:lvl6pPr marL="457200"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6pPr>
      <a:lvl7pPr marL="914400"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7pPr>
      <a:lvl8pPr marL="1371600"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8pPr>
      <a:lvl9pPr marL="1828800" algn="ctr" rtl="0" fontAlgn="base">
        <a:spcBef>
          <a:spcPct val="0"/>
        </a:spcBef>
        <a:spcAft>
          <a:spcPct val="0"/>
        </a:spcAft>
        <a:defRPr sz="4000">
          <a:solidFill>
            <a:srgbClr val="FF3300"/>
          </a:solidFill>
          <a:effectLst>
            <a:outerShdw blurRad="38100" dist="38100" dir="2700000" algn="tl">
              <a:srgbClr val="C0C0C0"/>
            </a:outerShdw>
          </a:effectLst>
          <a:latin typeface="Arial Narrow" pitchFamily="34" charset="0"/>
          <a:ea typeface="黑体" pitchFamily="49" charset="-122"/>
        </a:defRPr>
      </a:lvl9pPr>
    </p:titleStyle>
    <p:bodyStyle>
      <a:lvl1pPr marL="342900" indent="-342900" algn="l" rtl="0" fontAlgn="base">
        <a:lnSpc>
          <a:spcPct val="130000"/>
        </a:lnSpc>
        <a:spcBef>
          <a:spcPct val="20000"/>
        </a:spcBef>
        <a:spcAft>
          <a:spcPct val="0"/>
        </a:spcAft>
        <a:buClr>
          <a:srgbClr val="FF00FF"/>
        </a:buClr>
        <a:buFont typeface="Wingdings" pitchFamily="2" charset="2"/>
        <a:buChar char="v"/>
        <a:defRPr sz="3200">
          <a:solidFill>
            <a:srgbClr val="0000FF"/>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7.xml"/><Relationship Id="rId7"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124.bin"/><Relationship Id="rId5" Type="http://schemas.openxmlformats.org/officeDocument/2006/relationships/oleObject" Target="../embeddings/oleObject123.bin"/><Relationship Id="rId4" Type="http://schemas.openxmlformats.org/officeDocument/2006/relationships/oleObject" Target="../embeddings/oleObject122.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129.bin"/><Relationship Id="rId11" Type="http://schemas.openxmlformats.org/officeDocument/2006/relationships/oleObject" Target="../embeddings/oleObject134.bin"/><Relationship Id="rId5" Type="http://schemas.openxmlformats.org/officeDocument/2006/relationships/oleObject" Target="../embeddings/oleObject128.bin"/><Relationship Id="rId10" Type="http://schemas.openxmlformats.org/officeDocument/2006/relationships/oleObject" Target="../embeddings/oleObject133.bin"/><Relationship Id="rId4" Type="http://schemas.openxmlformats.org/officeDocument/2006/relationships/oleObject" Target="../embeddings/oleObject127.bin"/><Relationship Id="rId9" Type="http://schemas.openxmlformats.org/officeDocument/2006/relationships/oleObject" Target="../embeddings/oleObject132.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38.bin"/><Relationship Id="rId11" Type="http://schemas.openxmlformats.org/officeDocument/2006/relationships/oleObject" Target="../embeddings/oleObject143.bin"/><Relationship Id="rId5" Type="http://schemas.openxmlformats.org/officeDocument/2006/relationships/oleObject" Target="../embeddings/oleObject137.bin"/><Relationship Id="rId10" Type="http://schemas.openxmlformats.org/officeDocument/2006/relationships/oleObject" Target="../embeddings/oleObject142.bin"/><Relationship Id="rId4" Type="http://schemas.openxmlformats.org/officeDocument/2006/relationships/oleObject" Target="../embeddings/oleObject136.bin"/><Relationship Id="rId9" Type="http://schemas.openxmlformats.org/officeDocument/2006/relationships/oleObject" Target="../embeddings/oleObject141.bin"/></Relationships>
</file>

<file path=ppt/slides/_rels/slide10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147.bin"/><Relationship Id="rId5" Type="http://schemas.openxmlformats.org/officeDocument/2006/relationships/oleObject" Target="../embeddings/oleObject146.bin"/><Relationship Id="rId4" Type="http://schemas.openxmlformats.org/officeDocument/2006/relationships/oleObject" Target="../embeddings/oleObject145.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oleObject" Target="../embeddings/oleObject148.bin"/><Relationship Id="rId7"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51.bin"/><Relationship Id="rId5" Type="http://schemas.openxmlformats.org/officeDocument/2006/relationships/oleObject" Target="../embeddings/oleObject150.bin"/><Relationship Id="rId4" Type="http://schemas.openxmlformats.org/officeDocument/2006/relationships/oleObject" Target="../embeddings/oleObject149.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15.xml"/><Relationship Id="rId1" Type="http://schemas.openxmlformats.org/officeDocument/2006/relationships/vmlDrawing" Target="../drawings/vmlDrawing27.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Microsoft_Office_Word_97_-_2003___2.doc"/><Relationship Id="rId2" Type="http://schemas.openxmlformats.org/officeDocument/2006/relationships/slideLayout" Target="../slideLayouts/slideLayout7.xml"/><Relationship Id="rId1" Type="http://schemas.openxmlformats.org/officeDocument/2006/relationships/vmlDrawing" Target="../drawings/vmlDrawing28.v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46.gif"/><Relationship Id="rId4" Type="http://schemas.openxmlformats.org/officeDocument/2006/relationships/slide" Target="slide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oleObject" Target="../embeddings/oleObject156.bin"/></Relationships>
</file>

<file path=ppt/slides/_rels/slide11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49.jpeg"/><Relationship Id="rId1" Type="http://schemas.openxmlformats.org/officeDocument/2006/relationships/slideLayout" Target="../slideLayouts/slideLayout7.xml"/><Relationship Id="rId4" Type="http://schemas.openxmlformats.org/officeDocument/2006/relationships/image" Target="../media/image146.gif"/></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56.jpeg"/><Relationship Id="rId2"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video" Target="file:///G:\&#26080;&#26426;&#21270;&#23398;&#22810;&#23186;&#20307;&#25945;&#23398;&#36741;&#21161;&#31995;&#32479;\dzja\&#31532;&#21313;&#31456;\miduiji6.avi"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video" Target="file:///G:\&#26080;&#26426;&#21270;&#23398;&#22810;&#23186;&#20307;&#25945;&#23398;&#36741;&#21161;&#31995;&#32479;\dzja\&#31532;&#21313;&#31456;\mian.avi"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oleObject" Target="../embeddings/oleObject9.bin"/></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G:\&#26080;&#26426;&#21270;&#23398;&#22810;&#23186;&#20307;&#25945;&#23398;&#36741;&#21161;&#31995;&#32479;\dzja\&#31532;&#21313;&#31456;\miduiji.avi" TargetMode="External"/><Relationship Id="rId1" Type="http://schemas.openxmlformats.org/officeDocument/2006/relationships/video" Target="file:///G:\&#26080;&#26426;&#21270;&#23398;&#22810;&#23186;&#20307;&#25945;&#23398;&#36741;&#21161;&#31995;&#32479;\dzja\&#31532;&#21313;&#31456;\miduiji6.avi" TargetMode="External"/><Relationship Id="rId5" Type="http://schemas.openxmlformats.org/officeDocument/2006/relationships/image" Target="../media/image162.png"/><Relationship Id="rId4" Type="http://schemas.openxmlformats.org/officeDocument/2006/relationships/image" Target="../media/image1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20.bin"/><Relationship Id="rId18" Type="http://schemas.openxmlformats.org/officeDocument/2006/relationships/oleObject" Target="../embeddings/oleObject25.bin"/><Relationship Id="rId26" Type="http://schemas.openxmlformats.org/officeDocument/2006/relationships/oleObject" Target="../embeddings/oleObject33.bin"/><Relationship Id="rId39" Type="http://schemas.openxmlformats.org/officeDocument/2006/relationships/oleObject" Target="../embeddings/oleObject46.bin"/><Relationship Id="rId3" Type="http://schemas.openxmlformats.org/officeDocument/2006/relationships/notesSlide" Target="../notesSlides/notesSlide2.xml"/><Relationship Id="rId21" Type="http://schemas.openxmlformats.org/officeDocument/2006/relationships/oleObject" Target="../embeddings/oleObject28.bin"/><Relationship Id="rId34" Type="http://schemas.openxmlformats.org/officeDocument/2006/relationships/oleObject" Target="../embeddings/oleObject41.bin"/><Relationship Id="rId42" Type="http://schemas.openxmlformats.org/officeDocument/2006/relationships/oleObject" Target="../embeddings/oleObject49.bin"/><Relationship Id="rId7" Type="http://schemas.openxmlformats.org/officeDocument/2006/relationships/oleObject" Target="../embeddings/oleObject14.bin"/><Relationship Id="rId12" Type="http://schemas.openxmlformats.org/officeDocument/2006/relationships/oleObject" Target="../embeddings/oleObject19.bin"/><Relationship Id="rId17" Type="http://schemas.openxmlformats.org/officeDocument/2006/relationships/oleObject" Target="../embeddings/oleObject24.bin"/><Relationship Id="rId25" Type="http://schemas.openxmlformats.org/officeDocument/2006/relationships/oleObject" Target="../embeddings/oleObject32.bin"/><Relationship Id="rId33" Type="http://schemas.openxmlformats.org/officeDocument/2006/relationships/oleObject" Target="../embeddings/oleObject40.bin"/><Relationship Id="rId38"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oleObject" Target="../embeddings/oleObject27.bin"/><Relationship Id="rId29" Type="http://schemas.openxmlformats.org/officeDocument/2006/relationships/oleObject" Target="../embeddings/oleObject36.bin"/><Relationship Id="rId41" Type="http://schemas.openxmlformats.org/officeDocument/2006/relationships/oleObject" Target="../embeddings/oleObject48.bin"/><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oleObject" Target="../embeddings/oleObject18.bin"/><Relationship Id="rId24" Type="http://schemas.openxmlformats.org/officeDocument/2006/relationships/oleObject" Target="../embeddings/oleObject31.bin"/><Relationship Id="rId32" Type="http://schemas.openxmlformats.org/officeDocument/2006/relationships/oleObject" Target="../embeddings/oleObject39.bin"/><Relationship Id="rId37" Type="http://schemas.openxmlformats.org/officeDocument/2006/relationships/oleObject" Target="../embeddings/oleObject44.bin"/><Relationship Id="rId40" Type="http://schemas.openxmlformats.org/officeDocument/2006/relationships/oleObject" Target="../embeddings/oleObject47.bin"/><Relationship Id="rId5" Type="http://schemas.openxmlformats.org/officeDocument/2006/relationships/oleObject" Target="../embeddings/oleObject12.bin"/><Relationship Id="rId15" Type="http://schemas.openxmlformats.org/officeDocument/2006/relationships/oleObject" Target="../embeddings/oleObject22.bin"/><Relationship Id="rId23" Type="http://schemas.openxmlformats.org/officeDocument/2006/relationships/oleObject" Target="../embeddings/oleObject30.bin"/><Relationship Id="rId28" Type="http://schemas.openxmlformats.org/officeDocument/2006/relationships/oleObject" Target="../embeddings/oleObject35.bin"/><Relationship Id="rId36" Type="http://schemas.openxmlformats.org/officeDocument/2006/relationships/oleObject" Target="../embeddings/oleObject43.bin"/><Relationship Id="rId10" Type="http://schemas.openxmlformats.org/officeDocument/2006/relationships/oleObject" Target="../embeddings/oleObject17.bin"/><Relationship Id="rId19" Type="http://schemas.openxmlformats.org/officeDocument/2006/relationships/oleObject" Target="../embeddings/oleObject26.bin"/><Relationship Id="rId31" Type="http://schemas.openxmlformats.org/officeDocument/2006/relationships/oleObject" Target="../embeddings/oleObject38.bin"/><Relationship Id="rId4" Type="http://schemas.openxmlformats.org/officeDocument/2006/relationships/oleObject" Target="../embeddings/oleObject11.bin"/><Relationship Id="rId9" Type="http://schemas.openxmlformats.org/officeDocument/2006/relationships/oleObject" Target="../embeddings/oleObject16.bin"/><Relationship Id="rId14" Type="http://schemas.openxmlformats.org/officeDocument/2006/relationships/oleObject" Target="../embeddings/oleObject21.bin"/><Relationship Id="rId22" Type="http://schemas.openxmlformats.org/officeDocument/2006/relationships/oleObject" Target="../embeddings/oleObject29.bin"/><Relationship Id="rId27" Type="http://schemas.openxmlformats.org/officeDocument/2006/relationships/oleObject" Target="../embeddings/oleObject34.bin"/><Relationship Id="rId30" Type="http://schemas.openxmlformats.org/officeDocument/2006/relationships/oleObject" Target="../embeddings/oleObject37.bin"/><Relationship Id="rId35" Type="http://schemas.openxmlformats.org/officeDocument/2006/relationships/oleObject" Target="../embeddings/oleObject42.bin"/><Relationship Id="rId43" Type="http://schemas.openxmlformats.org/officeDocument/2006/relationships/oleObject" Target="../embeddings/oleObject50.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3.xml"/><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5.jpeg"/><Relationship Id="rId4" Type="http://schemas.openxmlformats.org/officeDocument/2006/relationships/oleObject" Target="../embeddings/oleObject57.bin"/></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58.bin"/><Relationship Id="rId4" Type="http://schemas.openxmlformats.org/officeDocument/2006/relationships/audio" Target="../media/audio1.wav"/></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slide" Target="slide1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2.xml"/><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oleObject" Target="../embeddings/oleObject62.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5.xml"/><Relationship Id="rId1" Type="http://schemas.openxmlformats.org/officeDocument/2006/relationships/vmlDrawing" Target="../drawings/vmlDrawing12.v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15.xml"/><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66.bin"/><Relationship Id="rId5" Type="http://schemas.openxmlformats.org/officeDocument/2006/relationships/oleObject" Target="../embeddings/oleObject65.bin"/><Relationship Id="rId10" Type="http://schemas.openxmlformats.org/officeDocument/2006/relationships/oleObject" Target="../embeddings/oleObject70.bin"/><Relationship Id="rId4" Type="http://schemas.openxmlformats.org/officeDocument/2006/relationships/oleObject" Target="../embeddings/oleObject64.bin"/><Relationship Id="rId9" Type="http://schemas.openxmlformats.org/officeDocument/2006/relationships/oleObject" Target="../embeddings/oleObject69.bin"/></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ideo" Target="file:///D:\2011&#32423;&#26222;&#36890;&#21270;&#23398;ppt\&#31532;3&#31456;%20&#20998;&#23376;&#32467;&#26500;\sp.avi" TargetMode="Externa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slideLayout" Target="../slideLayouts/slideLayout7.xml"/><Relationship Id="rId7" Type="http://schemas.openxmlformats.org/officeDocument/2006/relationships/oleObject" Target="../embeddings/oleObject74.bin"/><Relationship Id="rId2" Type="http://schemas.openxmlformats.org/officeDocument/2006/relationships/video" Target="file:///D:\2011&#32423;&#26222;&#36890;&#21270;&#23398;ppt\&#31532;3&#31456;%20&#20998;&#23376;&#32467;&#26500;\lan-sp.avi" TargetMode="External"/><Relationship Id="rId1" Type="http://schemas.openxmlformats.org/officeDocument/2006/relationships/vmlDrawing" Target="../drawings/vmlDrawing14.v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oleObject" Target="../embeddings/oleObject71.bin"/><Relationship Id="rId9"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ideo" Target="file:///D:\2011&#32423;&#26222;&#36890;&#21270;&#23398;ppt\&#31532;3&#31456;%20&#20998;&#23376;&#32467;&#26500;\jl-sp2.avi"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slideLayout" Target="../slideLayouts/slideLayout7.xml"/><Relationship Id="rId7" Type="http://schemas.openxmlformats.org/officeDocument/2006/relationships/oleObject" Target="../embeddings/oleObject79.bin"/><Relationship Id="rId2" Type="http://schemas.openxmlformats.org/officeDocument/2006/relationships/video" Target="file:///D:\2011&#32423;&#26222;&#36890;&#21270;&#23398;ppt\&#31532;3&#31456;%20&#20998;&#23376;&#32467;&#26500;\jl-sp2.avi" TargetMode="External"/><Relationship Id="rId1" Type="http://schemas.openxmlformats.org/officeDocument/2006/relationships/vmlDrawing" Target="../drawings/vmlDrawing15.vml"/><Relationship Id="rId6" Type="http://schemas.openxmlformats.org/officeDocument/2006/relationships/oleObject" Target="../embeddings/oleObject78.bin"/><Relationship Id="rId5" Type="http://schemas.openxmlformats.org/officeDocument/2006/relationships/oleObject" Target="../embeddings/oleObject77.bin"/><Relationship Id="rId10" Type="http://schemas.openxmlformats.org/officeDocument/2006/relationships/image" Target="../media/image75.png"/><Relationship Id="rId4" Type="http://schemas.openxmlformats.org/officeDocument/2006/relationships/oleObject" Target="../embeddings/oleObject76.bin"/><Relationship Id="rId9"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ideo" Target="file:///D:\2011&#32423;&#26222;&#36890;&#21270;&#23398;ppt\&#31532;3&#31456;%20&#20998;&#23376;&#32467;&#26500;\sp++.avi" TargetMode="Externa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slideLayout" Target="../slideLayouts/slideLayout7.xml"/><Relationship Id="rId7" Type="http://schemas.openxmlformats.org/officeDocument/2006/relationships/oleObject" Target="../embeddings/oleObject84.bin"/><Relationship Id="rId2" Type="http://schemas.openxmlformats.org/officeDocument/2006/relationships/video" Target="file:///D:\2011&#32423;&#26222;&#36890;&#21270;&#23398;ppt\&#31532;3&#31456;%20&#20998;&#23376;&#32467;&#26500;\sp++.avi" TargetMode="External"/><Relationship Id="rId1" Type="http://schemas.openxmlformats.org/officeDocument/2006/relationships/vmlDrawing" Target="../drawings/vmlDrawing16.vml"/><Relationship Id="rId6" Type="http://schemas.openxmlformats.org/officeDocument/2006/relationships/oleObject" Target="../embeddings/oleObject83.bin"/><Relationship Id="rId11" Type="http://schemas.openxmlformats.org/officeDocument/2006/relationships/image" Target="../media/image79.png"/><Relationship Id="rId5" Type="http://schemas.openxmlformats.org/officeDocument/2006/relationships/oleObject" Target="../embeddings/oleObject82.bin"/><Relationship Id="rId10" Type="http://schemas.openxmlformats.org/officeDocument/2006/relationships/image" Target="../media/image81.jpeg"/><Relationship Id="rId4" Type="http://schemas.openxmlformats.org/officeDocument/2006/relationships/oleObject" Target="../embeddings/oleObject81.bin"/><Relationship Id="rId9" Type="http://schemas.openxmlformats.org/officeDocument/2006/relationships/oleObject" Target="../embeddings/oleObject86.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oleObject" Target="../embeddings/oleObject96.bin"/><Relationship Id="rId3" Type="http://schemas.openxmlformats.org/officeDocument/2006/relationships/notesSlide" Target="../notesSlides/notesSlide16.xml"/><Relationship Id="rId7" Type="http://schemas.openxmlformats.org/officeDocument/2006/relationships/oleObject" Target="../embeddings/oleObject90.bin"/><Relationship Id="rId12"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89.bin"/><Relationship Id="rId11" Type="http://schemas.openxmlformats.org/officeDocument/2006/relationships/oleObject" Target="../embeddings/oleObject94.bin"/><Relationship Id="rId5" Type="http://schemas.openxmlformats.org/officeDocument/2006/relationships/oleObject" Target="../embeddings/oleObject88.bin"/><Relationship Id="rId10" Type="http://schemas.openxmlformats.org/officeDocument/2006/relationships/oleObject" Target="../embeddings/oleObject93.bin"/><Relationship Id="rId4" Type="http://schemas.openxmlformats.org/officeDocument/2006/relationships/oleObject" Target="../embeddings/oleObject87.bin"/><Relationship Id="rId9" Type="http://schemas.openxmlformats.org/officeDocument/2006/relationships/oleObject" Target="../embeddings/oleObject92.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97.bin"/><Relationship Id="rId7" Type="http://schemas.openxmlformats.org/officeDocument/2006/relationships/image" Target="../media/image96.jpe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100.bin"/><Relationship Id="rId5" Type="http://schemas.openxmlformats.org/officeDocument/2006/relationships/oleObject" Target="../embeddings/oleObject99.bin"/><Relationship Id="rId4" Type="http://schemas.openxmlformats.org/officeDocument/2006/relationships/oleObject" Target="../embeddings/oleObject98.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1.bin"/><Relationship Id="rId7" Type="http://schemas.openxmlformats.org/officeDocument/2006/relationships/image" Target="../media/image98.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04.bin"/><Relationship Id="rId5" Type="http://schemas.openxmlformats.org/officeDocument/2006/relationships/oleObject" Target="../embeddings/oleObject103.bin"/><Relationship Id="rId4" Type="http://schemas.openxmlformats.org/officeDocument/2006/relationships/oleObject" Target="../embeddings/oleObject102.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oleObject" Target="../embeddings/oleObject115.bin"/><Relationship Id="rId18" Type="http://schemas.openxmlformats.org/officeDocument/2006/relationships/oleObject" Target="../embeddings/oleObject120.bin"/><Relationship Id="rId3" Type="http://schemas.openxmlformats.org/officeDocument/2006/relationships/oleObject" Target="../embeddings/oleObject105.bin"/><Relationship Id="rId7" Type="http://schemas.openxmlformats.org/officeDocument/2006/relationships/oleObject" Target="../embeddings/oleObject109.bin"/><Relationship Id="rId12" Type="http://schemas.openxmlformats.org/officeDocument/2006/relationships/oleObject" Target="../embeddings/oleObject114.bin"/><Relationship Id="rId17" Type="http://schemas.openxmlformats.org/officeDocument/2006/relationships/oleObject" Target="../embeddings/oleObject119.bin"/><Relationship Id="rId2" Type="http://schemas.openxmlformats.org/officeDocument/2006/relationships/slideLayout" Target="../slideLayouts/slideLayout7.xml"/><Relationship Id="rId16" Type="http://schemas.openxmlformats.org/officeDocument/2006/relationships/oleObject" Target="../embeddings/oleObject118.bin"/><Relationship Id="rId1" Type="http://schemas.openxmlformats.org/officeDocument/2006/relationships/vmlDrawing" Target="../drawings/vmlDrawing20.vml"/><Relationship Id="rId6" Type="http://schemas.openxmlformats.org/officeDocument/2006/relationships/oleObject" Target="../embeddings/oleObject108.bin"/><Relationship Id="rId11" Type="http://schemas.openxmlformats.org/officeDocument/2006/relationships/oleObject" Target="../embeddings/oleObject113.bin"/><Relationship Id="rId5" Type="http://schemas.openxmlformats.org/officeDocument/2006/relationships/oleObject" Target="../embeddings/oleObject107.bin"/><Relationship Id="rId15" Type="http://schemas.openxmlformats.org/officeDocument/2006/relationships/oleObject" Target="../embeddings/oleObject117.bin"/><Relationship Id="rId10" Type="http://schemas.openxmlformats.org/officeDocument/2006/relationships/oleObject" Target="../embeddings/oleObject112.bin"/><Relationship Id="rId4" Type="http://schemas.openxmlformats.org/officeDocument/2006/relationships/oleObject" Target="../embeddings/oleObject106.bin"/><Relationship Id="rId9" Type="http://schemas.openxmlformats.org/officeDocument/2006/relationships/oleObject" Target="../embeddings/oleObject111.bin"/><Relationship Id="rId14" Type="http://schemas.openxmlformats.org/officeDocument/2006/relationships/oleObject" Target="../embeddings/oleObject116.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
          <p:cNvSpPr>
            <a:spLocks noGrp="1" noChangeArrowheads="1"/>
          </p:cNvSpPr>
          <p:nvPr>
            <p:ph type="sldNum" sz="quarter" idx="4"/>
          </p:nvPr>
        </p:nvSpPr>
        <p:spPr/>
        <p:txBody>
          <a:bodyPr/>
          <a:lstStyle/>
          <a:p>
            <a:fld id="{B0D24078-3536-409C-A23F-81494F608DD9}" type="slidenum">
              <a:rPr lang="zh-CN" altLang="en-US"/>
              <a:pPr/>
              <a:t>1</a:t>
            </a:fld>
            <a:endParaRPr lang="en-US"/>
          </a:p>
        </p:txBody>
      </p:sp>
      <p:sp>
        <p:nvSpPr>
          <p:cNvPr id="4098" name="Rectangle 2"/>
          <p:cNvSpPr>
            <a:spLocks noGrp="1" noChangeArrowheads="1"/>
          </p:cNvSpPr>
          <p:nvPr>
            <p:ph type="ctrTitle"/>
          </p:nvPr>
        </p:nvSpPr>
        <p:spPr>
          <a:xfrm>
            <a:off x="684213" y="2420938"/>
            <a:ext cx="8229600" cy="1295400"/>
          </a:xfrm>
          <a:noFill/>
          <a:ln/>
        </p:spPr>
        <p:txBody>
          <a:bodyPr/>
          <a:lstStyle/>
          <a:p>
            <a:pPr>
              <a:lnSpc>
                <a:spcPct val="180000"/>
              </a:lnSpc>
            </a:pPr>
            <a:r>
              <a:rPr lang="zh-CN" altLang="en-US" sz="4800" b="1" dirty="0" smtClean="0">
                <a:effectLst/>
                <a:latin typeface="Times New Roman" pitchFamily="18" charset="0"/>
              </a:rPr>
              <a:t>第</a:t>
            </a:r>
            <a:r>
              <a:rPr lang="en-US" sz="4800" b="1" dirty="0" smtClean="0">
                <a:effectLst/>
                <a:latin typeface="Times New Roman" pitchFamily="18" charset="0"/>
              </a:rPr>
              <a:t>4</a:t>
            </a:r>
            <a:r>
              <a:rPr lang="zh-CN" altLang="en-US" sz="4800" b="1" dirty="0" smtClean="0">
                <a:effectLst/>
                <a:latin typeface="Times New Roman" pitchFamily="18" charset="0"/>
              </a:rPr>
              <a:t>章 物质结构基础</a:t>
            </a:r>
            <a:endParaRPr lang="zh-CN" altLang="en-US" sz="4800" b="1" dirty="0">
              <a:effectLst/>
              <a:latin typeface="Times New Roman" pitchFamily="18" charset="0"/>
            </a:endParaRPr>
          </a:p>
        </p:txBody>
      </p:sp>
      <p:sp>
        <p:nvSpPr>
          <p:cNvPr id="7" name="Rectangle 4"/>
          <p:cNvSpPr>
            <a:spLocks noChangeArrowheads="1"/>
          </p:cNvSpPr>
          <p:nvPr/>
        </p:nvSpPr>
        <p:spPr bwMode="auto">
          <a:xfrm>
            <a:off x="1485900" y="3857628"/>
            <a:ext cx="7658100" cy="641350"/>
          </a:xfrm>
          <a:prstGeom prst="rect">
            <a:avLst/>
          </a:prstGeom>
          <a:noFill/>
          <a:ln w="9525">
            <a:noFill/>
            <a:miter lim="800000"/>
            <a:headEnd/>
            <a:tailEnd/>
          </a:ln>
          <a:effectLst/>
        </p:spPr>
        <p:txBody>
          <a:bodyPr>
            <a:spAutoFit/>
          </a:bodyPr>
          <a:lstStyle/>
          <a:p>
            <a:pPr algn="ctr"/>
            <a:r>
              <a:rPr lang="en-GB" altLang="zh-CN" sz="3600" b="1" i="1" dirty="0">
                <a:solidFill>
                  <a:srgbClr val="FF4BFF"/>
                </a:solidFill>
                <a:effectLst>
                  <a:outerShdw blurRad="38100" dist="38100" dir="2700000" algn="tl">
                    <a:srgbClr val="C0C0C0"/>
                  </a:outerShdw>
                </a:effectLst>
                <a:ea typeface="宋体" pitchFamily="2" charset="-122"/>
              </a:rPr>
              <a:t>Foundation of Matter Structure</a:t>
            </a:r>
            <a:endParaRPr lang="en-US" altLang="zh-CN" sz="3600" b="1" i="1" dirty="0">
              <a:solidFill>
                <a:srgbClr val="FF00FF"/>
              </a:solidFill>
              <a:effectLst>
                <a:outerShdw blurRad="38100" dist="38100" dir="2700000" algn="tl">
                  <a:srgbClr val="C0C0C0"/>
                </a:outerShdw>
              </a:effectLst>
              <a:ea typeface="宋体"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571473" y="1214422"/>
            <a:ext cx="8572528" cy="5217752"/>
          </a:xfrm>
          <a:prstGeom prst="rect">
            <a:avLst/>
          </a:prstGeom>
          <a:noFill/>
          <a:ln w="9525">
            <a:noFill/>
            <a:miter lim="800000"/>
            <a:headEnd/>
            <a:tailEnd/>
          </a:ln>
        </p:spPr>
      </p:pic>
      <p:sp>
        <p:nvSpPr>
          <p:cNvPr id="3" name="Rectangle 2"/>
          <p:cNvSpPr>
            <a:spLocks noGrp="1" noChangeArrowheads="1"/>
          </p:cNvSpPr>
          <p:nvPr>
            <p:ph type="title"/>
          </p:nvPr>
        </p:nvSpPr>
        <p:spPr>
          <a:xfrm>
            <a:off x="812800" y="114300"/>
            <a:ext cx="8113713" cy="876300"/>
          </a:xfrm>
        </p:spPr>
        <p:txBody>
          <a:bodyPr/>
          <a:lstStyle/>
          <a:p>
            <a:pPr eaLnBrk="1" hangingPunct="1"/>
            <a:r>
              <a:rPr lang="en-US" altLang="zh-CN" dirty="0" smtClean="0"/>
              <a:t>4.1.1.1 </a:t>
            </a:r>
            <a:r>
              <a:rPr lang="zh-CN" altLang="en-US" dirty="0" smtClean="0"/>
              <a:t>核外电子运动的量子化特性</a:t>
            </a:r>
            <a:endParaRPr lang="zh-CN" altLang="zh-CN" dirty="0" smtClean="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4" name="Rectangle 2"/>
          <p:cNvSpPr>
            <a:spLocks noGrp="1" noChangeArrowheads="1"/>
          </p:cNvSpPr>
          <p:nvPr>
            <p:ph type="title"/>
          </p:nvPr>
        </p:nvSpPr>
        <p:spPr/>
        <p:txBody>
          <a:bodyPr/>
          <a:lstStyle/>
          <a:p>
            <a:pPr algn="l" eaLnBrk="1" hangingPunct="1"/>
            <a:r>
              <a:rPr lang="zh-CN" altLang="en-US" i="1" smtClean="0"/>
              <a:t>分子的极性</a:t>
            </a:r>
          </a:p>
        </p:txBody>
      </p:sp>
      <p:sp>
        <p:nvSpPr>
          <p:cNvPr id="22535" name="Rectangle 3"/>
          <p:cNvSpPr>
            <a:spLocks noGrp="1" noChangeArrowheads="1"/>
          </p:cNvSpPr>
          <p:nvPr>
            <p:ph type="body" idx="1"/>
          </p:nvPr>
        </p:nvSpPr>
        <p:spPr>
          <a:xfrm>
            <a:off x="323850" y="1341438"/>
            <a:ext cx="8362950" cy="5040312"/>
          </a:xfrm>
        </p:spPr>
        <p:txBody>
          <a:bodyPr/>
          <a:lstStyle/>
          <a:p>
            <a:pPr eaLnBrk="1" hangingPunct="1"/>
            <a:r>
              <a:rPr lang="en-US" altLang="zh-CN" sz="3200" i="1" smtClean="0">
                <a:sym typeface="Symbol" pitchFamily="18" charset="2"/>
              </a:rPr>
              <a:t></a:t>
            </a:r>
            <a:r>
              <a:rPr lang="en-US" altLang="zh-CN" sz="3200" smtClean="0"/>
              <a:t> =0</a:t>
            </a:r>
            <a:r>
              <a:rPr lang="zh-CN" altLang="en-US" sz="3200" smtClean="0"/>
              <a:t>的分子为非极性分子。</a:t>
            </a:r>
          </a:p>
          <a:p>
            <a:pPr eaLnBrk="1" hangingPunct="1"/>
            <a:r>
              <a:rPr lang="zh-CN" altLang="en-US" sz="3200" smtClean="0"/>
              <a:t>双原子分子极性和键的极性是一致的。</a:t>
            </a:r>
          </a:p>
        </p:txBody>
      </p:sp>
      <p:graphicFrame>
        <p:nvGraphicFramePr>
          <p:cNvPr id="468996" name="Object 4"/>
          <p:cNvGraphicFramePr>
            <a:graphicFrameLocks noChangeAspect="1"/>
          </p:cNvGraphicFramePr>
          <p:nvPr/>
        </p:nvGraphicFramePr>
        <p:xfrm>
          <a:off x="5364163" y="3068638"/>
          <a:ext cx="2786062" cy="500062"/>
        </p:xfrm>
        <a:graphic>
          <a:graphicData uri="http://schemas.openxmlformats.org/presentationml/2006/ole">
            <p:oleObj spid="_x0000_s24578" name="公式" r:id="rId4" imgW="1282680" imgH="228600" progId="Equation.3">
              <p:embed/>
            </p:oleObj>
          </a:graphicData>
        </a:graphic>
      </p:graphicFrame>
      <p:sp>
        <p:nvSpPr>
          <p:cNvPr id="468997" name="Rectangle 5"/>
          <p:cNvSpPr>
            <a:spLocks noChangeArrowheads="1"/>
          </p:cNvSpPr>
          <p:nvPr/>
        </p:nvSpPr>
        <p:spPr bwMode="auto">
          <a:xfrm>
            <a:off x="1187450" y="3284538"/>
            <a:ext cx="1133475" cy="519112"/>
          </a:xfrm>
          <a:prstGeom prst="rect">
            <a:avLst/>
          </a:prstGeom>
          <a:noFill/>
          <a:ln w="9525">
            <a:noFill/>
            <a:miter lim="800000"/>
            <a:headEnd/>
            <a:tailEnd/>
          </a:ln>
        </p:spPr>
        <p:txBody>
          <a:bodyPr wrap="none">
            <a:spAutoFit/>
          </a:bodyPr>
          <a:lstStyle/>
          <a:p>
            <a:pPr>
              <a:spcBef>
                <a:spcPct val="0"/>
              </a:spcBef>
            </a:pPr>
            <a:r>
              <a:rPr kumimoji="1" lang="en-US" altLang="zh-CN">
                <a:ea typeface="宋体" pitchFamily="2" charset="-122"/>
              </a:rPr>
              <a:t>H</a:t>
            </a:r>
            <a:r>
              <a:rPr kumimoji="1" lang="zh-CN" altLang="en-US">
                <a:ea typeface="宋体" pitchFamily="2" charset="-122"/>
              </a:rPr>
              <a:t>－</a:t>
            </a:r>
            <a:r>
              <a:rPr kumimoji="1" lang="en-US" altLang="zh-CN">
                <a:ea typeface="宋体" pitchFamily="2" charset="-122"/>
              </a:rPr>
              <a:t>Cl</a:t>
            </a:r>
          </a:p>
        </p:txBody>
      </p:sp>
      <p:grpSp>
        <p:nvGrpSpPr>
          <p:cNvPr id="2" name="Group 6"/>
          <p:cNvGrpSpPr>
            <a:grpSpLocks/>
          </p:cNvGrpSpPr>
          <p:nvPr/>
        </p:nvGrpSpPr>
        <p:grpSpPr bwMode="auto">
          <a:xfrm>
            <a:off x="2771775" y="2708275"/>
            <a:ext cx="1820863" cy="1460500"/>
            <a:chOff x="3379" y="1797"/>
            <a:chExt cx="1147" cy="920"/>
          </a:xfrm>
        </p:grpSpPr>
        <p:sp>
          <p:nvSpPr>
            <p:cNvPr id="22541" name="Rectangle 7"/>
            <p:cNvSpPr>
              <a:spLocks noChangeArrowheads="1"/>
            </p:cNvSpPr>
            <p:nvPr/>
          </p:nvSpPr>
          <p:spPr bwMode="auto">
            <a:xfrm>
              <a:off x="3379" y="1797"/>
              <a:ext cx="1108" cy="365"/>
            </a:xfrm>
            <a:prstGeom prst="rect">
              <a:avLst/>
            </a:prstGeom>
            <a:noFill/>
            <a:ln w="9525">
              <a:noFill/>
              <a:miter lim="800000"/>
              <a:headEnd/>
              <a:tailEnd/>
            </a:ln>
          </p:spPr>
          <p:txBody>
            <a:bodyPr wrap="none">
              <a:spAutoFit/>
            </a:bodyPr>
            <a:lstStyle/>
            <a:p>
              <a:pPr eaLnBrk="0" hangingPunct="0">
                <a:spcBef>
                  <a:spcPct val="0"/>
                </a:spcBef>
              </a:pPr>
              <a:r>
                <a:rPr kumimoji="1" lang="en-US" altLang="zh-CN" i="1">
                  <a:ea typeface="宋体" pitchFamily="2" charset="-122"/>
                </a:rPr>
                <a:t>μ</a:t>
              </a:r>
              <a:r>
                <a:rPr kumimoji="1" lang="zh-CN" altLang="en-US" sz="3200"/>
                <a:t>为矢量</a:t>
              </a:r>
            </a:p>
          </p:txBody>
        </p:sp>
        <p:grpSp>
          <p:nvGrpSpPr>
            <p:cNvPr id="3" name="Group 8"/>
            <p:cNvGrpSpPr>
              <a:grpSpLocks/>
            </p:cNvGrpSpPr>
            <p:nvPr/>
          </p:nvGrpSpPr>
          <p:grpSpPr bwMode="auto">
            <a:xfrm>
              <a:off x="3470" y="2205"/>
              <a:ext cx="1056" cy="512"/>
              <a:chOff x="720" y="4585"/>
              <a:chExt cx="1584" cy="768"/>
            </a:xfrm>
          </p:grpSpPr>
          <p:graphicFrame>
            <p:nvGraphicFramePr>
              <p:cNvPr id="22531" name="Object 9"/>
              <p:cNvGraphicFramePr>
                <a:graphicFrameLocks noChangeAspect="1"/>
              </p:cNvGraphicFramePr>
              <p:nvPr/>
            </p:nvGraphicFramePr>
            <p:xfrm>
              <a:off x="720" y="4921"/>
              <a:ext cx="1584" cy="432"/>
            </p:xfrm>
            <a:graphic>
              <a:graphicData uri="http://schemas.openxmlformats.org/presentationml/2006/ole">
                <p:oleObj spid="_x0000_s24579" name="公式" r:id="rId5" imgW="482400" imgH="164880" progId="Equation.3">
                  <p:embed/>
                </p:oleObj>
              </a:graphicData>
            </a:graphic>
          </p:graphicFrame>
          <p:graphicFrame>
            <p:nvGraphicFramePr>
              <p:cNvPr id="22532" name="Object 10"/>
              <p:cNvGraphicFramePr>
                <a:graphicFrameLocks noChangeAspect="1"/>
              </p:cNvGraphicFramePr>
              <p:nvPr/>
            </p:nvGraphicFramePr>
            <p:xfrm>
              <a:off x="768" y="4585"/>
              <a:ext cx="336" cy="318"/>
            </p:xfrm>
            <a:graphic>
              <a:graphicData uri="http://schemas.openxmlformats.org/presentationml/2006/ole">
                <p:oleObj spid="_x0000_s24580" name="公式" r:id="rId6" imgW="241200" imgH="164880" progId="Equation.3">
                  <p:embed/>
                </p:oleObj>
              </a:graphicData>
            </a:graphic>
          </p:graphicFrame>
          <p:graphicFrame>
            <p:nvGraphicFramePr>
              <p:cNvPr id="22533" name="Object 11"/>
              <p:cNvGraphicFramePr>
                <a:graphicFrameLocks noChangeAspect="1"/>
              </p:cNvGraphicFramePr>
              <p:nvPr/>
            </p:nvGraphicFramePr>
            <p:xfrm>
              <a:off x="1728" y="4633"/>
              <a:ext cx="384" cy="310"/>
            </p:xfrm>
            <a:graphic>
              <a:graphicData uri="http://schemas.openxmlformats.org/presentationml/2006/ole">
                <p:oleObj spid="_x0000_s24581" name="公式" r:id="rId7" imgW="241200" imgH="164880" progId="Equation.3">
                  <p:embed/>
                </p:oleObj>
              </a:graphicData>
            </a:graphic>
          </p:graphicFrame>
        </p:grpSp>
      </p:grpSp>
      <p:sp>
        <p:nvSpPr>
          <p:cNvPr id="22538" name="Rectangle 12"/>
          <p:cNvSpPr>
            <a:spLocks noChangeArrowheads="1"/>
          </p:cNvSpPr>
          <p:nvPr/>
        </p:nvSpPr>
        <p:spPr bwMode="auto">
          <a:xfrm>
            <a:off x="468313" y="4292600"/>
            <a:ext cx="8362950" cy="1296988"/>
          </a:xfrm>
          <a:prstGeom prst="rect">
            <a:avLst/>
          </a:prstGeom>
          <a:noFill/>
          <a:ln w="9525">
            <a:noFill/>
            <a:miter lim="800000"/>
            <a:headEnd/>
            <a:tailEnd/>
          </a:ln>
        </p:spPr>
        <p:txBody>
          <a:bodyPr/>
          <a:lstStyle/>
          <a:p>
            <a:pPr marL="342900" indent="-342900">
              <a:spcBef>
                <a:spcPct val="20000"/>
              </a:spcBef>
              <a:buFontTx/>
              <a:buBlip>
                <a:blip r:embed="rId8"/>
              </a:buBlip>
            </a:pPr>
            <a:r>
              <a:rPr lang="zh-CN" altLang="en-US" sz="3200"/>
              <a:t>多原子分子的极性和键的极性不一定一致。</a:t>
            </a:r>
          </a:p>
        </p:txBody>
      </p:sp>
      <p:sp>
        <p:nvSpPr>
          <p:cNvPr id="22539" name="Text Box 13"/>
          <p:cNvSpPr txBox="1">
            <a:spLocks noChangeArrowheads="1"/>
          </p:cNvSpPr>
          <p:nvPr/>
        </p:nvSpPr>
        <p:spPr bwMode="auto">
          <a:xfrm>
            <a:off x="1042988" y="5084763"/>
            <a:ext cx="7154862" cy="519112"/>
          </a:xfrm>
          <a:prstGeom prst="rect">
            <a:avLst/>
          </a:prstGeom>
          <a:noFill/>
          <a:ln w="9525">
            <a:noFill/>
            <a:miter lim="800000"/>
            <a:headEnd/>
            <a:tailEnd/>
          </a:ln>
        </p:spPr>
        <p:txBody>
          <a:bodyPr wrap="none">
            <a:spAutoFit/>
          </a:bodyPr>
          <a:lstStyle/>
          <a:p>
            <a:pPr>
              <a:spcBef>
                <a:spcPct val="0"/>
              </a:spcBef>
            </a:pPr>
            <a:r>
              <a:rPr lang="en-US" altLang="zh-CN"/>
              <a:t>H</a:t>
            </a:r>
            <a:r>
              <a:rPr lang="en-US" altLang="zh-CN" baseline="-25000"/>
              <a:t>2</a:t>
            </a:r>
            <a:r>
              <a:rPr lang="en-US" altLang="zh-CN"/>
              <a:t>O         O-H  </a:t>
            </a:r>
            <a:r>
              <a:rPr lang="zh-CN" altLang="en-US"/>
              <a:t>极性键      </a:t>
            </a:r>
            <a:r>
              <a:rPr lang="en-US" altLang="zh-CN"/>
              <a:t>H</a:t>
            </a:r>
            <a:r>
              <a:rPr lang="en-US" altLang="zh-CN" baseline="-25000"/>
              <a:t>2</a:t>
            </a:r>
            <a:r>
              <a:rPr lang="en-US" altLang="zh-CN"/>
              <a:t>O</a:t>
            </a:r>
            <a:r>
              <a:rPr lang="zh-CN" altLang="en-US"/>
              <a:t>分子为极性分子</a:t>
            </a:r>
          </a:p>
        </p:txBody>
      </p:sp>
      <p:sp>
        <p:nvSpPr>
          <p:cNvPr id="22540" name="Text Box 14"/>
          <p:cNvSpPr txBox="1">
            <a:spLocks noChangeArrowheads="1"/>
          </p:cNvSpPr>
          <p:nvPr/>
        </p:nvSpPr>
        <p:spPr bwMode="auto">
          <a:xfrm>
            <a:off x="1042988" y="5734050"/>
            <a:ext cx="7359650" cy="519113"/>
          </a:xfrm>
          <a:prstGeom prst="rect">
            <a:avLst/>
          </a:prstGeom>
          <a:noFill/>
          <a:ln w="9525">
            <a:noFill/>
            <a:miter lim="800000"/>
            <a:headEnd/>
            <a:tailEnd/>
          </a:ln>
        </p:spPr>
        <p:txBody>
          <a:bodyPr wrap="none">
            <a:spAutoFit/>
          </a:bodyPr>
          <a:lstStyle/>
          <a:p>
            <a:pPr>
              <a:spcBef>
                <a:spcPct val="0"/>
              </a:spcBef>
            </a:pPr>
            <a:r>
              <a:rPr lang="en-US" altLang="zh-CN"/>
              <a:t>CH</a:t>
            </a:r>
            <a:r>
              <a:rPr lang="en-US" altLang="zh-CN" baseline="-25000"/>
              <a:t>4</a:t>
            </a:r>
            <a:r>
              <a:rPr lang="en-US" altLang="zh-CN"/>
              <a:t>        C-H  </a:t>
            </a:r>
            <a:r>
              <a:rPr lang="zh-CN" altLang="en-US"/>
              <a:t>极性键      </a:t>
            </a:r>
            <a:r>
              <a:rPr lang="en-US" altLang="zh-CN"/>
              <a:t>CH</a:t>
            </a:r>
            <a:r>
              <a:rPr lang="en-US" altLang="zh-CN" baseline="-25000"/>
              <a:t>4</a:t>
            </a:r>
            <a:r>
              <a:rPr lang="zh-CN" altLang="en-US"/>
              <a:t>分子为非极性分子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68997"/>
                                        </p:tgtEl>
                                        <p:attrNameLst>
                                          <p:attrName>style.visibility</p:attrName>
                                        </p:attrNameLst>
                                      </p:cBhvr>
                                      <p:to>
                                        <p:strVal val="visible"/>
                                      </p:to>
                                    </p:set>
                                    <p:animEffect transition="in" filter="fade">
                                      <p:cBhvr>
                                        <p:cTn id="7" dur="1000"/>
                                        <p:tgtEl>
                                          <p:spTgt spid="468997"/>
                                        </p:tgtEl>
                                      </p:cBhvr>
                                    </p:animEffect>
                                    <p:anim calcmode="lin" valueType="num">
                                      <p:cBhvr>
                                        <p:cTn id="8" dur="1000" fill="hold"/>
                                        <p:tgtEl>
                                          <p:spTgt spid="468997"/>
                                        </p:tgtEl>
                                        <p:attrNameLst>
                                          <p:attrName>ppt_x</p:attrName>
                                        </p:attrNameLst>
                                      </p:cBhvr>
                                      <p:tavLst>
                                        <p:tav tm="0">
                                          <p:val>
                                            <p:strVal val="#ppt_x"/>
                                          </p:val>
                                        </p:tav>
                                        <p:tav tm="100000">
                                          <p:val>
                                            <p:strVal val="#ppt_x"/>
                                          </p:val>
                                        </p:tav>
                                      </p:tavLst>
                                    </p:anim>
                                    <p:anim calcmode="lin" valueType="num">
                                      <p:cBhvr>
                                        <p:cTn id="9" dur="1000" fill="hold"/>
                                        <p:tgtEl>
                                          <p:spTgt spid="46899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68996"/>
                                        </p:tgtEl>
                                        <p:attrNameLst>
                                          <p:attrName>style.visibility</p:attrName>
                                        </p:attrNameLst>
                                      </p:cBhvr>
                                      <p:to>
                                        <p:strVal val="visible"/>
                                      </p:to>
                                    </p:set>
                                    <p:animEffect transition="in" filter="wipe(left)">
                                      <p:cBhvr>
                                        <p:cTn id="13" dur="500"/>
                                        <p:tgtEl>
                                          <p:spTgt spid="468996"/>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63" name="Rectangle 2"/>
          <p:cNvSpPr>
            <a:spLocks noGrp="1" noChangeArrowheads="1"/>
          </p:cNvSpPr>
          <p:nvPr>
            <p:ph type="title"/>
          </p:nvPr>
        </p:nvSpPr>
        <p:spPr/>
        <p:txBody>
          <a:bodyPr/>
          <a:lstStyle/>
          <a:p>
            <a:pPr eaLnBrk="1" hangingPunct="1"/>
            <a:endParaRPr lang="zh-CN" altLang="zh-CN" smtClean="0"/>
          </a:p>
        </p:txBody>
      </p:sp>
      <p:graphicFrame>
        <p:nvGraphicFramePr>
          <p:cNvPr id="91137" name="Object 1"/>
          <p:cNvGraphicFramePr>
            <a:graphicFrameLocks noChangeAspect="1"/>
          </p:cNvGraphicFramePr>
          <p:nvPr/>
        </p:nvGraphicFramePr>
        <p:xfrm>
          <a:off x="2590800" y="3643313"/>
          <a:ext cx="896938" cy="649287"/>
        </p:xfrm>
        <a:graphic>
          <a:graphicData uri="http://schemas.openxmlformats.org/presentationml/2006/ole">
            <p:oleObj spid="_x0000_s25602" name="公式" r:id="rId3" imgW="317160" imgH="228600" progId="Equation.3">
              <p:embed/>
            </p:oleObj>
          </a:graphicData>
        </a:graphic>
      </p:graphicFrame>
      <p:grpSp>
        <p:nvGrpSpPr>
          <p:cNvPr id="2" name="Group 29"/>
          <p:cNvGrpSpPr>
            <a:grpSpLocks/>
          </p:cNvGrpSpPr>
          <p:nvPr/>
        </p:nvGrpSpPr>
        <p:grpSpPr bwMode="auto">
          <a:xfrm>
            <a:off x="4876800" y="3673475"/>
            <a:ext cx="3048000" cy="655638"/>
            <a:chOff x="3552" y="3648"/>
            <a:chExt cx="1920" cy="413"/>
          </a:xfrm>
        </p:grpSpPr>
        <p:graphicFrame>
          <p:nvGraphicFramePr>
            <p:cNvPr id="23560" name="Object 7"/>
            <p:cNvGraphicFramePr>
              <a:graphicFrameLocks noChangeAspect="1"/>
            </p:cNvGraphicFramePr>
            <p:nvPr/>
          </p:nvGraphicFramePr>
          <p:xfrm>
            <a:off x="3552" y="3651"/>
            <a:ext cx="452" cy="410"/>
          </p:xfrm>
          <a:graphic>
            <a:graphicData uri="http://schemas.openxmlformats.org/presentationml/2006/ole">
              <p:oleObj spid="_x0000_s25608" name="公式" r:id="rId4" imgW="253800" imgH="228600" progId="Equation.3">
                <p:embed/>
              </p:oleObj>
            </a:graphicData>
          </a:graphic>
        </p:graphicFrame>
        <p:graphicFrame>
          <p:nvGraphicFramePr>
            <p:cNvPr id="23561" name="Object 8"/>
            <p:cNvGraphicFramePr>
              <a:graphicFrameLocks noChangeAspect="1"/>
            </p:cNvGraphicFramePr>
            <p:nvPr/>
          </p:nvGraphicFramePr>
          <p:xfrm>
            <a:off x="3979" y="3648"/>
            <a:ext cx="950" cy="384"/>
          </p:xfrm>
          <a:graphic>
            <a:graphicData uri="http://schemas.openxmlformats.org/presentationml/2006/ole">
              <p:oleObj spid="_x0000_s25609" name="公式" r:id="rId5" imgW="533160" imgH="215640" progId="Equation.3">
                <p:embed/>
              </p:oleObj>
            </a:graphicData>
          </a:graphic>
        </p:graphicFrame>
        <p:graphicFrame>
          <p:nvGraphicFramePr>
            <p:cNvPr id="23562" name="Object 9"/>
            <p:cNvGraphicFramePr>
              <a:graphicFrameLocks noChangeAspect="1"/>
            </p:cNvGraphicFramePr>
            <p:nvPr/>
          </p:nvGraphicFramePr>
          <p:xfrm>
            <a:off x="4906" y="3651"/>
            <a:ext cx="566" cy="384"/>
          </p:xfrm>
          <a:graphic>
            <a:graphicData uri="http://schemas.openxmlformats.org/presentationml/2006/ole">
              <p:oleObj spid="_x0000_s25610" name="公式" r:id="rId6" imgW="317160" imgH="215640" progId="Equation.3">
                <p:embed/>
              </p:oleObj>
            </a:graphicData>
          </a:graphic>
        </p:graphicFrame>
      </p:grpSp>
      <p:grpSp>
        <p:nvGrpSpPr>
          <p:cNvPr id="3" name="Group 28"/>
          <p:cNvGrpSpPr>
            <a:grpSpLocks/>
          </p:cNvGrpSpPr>
          <p:nvPr/>
        </p:nvGrpSpPr>
        <p:grpSpPr bwMode="auto">
          <a:xfrm>
            <a:off x="4957763" y="2992438"/>
            <a:ext cx="1144587" cy="650875"/>
            <a:chOff x="3603" y="3219"/>
            <a:chExt cx="721" cy="410"/>
          </a:xfrm>
        </p:grpSpPr>
        <p:graphicFrame>
          <p:nvGraphicFramePr>
            <p:cNvPr id="23558" name="Object 5"/>
            <p:cNvGraphicFramePr>
              <a:graphicFrameLocks noChangeAspect="1"/>
            </p:cNvGraphicFramePr>
            <p:nvPr/>
          </p:nvGraphicFramePr>
          <p:xfrm>
            <a:off x="3603" y="3219"/>
            <a:ext cx="385" cy="410"/>
          </p:xfrm>
          <a:graphic>
            <a:graphicData uri="http://schemas.openxmlformats.org/presentationml/2006/ole">
              <p:oleObj spid="_x0000_s25606" name="公式" r:id="rId7" imgW="215640" imgH="228600" progId="Equation.3">
                <p:embed/>
              </p:oleObj>
            </a:graphicData>
          </a:graphic>
        </p:graphicFrame>
        <p:graphicFrame>
          <p:nvGraphicFramePr>
            <p:cNvPr id="23559" name="Object 6"/>
            <p:cNvGraphicFramePr>
              <a:graphicFrameLocks noChangeAspect="1"/>
            </p:cNvGraphicFramePr>
            <p:nvPr/>
          </p:nvGraphicFramePr>
          <p:xfrm>
            <a:off x="4032" y="3219"/>
            <a:ext cx="292" cy="384"/>
          </p:xfrm>
          <a:graphic>
            <a:graphicData uri="http://schemas.openxmlformats.org/presentationml/2006/ole">
              <p:oleObj spid="_x0000_s25607" name="公式" r:id="rId8" imgW="164880" imgH="215640" progId="Equation.3">
                <p:embed/>
              </p:oleObj>
            </a:graphicData>
          </a:graphic>
        </p:graphicFrame>
      </p:grpSp>
      <p:sp>
        <p:nvSpPr>
          <p:cNvPr id="44044" name="Text Box 12"/>
          <p:cNvSpPr txBox="1">
            <a:spLocks noChangeArrowheads="1"/>
          </p:cNvSpPr>
          <p:nvPr/>
        </p:nvSpPr>
        <p:spPr bwMode="auto">
          <a:xfrm>
            <a:off x="2514600" y="1052513"/>
            <a:ext cx="1809750" cy="1260475"/>
          </a:xfrm>
          <a:prstGeom prst="rect">
            <a:avLst/>
          </a:prstGeom>
          <a:noFill/>
          <a:ln w="9525">
            <a:noFill/>
            <a:miter lim="800000"/>
            <a:headEnd/>
            <a:tailEnd/>
          </a:ln>
        </p:spPr>
        <p:txBody>
          <a:bodyPr wrap="none">
            <a:spAutoFit/>
          </a:bodyPr>
          <a:lstStyle/>
          <a:p>
            <a:pPr>
              <a:lnSpc>
                <a:spcPct val="120000"/>
              </a:lnSpc>
              <a:spcBef>
                <a:spcPct val="0"/>
              </a:spcBef>
            </a:pPr>
            <a:r>
              <a:rPr kumimoji="1" lang="zh-CN" altLang="en-US" sz="3200">
                <a:ea typeface="宋体" pitchFamily="2" charset="-122"/>
              </a:rPr>
              <a:t>极性分子</a:t>
            </a:r>
          </a:p>
          <a:p>
            <a:pPr>
              <a:lnSpc>
                <a:spcPct val="120000"/>
              </a:lnSpc>
              <a:spcBef>
                <a:spcPct val="0"/>
              </a:spcBef>
            </a:pPr>
            <a:r>
              <a:rPr kumimoji="1" lang="zh-CN" altLang="zh-CN" sz="3200" i="1">
                <a:ea typeface="宋体" pitchFamily="2" charset="-122"/>
              </a:rPr>
              <a:t>  </a:t>
            </a:r>
            <a:r>
              <a:rPr kumimoji="1" lang="en-US" altLang="zh-CN" sz="3200" i="1">
                <a:ea typeface="宋体" pitchFamily="2" charset="-122"/>
              </a:rPr>
              <a:t>μ</a:t>
            </a:r>
            <a:r>
              <a:rPr kumimoji="1" lang="en-US" altLang="zh-CN" sz="3200">
                <a:ea typeface="宋体" pitchFamily="2" charset="-122"/>
              </a:rPr>
              <a:t>≠0</a:t>
            </a:r>
          </a:p>
        </p:txBody>
      </p:sp>
      <p:sp>
        <p:nvSpPr>
          <p:cNvPr id="44045" name="Text Box 13"/>
          <p:cNvSpPr txBox="1">
            <a:spLocks noChangeArrowheads="1"/>
          </p:cNvSpPr>
          <p:nvPr/>
        </p:nvSpPr>
        <p:spPr bwMode="auto">
          <a:xfrm>
            <a:off x="4953000" y="1052513"/>
            <a:ext cx="2216150" cy="1260475"/>
          </a:xfrm>
          <a:prstGeom prst="rect">
            <a:avLst/>
          </a:prstGeom>
          <a:noFill/>
          <a:ln w="9525">
            <a:noFill/>
            <a:miter lim="800000"/>
            <a:headEnd/>
            <a:tailEnd/>
          </a:ln>
        </p:spPr>
        <p:txBody>
          <a:bodyPr wrap="none">
            <a:spAutoFit/>
          </a:bodyPr>
          <a:lstStyle/>
          <a:p>
            <a:pPr>
              <a:lnSpc>
                <a:spcPct val="120000"/>
              </a:lnSpc>
              <a:spcBef>
                <a:spcPct val="0"/>
              </a:spcBef>
            </a:pPr>
            <a:r>
              <a:rPr kumimoji="1" lang="zh-CN" altLang="en-US" sz="3200">
                <a:ea typeface="宋体" pitchFamily="2" charset="-122"/>
              </a:rPr>
              <a:t>非极性分子</a:t>
            </a:r>
          </a:p>
          <a:p>
            <a:pPr>
              <a:lnSpc>
                <a:spcPct val="120000"/>
              </a:lnSpc>
              <a:spcBef>
                <a:spcPct val="0"/>
              </a:spcBef>
            </a:pPr>
            <a:r>
              <a:rPr kumimoji="1" lang="en-US" altLang="zh-CN" sz="3200" i="1">
                <a:ea typeface="宋体" pitchFamily="2" charset="-122"/>
              </a:rPr>
              <a:t>μ</a:t>
            </a:r>
            <a:r>
              <a:rPr kumimoji="1" lang="en-US" altLang="zh-CN" sz="3200">
                <a:ea typeface="宋体" pitchFamily="2" charset="-122"/>
              </a:rPr>
              <a:t>=0</a:t>
            </a:r>
          </a:p>
        </p:txBody>
      </p:sp>
      <p:sp>
        <p:nvSpPr>
          <p:cNvPr id="44046" name="Text Box 14"/>
          <p:cNvSpPr txBox="1">
            <a:spLocks noChangeArrowheads="1"/>
          </p:cNvSpPr>
          <p:nvPr/>
        </p:nvSpPr>
        <p:spPr bwMode="auto">
          <a:xfrm>
            <a:off x="0" y="2347913"/>
            <a:ext cx="2622550" cy="579437"/>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双原子分子：</a:t>
            </a:r>
          </a:p>
        </p:txBody>
      </p:sp>
      <p:sp>
        <p:nvSpPr>
          <p:cNvPr id="44047" name="Text Box 15"/>
          <p:cNvSpPr txBox="1">
            <a:spLocks noChangeArrowheads="1"/>
          </p:cNvSpPr>
          <p:nvPr/>
        </p:nvSpPr>
        <p:spPr bwMode="auto">
          <a:xfrm>
            <a:off x="0" y="2960688"/>
            <a:ext cx="2622550" cy="579437"/>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多原子分子：</a:t>
            </a:r>
          </a:p>
        </p:txBody>
      </p:sp>
      <p:grpSp>
        <p:nvGrpSpPr>
          <p:cNvPr id="4" name="Group 16"/>
          <p:cNvGrpSpPr>
            <a:grpSpLocks/>
          </p:cNvGrpSpPr>
          <p:nvPr/>
        </p:nvGrpSpPr>
        <p:grpSpPr bwMode="auto">
          <a:xfrm>
            <a:off x="4953000" y="2347913"/>
            <a:ext cx="3124200" cy="685800"/>
            <a:chOff x="3648" y="2928"/>
            <a:chExt cx="1968" cy="432"/>
          </a:xfrm>
        </p:grpSpPr>
        <p:graphicFrame>
          <p:nvGraphicFramePr>
            <p:cNvPr id="23555" name="Object 2"/>
            <p:cNvGraphicFramePr>
              <a:graphicFrameLocks noChangeAspect="1"/>
            </p:cNvGraphicFramePr>
            <p:nvPr/>
          </p:nvGraphicFramePr>
          <p:xfrm>
            <a:off x="5232" y="2976"/>
            <a:ext cx="384" cy="384"/>
          </p:xfrm>
          <a:graphic>
            <a:graphicData uri="http://schemas.openxmlformats.org/presentationml/2006/ole">
              <p:oleObj spid="_x0000_s25603" name="公式" r:id="rId9" imgW="215640" imgH="215640" progId="Equation.3">
                <p:embed/>
              </p:oleObj>
            </a:graphicData>
          </a:graphic>
        </p:graphicFrame>
        <p:graphicFrame>
          <p:nvGraphicFramePr>
            <p:cNvPr id="23556" name="Object 3"/>
            <p:cNvGraphicFramePr>
              <a:graphicFrameLocks noChangeAspect="1"/>
            </p:cNvGraphicFramePr>
            <p:nvPr/>
          </p:nvGraphicFramePr>
          <p:xfrm>
            <a:off x="4763" y="2976"/>
            <a:ext cx="384" cy="384"/>
          </p:xfrm>
          <a:graphic>
            <a:graphicData uri="http://schemas.openxmlformats.org/presentationml/2006/ole">
              <p:oleObj spid="_x0000_s25604" name="公式" r:id="rId10" imgW="215640" imgH="215640" progId="Equation.3">
                <p:embed/>
              </p:oleObj>
            </a:graphicData>
          </a:graphic>
        </p:graphicFrame>
        <p:graphicFrame>
          <p:nvGraphicFramePr>
            <p:cNvPr id="23557" name="Object 4"/>
            <p:cNvGraphicFramePr>
              <a:graphicFrameLocks noChangeAspect="1"/>
            </p:cNvGraphicFramePr>
            <p:nvPr/>
          </p:nvGraphicFramePr>
          <p:xfrm>
            <a:off x="4320" y="2976"/>
            <a:ext cx="384" cy="384"/>
          </p:xfrm>
          <a:graphic>
            <a:graphicData uri="http://schemas.openxmlformats.org/presentationml/2006/ole">
              <p:oleObj spid="_x0000_s25605" name="公式" r:id="rId11" imgW="215640" imgH="215640" progId="Equation.3">
                <p:embed/>
              </p:oleObj>
            </a:graphicData>
          </a:graphic>
        </p:graphicFrame>
        <p:sp>
          <p:nvSpPr>
            <p:cNvPr id="23573" name="Text Box 20"/>
            <p:cNvSpPr txBox="1">
              <a:spLocks noChangeArrowheads="1"/>
            </p:cNvSpPr>
            <p:nvPr/>
          </p:nvSpPr>
          <p:spPr bwMode="auto">
            <a:xfrm>
              <a:off x="3648" y="2928"/>
              <a:ext cx="884" cy="365"/>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同核：</a:t>
              </a:r>
            </a:p>
          </p:txBody>
        </p:sp>
      </p:grpSp>
      <p:sp>
        <p:nvSpPr>
          <p:cNvPr id="44053" name="Text Box 21"/>
          <p:cNvSpPr txBox="1">
            <a:spLocks noChangeArrowheads="1"/>
          </p:cNvSpPr>
          <p:nvPr/>
        </p:nvSpPr>
        <p:spPr bwMode="auto">
          <a:xfrm>
            <a:off x="2597150" y="2984500"/>
            <a:ext cx="2051050" cy="579438"/>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O</a:t>
            </a:r>
            <a:r>
              <a:rPr kumimoji="1" lang="en-US" altLang="zh-CN" sz="3200" baseline="-25000">
                <a:ea typeface="宋体" pitchFamily="2" charset="-122"/>
              </a:rPr>
              <a:t>3</a:t>
            </a:r>
            <a:r>
              <a:rPr kumimoji="1" lang="zh-CN" altLang="en-US" sz="2400">
                <a:ea typeface="宋体" pitchFamily="2" charset="-122"/>
              </a:rPr>
              <a:t>（</a:t>
            </a:r>
            <a:r>
              <a:rPr kumimoji="1" lang="en-US" altLang="zh-CN" sz="2400">
                <a:ea typeface="宋体" pitchFamily="2" charset="-122"/>
              </a:rPr>
              <a:t>V</a:t>
            </a:r>
            <a:r>
              <a:rPr kumimoji="1" lang="zh-CN" altLang="en-US" sz="2400">
                <a:ea typeface="宋体" pitchFamily="2" charset="-122"/>
              </a:rPr>
              <a:t>字形）</a:t>
            </a:r>
            <a:endParaRPr kumimoji="1" lang="zh-CN" altLang="zh-CN" sz="3200">
              <a:ea typeface="宋体" pitchFamily="2" charset="-122"/>
            </a:endParaRPr>
          </a:p>
        </p:txBody>
      </p:sp>
      <p:sp>
        <p:nvSpPr>
          <p:cNvPr id="44058" name="Rectangle 26"/>
          <p:cNvSpPr>
            <a:spLocks noChangeArrowheads="1"/>
          </p:cNvSpPr>
          <p:nvPr/>
        </p:nvSpPr>
        <p:spPr bwMode="auto">
          <a:xfrm>
            <a:off x="2514600" y="2408238"/>
            <a:ext cx="1990725" cy="579437"/>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异核：</a:t>
            </a:r>
            <a:r>
              <a:rPr kumimoji="1" lang="en-US" altLang="zh-CN" sz="3200">
                <a:ea typeface="宋体" pitchFamily="2" charset="-122"/>
              </a:rPr>
              <a:t>HX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44"/>
                                        </p:tgtEl>
                                        <p:attrNameLst>
                                          <p:attrName>style.visibility</p:attrName>
                                        </p:attrNameLst>
                                      </p:cBhvr>
                                      <p:to>
                                        <p:strVal val="visible"/>
                                      </p:to>
                                    </p:set>
                                    <p:animEffect transition="in" filter="checkerboard(across)">
                                      <p:cBhvr>
                                        <p:cTn id="7" dur="500"/>
                                        <p:tgtEl>
                                          <p:spTgt spid="4404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4045"/>
                                        </p:tgtEl>
                                        <p:attrNameLst>
                                          <p:attrName>style.visibility</p:attrName>
                                        </p:attrNameLst>
                                      </p:cBhvr>
                                      <p:to>
                                        <p:strVal val="visible"/>
                                      </p:to>
                                    </p:set>
                                    <p:animEffect transition="in" filter="checkerboard(across)">
                                      <p:cBhvr>
                                        <p:cTn id="12" dur="500"/>
                                        <p:tgtEl>
                                          <p:spTgt spid="4404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4046"/>
                                        </p:tgtEl>
                                        <p:attrNameLst>
                                          <p:attrName>style.visibility</p:attrName>
                                        </p:attrNameLst>
                                      </p:cBhvr>
                                      <p:to>
                                        <p:strVal val="visible"/>
                                      </p:to>
                                    </p:set>
                                    <p:animEffect transition="in" filter="checkerboard(across)">
                                      <p:cBhvr>
                                        <p:cTn id="17" dur="500"/>
                                        <p:tgtEl>
                                          <p:spTgt spid="4404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4058"/>
                                        </p:tgtEl>
                                        <p:attrNameLst>
                                          <p:attrName>style.visibility</p:attrName>
                                        </p:attrNameLst>
                                      </p:cBhvr>
                                      <p:to>
                                        <p:strVal val="visible"/>
                                      </p:to>
                                    </p:set>
                                    <p:animEffect transition="in" filter="checkerboard(across)">
                                      <p:cBhvr>
                                        <p:cTn id="22" dur="500"/>
                                        <p:tgtEl>
                                          <p:spTgt spid="4405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4047"/>
                                        </p:tgtEl>
                                        <p:attrNameLst>
                                          <p:attrName>style.visibility</p:attrName>
                                        </p:attrNameLst>
                                      </p:cBhvr>
                                      <p:to>
                                        <p:strVal val="visible"/>
                                      </p:to>
                                    </p:set>
                                    <p:animEffect transition="in" filter="checkerboard(across)">
                                      <p:cBhvr>
                                        <p:cTn id="32" dur="500"/>
                                        <p:tgtEl>
                                          <p:spTgt spid="4404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4053"/>
                                        </p:tgtEl>
                                        <p:attrNameLst>
                                          <p:attrName>style.visibility</p:attrName>
                                        </p:attrNameLst>
                                      </p:cBhvr>
                                      <p:to>
                                        <p:strVal val="visible"/>
                                      </p:to>
                                    </p:set>
                                    <p:animEffect transition="in" filter="checkerboard(across)">
                                      <p:cBhvr>
                                        <p:cTn id="37" dur="500"/>
                                        <p:tgtEl>
                                          <p:spTgt spid="44053"/>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checkerboard(across)">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91137"/>
                                        </p:tgtEl>
                                        <p:attrNameLst>
                                          <p:attrName>style.visibility</p:attrName>
                                        </p:attrNameLst>
                                      </p:cBhvr>
                                      <p:to>
                                        <p:strVal val="visible"/>
                                      </p:to>
                                    </p:set>
                                    <p:animEffect transition="in" filter="checkerboard(across)">
                                      <p:cBhvr>
                                        <p:cTn id="47" dur="500"/>
                                        <p:tgtEl>
                                          <p:spTgt spid="91137"/>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heckerboard(across)">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4" grpId="0" autoUpdateAnimBg="0"/>
      <p:bldP spid="44045" grpId="0" autoUpdateAnimBg="0"/>
      <p:bldP spid="44046" grpId="0" autoUpdateAnimBg="0"/>
      <p:bldP spid="44047" grpId="0" autoUpdateAnimBg="0"/>
      <p:bldP spid="44053" grpId="0" autoUpdateAnimBg="0"/>
      <p:bldP spid="44058"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116013" y="0"/>
            <a:ext cx="7315200" cy="5940425"/>
          </a:xfrm>
          <a:prstGeom prst="rect">
            <a:avLst/>
          </a:prstGeom>
          <a:noFill/>
          <a:ln w="9525">
            <a:noFill/>
            <a:miter lim="800000"/>
            <a:headEnd/>
            <a:tailEnd/>
          </a:ln>
        </p:spPr>
        <p:txBody>
          <a:bodyPr>
            <a:spAutoFit/>
          </a:bodyPr>
          <a:lstStyle/>
          <a:p>
            <a:pPr>
              <a:lnSpc>
                <a:spcPct val="200000"/>
              </a:lnSpc>
              <a:spcBef>
                <a:spcPct val="0"/>
              </a:spcBef>
            </a:pPr>
            <a:r>
              <a:rPr kumimoji="1" lang="zh-CN" altLang="en-US" sz="3200">
                <a:solidFill>
                  <a:srgbClr val="FF0000"/>
                </a:solidFill>
                <a:ea typeface="宋体" pitchFamily="2" charset="-122"/>
              </a:rPr>
              <a:t>分子的偶极矩与键矩的关系：</a:t>
            </a:r>
          </a:p>
          <a:p>
            <a:pPr>
              <a:lnSpc>
                <a:spcPct val="200000"/>
              </a:lnSpc>
              <a:spcBef>
                <a:spcPct val="0"/>
              </a:spcBef>
            </a:pPr>
            <a:r>
              <a:rPr kumimoji="1" lang="zh-CN" altLang="en-US" sz="3200">
                <a:ea typeface="宋体" pitchFamily="2" charset="-122"/>
              </a:rPr>
              <a:t>极性键构成的双原子分子：</a:t>
            </a:r>
          </a:p>
          <a:p>
            <a:pPr>
              <a:lnSpc>
                <a:spcPct val="200000"/>
              </a:lnSpc>
              <a:spcBef>
                <a:spcPct val="0"/>
              </a:spcBef>
            </a:pPr>
            <a:r>
              <a:rPr kumimoji="1" lang="zh-CN" altLang="en-US" sz="3200">
                <a:ea typeface="宋体" pitchFamily="2" charset="-122"/>
              </a:rPr>
              <a:t>        分子偶极矩 </a:t>
            </a:r>
            <a:r>
              <a:rPr kumimoji="1" lang="en-US" altLang="zh-CN" sz="3200">
                <a:ea typeface="宋体" pitchFamily="2" charset="-122"/>
              </a:rPr>
              <a:t>= </a:t>
            </a:r>
            <a:r>
              <a:rPr kumimoji="1" lang="zh-CN" altLang="en-US" sz="3200">
                <a:ea typeface="宋体" pitchFamily="2" charset="-122"/>
              </a:rPr>
              <a:t>键矩</a:t>
            </a:r>
          </a:p>
          <a:p>
            <a:pPr>
              <a:lnSpc>
                <a:spcPct val="200000"/>
              </a:lnSpc>
              <a:spcBef>
                <a:spcPct val="0"/>
              </a:spcBef>
            </a:pPr>
            <a:r>
              <a:rPr kumimoji="1" lang="zh-CN" altLang="en-US" sz="3200">
                <a:ea typeface="宋体" pitchFamily="2" charset="-122"/>
              </a:rPr>
              <a:t>多原子分子的偶极矩 </a:t>
            </a:r>
            <a:r>
              <a:rPr kumimoji="1" lang="en-US" altLang="zh-CN" sz="3200">
                <a:ea typeface="宋体" pitchFamily="2" charset="-122"/>
              </a:rPr>
              <a:t>= </a:t>
            </a:r>
            <a:r>
              <a:rPr kumimoji="1" lang="zh-CN" altLang="en-US" sz="3200">
                <a:ea typeface="宋体" pitchFamily="2" charset="-122"/>
              </a:rPr>
              <a:t>键矩的矢量和，</a:t>
            </a:r>
          </a:p>
          <a:p>
            <a:pPr>
              <a:lnSpc>
                <a:spcPct val="200000"/>
              </a:lnSpc>
              <a:spcBef>
                <a:spcPct val="0"/>
              </a:spcBef>
            </a:pPr>
            <a:r>
              <a:rPr kumimoji="1" lang="zh-CN" altLang="en-US" sz="3200">
                <a:ea typeface="宋体" pitchFamily="2" charset="-122"/>
              </a:rPr>
              <a:t>例如：</a:t>
            </a:r>
            <a:r>
              <a:rPr kumimoji="1" lang="en-US" altLang="zh-CN" sz="3200" i="1">
                <a:ea typeface="宋体" pitchFamily="2" charset="-122"/>
              </a:rPr>
              <a:t>μ</a:t>
            </a:r>
            <a:r>
              <a:rPr kumimoji="1" lang="en-US" altLang="zh-CN" sz="3200">
                <a:ea typeface="宋体" pitchFamily="2" charset="-122"/>
              </a:rPr>
              <a:t>(SF</a:t>
            </a:r>
            <a:r>
              <a:rPr kumimoji="1" lang="en-US" altLang="zh-CN" sz="3200" baseline="-25000">
                <a:ea typeface="宋体" pitchFamily="2" charset="-122"/>
              </a:rPr>
              <a:t>6</a:t>
            </a:r>
            <a:r>
              <a:rPr kumimoji="1" lang="en-US" altLang="zh-CN" sz="3200">
                <a:ea typeface="宋体" pitchFamily="2" charset="-122"/>
              </a:rPr>
              <a:t>) = 0</a:t>
            </a:r>
            <a:r>
              <a:rPr kumimoji="1" lang="zh-CN" altLang="en-US" sz="3200">
                <a:ea typeface="宋体" pitchFamily="2" charset="-122"/>
              </a:rPr>
              <a:t>，键矩互相抵消，</a:t>
            </a:r>
          </a:p>
          <a:p>
            <a:pPr>
              <a:lnSpc>
                <a:spcPct val="200000"/>
              </a:lnSpc>
              <a:spcBef>
                <a:spcPct val="0"/>
              </a:spcBef>
            </a:pPr>
            <a:r>
              <a:rPr kumimoji="1" lang="zh-CN" altLang="en-US" sz="3200">
                <a:ea typeface="宋体" pitchFamily="2" charset="-122"/>
              </a:rPr>
              <a:t>            </a:t>
            </a:r>
            <a:r>
              <a:rPr kumimoji="1" lang="en-US" altLang="zh-CN" sz="3200" i="1">
                <a:ea typeface="宋体" pitchFamily="2" charset="-122"/>
              </a:rPr>
              <a:t>μ</a:t>
            </a:r>
            <a:r>
              <a:rPr kumimoji="1" lang="en-US" altLang="zh-CN" sz="3200">
                <a:ea typeface="宋体" pitchFamily="2" charset="-122"/>
              </a:rPr>
              <a:t>(H</a:t>
            </a:r>
            <a:r>
              <a:rPr kumimoji="1" lang="en-US" altLang="zh-CN" sz="3200" baseline="-25000">
                <a:ea typeface="宋体" pitchFamily="2" charset="-122"/>
              </a:rPr>
              <a:t>2</a:t>
            </a:r>
            <a:r>
              <a:rPr kumimoji="1" lang="en-US" altLang="zh-CN" sz="3200">
                <a:ea typeface="宋体" pitchFamily="2" charset="-122"/>
              </a:rPr>
              <a:t>O)≠0</a:t>
            </a:r>
            <a:r>
              <a:rPr kumimoji="1" lang="zh-CN" altLang="en-US" sz="3200">
                <a:ea typeface="宋体" pitchFamily="2" charset="-122"/>
              </a:rPr>
              <a:t>，键矩未能抵消。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Effect transition="in" filter="wipe(left)">
                                      <p:cBhvr>
                                        <p:cTn id="7" dur="500"/>
                                        <p:tgtEl>
                                          <p:spTgt spid="450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58">
                                            <p:txEl>
                                              <p:pRg st="1" end="1"/>
                                            </p:txEl>
                                          </p:spTgt>
                                        </p:tgtEl>
                                        <p:attrNameLst>
                                          <p:attrName>style.visibility</p:attrName>
                                        </p:attrNameLst>
                                      </p:cBhvr>
                                      <p:to>
                                        <p:strVal val="visible"/>
                                      </p:to>
                                    </p:set>
                                    <p:animEffect transition="in" filter="wipe(left)">
                                      <p:cBhvr>
                                        <p:cTn id="12" dur="500"/>
                                        <p:tgtEl>
                                          <p:spTgt spid="450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058">
                                            <p:txEl>
                                              <p:pRg st="2" end="2"/>
                                            </p:txEl>
                                          </p:spTgt>
                                        </p:tgtEl>
                                        <p:attrNameLst>
                                          <p:attrName>style.visibility</p:attrName>
                                        </p:attrNameLst>
                                      </p:cBhvr>
                                      <p:to>
                                        <p:strVal val="visible"/>
                                      </p:to>
                                    </p:set>
                                    <p:animEffect transition="in" filter="wipe(left)">
                                      <p:cBhvr>
                                        <p:cTn id="17" dur="500"/>
                                        <p:tgtEl>
                                          <p:spTgt spid="450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058">
                                            <p:txEl>
                                              <p:pRg st="3" end="3"/>
                                            </p:txEl>
                                          </p:spTgt>
                                        </p:tgtEl>
                                        <p:attrNameLst>
                                          <p:attrName>style.visibility</p:attrName>
                                        </p:attrNameLst>
                                      </p:cBhvr>
                                      <p:to>
                                        <p:strVal val="visible"/>
                                      </p:to>
                                    </p:set>
                                    <p:animEffect transition="in" filter="wipe(left)">
                                      <p:cBhvr>
                                        <p:cTn id="22" dur="500"/>
                                        <p:tgtEl>
                                          <p:spTgt spid="450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058">
                                            <p:txEl>
                                              <p:pRg st="4" end="4"/>
                                            </p:txEl>
                                          </p:spTgt>
                                        </p:tgtEl>
                                        <p:attrNameLst>
                                          <p:attrName>style.visibility</p:attrName>
                                        </p:attrNameLst>
                                      </p:cBhvr>
                                      <p:to>
                                        <p:strVal val="visible"/>
                                      </p:to>
                                    </p:set>
                                    <p:animEffect transition="in" filter="wipe(left)">
                                      <p:cBhvr>
                                        <p:cTn id="27" dur="500"/>
                                        <p:tgtEl>
                                          <p:spTgt spid="450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058">
                                            <p:txEl>
                                              <p:pRg st="5" end="5"/>
                                            </p:txEl>
                                          </p:spTgt>
                                        </p:tgtEl>
                                        <p:attrNameLst>
                                          <p:attrName>style.visibility</p:attrName>
                                        </p:attrNameLst>
                                      </p:cBhvr>
                                      <p:to>
                                        <p:strVal val="visible"/>
                                      </p:to>
                                    </p:set>
                                    <p:animEffect transition="in" filter="wipe(left)">
                                      <p:cBhvr>
                                        <p:cTn id="32" dur="500"/>
                                        <p:tgtEl>
                                          <p:spTgt spid="450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p:cNvSpPr txBox="1">
            <a:spLocks noChangeArrowheads="1"/>
          </p:cNvSpPr>
          <p:nvPr/>
        </p:nvSpPr>
        <p:spPr bwMode="auto">
          <a:xfrm>
            <a:off x="468313" y="1773238"/>
            <a:ext cx="8351837" cy="1516062"/>
          </a:xfrm>
          <a:prstGeom prst="rect">
            <a:avLst/>
          </a:prstGeom>
          <a:solidFill>
            <a:schemeClr val="tx1"/>
          </a:solidFill>
          <a:ln w="9525">
            <a:noFill/>
            <a:miter lim="800000"/>
            <a:headEnd/>
            <a:tailEnd/>
          </a:ln>
        </p:spPr>
        <p:txBody>
          <a:bodyPr>
            <a:spAutoFit/>
          </a:bodyPr>
          <a:lstStyle/>
          <a:p>
            <a:pPr>
              <a:lnSpc>
                <a:spcPct val="120000"/>
              </a:lnSpc>
            </a:pPr>
            <a:r>
              <a:rPr kumimoji="1" lang="zh-CN" altLang="en-US" sz="2400" b="1">
                <a:solidFill>
                  <a:srgbClr val="00FFFF"/>
                </a:solidFill>
                <a:ea typeface="楷体_GB2312" pitchFamily="49" charset="-122"/>
              </a:rPr>
              <a:t>分子	杂化形式	分子构型	分子极性	示例</a:t>
            </a:r>
            <a:r>
              <a:rPr kumimoji="1" lang="zh-CN" altLang="en-US" sz="2400" b="1">
                <a:solidFill>
                  <a:schemeClr val="bg1"/>
                </a:solidFill>
                <a:ea typeface="楷体_GB2312" pitchFamily="49" charset="-122"/>
              </a:rPr>
              <a:t>	</a:t>
            </a:r>
            <a:br>
              <a:rPr kumimoji="1" lang="zh-CN" altLang="en-US" sz="2400" b="1">
                <a:solidFill>
                  <a:schemeClr val="bg1"/>
                </a:solidFill>
                <a:ea typeface="楷体_GB2312" pitchFamily="49" charset="-122"/>
              </a:rPr>
            </a:br>
            <a:r>
              <a:rPr kumimoji="1" lang="en-US" altLang="zh-CN" sz="2400" b="1">
                <a:solidFill>
                  <a:schemeClr val="bg1"/>
                </a:solidFill>
                <a:ea typeface="楷体_GB2312" pitchFamily="49" charset="-122"/>
              </a:rPr>
              <a:t>AB</a:t>
            </a:r>
            <a:r>
              <a:rPr kumimoji="1" lang="en-US" altLang="zh-CN" sz="2400" b="1" baseline="-25000">
                <a:solidFill>
                  <a:schemeClr val="bg1"/>
                </a:solidFill>
                <a:ea typeface="楷体_GB2312" pitchFamily="49" charset="-122"/>
              </a:rPr>
              <a:t>2</a:t>
            </a:r>
            <a:r>
              <a:rPr kumimoji="1" lang="en-US" altLang="zh-CN" sz="2400" b="1">
                <a:solidFill>
                  <a:schemeClr val="bg1"/>
                </a:solidFill>
                <a:ea typeface="楷体_GB2312" pitchFamily="49" charset="-122"/>
              </a:rPr>
              <a:t>	sp</a:t>
            </a:r>
            <a:r>
              <a:rPr kumimoji="1" lang="zh-CN" altLang="en-US" sz="2400" b="1">
                <a:solidFill>
                  <a:schemeClr val="bg1"/>
                </a:solidFill>
                <a:ea typeface="楷体_GB2312" pitchFamily="49" charset="-122"/>
              </a:rPr>
              <a:t>等性		线形		非极性	</a:t>
            </a:r>
            <a:r>
              <a:rPr kumimoji="1" lang="en-US" altLang="zh-CN" sz="2400" b="1">
                <a:solidFill>
                  <a:schemeClr val="bg1"/>
                </a:solidFill>
                <a:ea typeface="楷体_GB2312" pitchFamily="49" charset="-122"/>
              </a:rPr>
              <a:t>CO</a:t>
            </a:r>
            <a:r>
              <a:rPr kumimoji="1" lang="en-US" altLang="zh-CN" sz="2400" b="1" baseline="-25000">
                <a:solidFill>
                  <a:schemeClr val="bg1"/>
                </a:solidFill>
                <a:ea typeface="楷体_GB2312" pitchFamily="49" charset="-122"/>
              </a:rPr>
              <a:t>2</a:t>
            </a:r>
            <a:r>
              <a:rPr kumimoji="1" lang="en-US" altLang="zh-CN" sz="2400" b="1">
                <a:solidFill>
                  <a:schemeClr val="bg1"/>
                </a:solidFill>
                <a:ea typeface="楷体_GB2312" pitchFamily="49" charset="-122"/>
              </a:rPr>
              <a:t>, BeCl</a:t>
            </a:r>
            <a:r>
              <a:rPr kumimoji="1" lang="en-US" altLang="zh-CN" sz="2400" b="1" baseline="-25000">
                <a:solidFill>
                  <a:schemeClr val="bg1"/>
                </a:solidFill>
                <a:ea typeface="楷体_GB2312" pitchFamily="49" charset="-122"/>
              </a:rPr>
              <a:t>2</a:t>
            </a:r>
            <a:endParaRPr kumimoji="1" lang="en-US" altLang="zh-CN" sz="2400" b="1">
              <a:solidFill>
                <a:schemeClr val="bg1"/>
              </a:solidFill>
              <a:ea typeface="楷体_GB2312" pitchFamily="49" charset="-122"/>
            </a:endParaRPr>
          </a:p>
          <a:p>
            <a:r>
              <a:rPr kumimoji="1" lang="en-US" altLang="zh-CN" sz="2400" b="1">
                <a:solidFill>
                  <a:schemeClr val="bg1"/>
                </a:solidFill>
                <a:ea typeface="楷体_GB2312" pitchFamily="49" charset="-122"/>
              </a:rPr>
              <a:t>AB</a:t>
            </a:r>
            <a:r>
              <a:rPr kumimoji="1" lang="en-US" altLang="zh-CN" sz="2400" b="1" baseline="-25000">
                <a:solidFill>
                  <a:schemeClr val="bg1"/>
                </a:solidFill>
                <a:ea typeface="楷体_GB2312" pitchFamily="49" charset="-122"/>
              </a:rPr>
              <a:t>3</a:t>
            </a:r>
            <a:r>
              <a:rPr kumimoji="1" lang="en-US" altLang="zh-CN" sz="2400" b="1">
                <a:solidFill>
                  <a:schemeClr val="bg1"/>
                </a:solidFill>
                <a:ea typeface="楷体_GB2312" pitchFamily="49" charset="-122"/>
              </a:rPr>
              <a:t>	sp</a:t>
            </a:r>
            <a:r>
              <a:rPr kumimoji="1" lang="en-US" altLang="zh-CN" sz="2400" b="1" baseline="30000">
                <a:solidFill>
                  <a:schemeClr val="bg1"/>
                </a:solidFill>
                <a:ea typeface="楷体_GB2312" pitchFamily="49" charset="-122"/>
              </a:rPr>
              <a:t>2</a:t>
            </a:r>
            <a:r>
              <a:rPr kumimoji="1" lang="zh-CN" altLang="en-US" sz="2400" b="1">
                <a:solidFill>
                  <a:schemeClr val="bg1"/>
                </a:solidFill>
                <a:ea typeface="楷体_GB2312" pitchFamily="49" charset="-122"/>
              </a:rPr>
              <a:t>等性	平面三角	非极性	</a:t>
            </a:r>
            <a:r>
              <a:rPr kumimoji="1" lang="en-US" altLang="zh-CN" sz="2400" b="1">
                <a:solidFill>
                  <a:schemeClr val="bg1"/>
                </a:solidFill>
                <a:ea typeface="楷体_GB2312" pitchFamily="49" charset="-122"/>
              </a:rPr>
              <a:t>BF</a:t>
            </a:r>
            <a:r>
              <a:rPr kumimoji="1" lang="en-US" altLang="zh-CN" sz="2400" b="1" baseline="-25000">
                <a:solidFill>
                  <a:schemeClr val="bg1"/>
                </a:solidFill>
                <a:ea typeface="楷体_GB2312" pitchFamily="49" charset="-122"/>
              </a:rPr>
              <a:t>3</a:t>
            </a:r>
            <a:endParaRPr kumimoji="1" lang="en-US" altLang="zh-CN" sz="2400" b="1">
              <a:solidFill>
                <a:schemeClr val="bg1"/>
              </a:solidFill>
              <a:ea typeface="楷体_GB2312" pitchFamily="49" charset="-122"/>
            </a:endParaRPr>
          </a:p>
        </p:txBody>
      </p:sp>
      <p:sp>
        <p:nvSpPr>
          <p:cNvPr id="513027" name="Rectangle 3"/>
          <p:cNvSpPr>
            <a:spLocks noChangeArrowheads="1"/>
          </p:cNvSpPr>
          <p:nvPr/>
        </p:nvSpPr>
        <p:spPr bwMode="auto">
          <a:xfrm>
            <a:off x="827088" y="476250"/>
            <a:ext cx="3487737" cy="519113"/>
          </a:xfrm>
          <a:prstGeom prst="rect">
            <a:avLst/>
          </a:prstGeom>
          <a:solidFill>
            <a:schemeClr val="bg1"/>
          </a:solidFill>
          <a:ln w="9525" algn="ctr">
            <a:noFill/>
            <a:miter lim="800000"/>
            <a:headEnd/>
            <a:tailEnd/>
          </a:ln>
        </p:spPr>
        <p:txBody>
          <a:bodyPr wrap="none">
            <a:spAutoFit/>
          </a:bodyPr>
          <a:lstStyle/>
          <a:p>
            <a:pPr>
              <a:spcBef>
                <a:spcPct val="0"/>
              </a:spcBef>
            </a:pPr>
            <a:r>
              <a:rPr kumimoji="1" lang="en-US" altLang="zh-CN" b="1">
                <a:solidFill>
                  <a:srgbClr val="66FF33"/>
                </a:solidFill>
                <a:ea typeface="楷体_GB2312" pitchFamily="49" charset="-122"/>
              </a:rPr>
              <a:t> </a:t>
            </a:r>
            <a:r>
              <a:rPr kumimoji="1" lang="zh-CN" altLang="en-US" b="1">
                <a:solidFill>
                  <a:srgbClr val="0000FF"/>
                </a:solidFill>
                <a:ea typeface="楷体_GB2312" pitchFamily="49" charset="-122"/>
              </a:rPr>
              <a:t>杂化轨道与分子极性</a:t>
            </a:r>
          </a:p>
        </p:txBody>
      </p:sp>
      <p:grpSp>
        <p:nvGrpSpPr>
          <p:cNvPr id="2" name="Group 4"/>
          <p:cNvGrpSpPr>
            <a:grpSpLocks/>
          </p:cNvGrpSpPr>
          <p:nvPr/>
        </p:nvGrpSpPr>
        <p:grpSpPr bwMode="auto">
          <a:xfrm>
            <a:off x="611188" y="3573463"/>
            <a:ext cx="8153400" cy="1552575"/>
            <a:chOff x="385" y="2251"/>
            <a:chExt cx="5136" cy="978"/>
          </a:xfrm>
        </p:grpSpPr>
        <p:sp>
          <p:nvSpPr>
            <p:cNvPr id="109573" name="Rectangle 5"/>
            <p:cNvSpPr>
              <a:spLocks noChangeArrowheads="1"/>
            </p:cNvSpPr>
            <p:nvPr/>
          </p:nvSpPr>
          <p:spPr bwMode="auto">
            <a:xfrm>
              <a:off x="385" y="2251"/>
              <a:ext cx="5136" cy="978"/>
            </a:xfrm>
            <a:prstGeom prst="rect">
              <a:avLst/>
            </a:prstGeom>
            <a:solidFill>
              <a:schemeClr val="tx1"/>
            </a:solidFill>
            <a:ln w="9525">
              <a:noFill/>
              <a:miter lim="800000"/>
              <a:headEnd/>
              <a:tailEnd/>
            </a:ln>
          </p:spPr>
          <p:txBody>
            <a:bodyPr>
              <a:spAutoFit/>
            </a:bodyPr>
            <a:lstStyle/>
            <a:p>
              <a:r>
                <a:rPr kumimoji="1" lang="en-US" altLang="zh-CN" sz="2400" b="1">
                  <a:solidFill>
                    <a:schemeClr val="bg1"/>
                  </a:solidFill>
                  <a:ea typeface="楷体_GB2312" pitchFamily="49" charset="-122"/>
                </a:rPr>
                <a:t>AB</a:t>
              </a:r>
              <a:r>
                <a:rPr kumimoji="1" lang="en-US" altLang="zh-CN" sz="2400" b="1" baseline="-25000">
                  <a:solidFill>
                    <a:schemeClr val="bg1"/>
                  </a:solidFill>
                  <a:ea typeface="楷体_GB2312" pitchFamily="49" charset="-122"/>
                </a:rPr>
                <a:t>2</a:t>
              </a:r>
              <a:r>
                <a:rPr kumimoji="1" lang="en-US" altLang="zh-CN" sz="2400" b="1">
                  <a:solidFill>
                    <a:schemeClr val="bg1"/>
                  </a:solidFill>
                  <a:ea typeface="楷体_GB2312" pitchFamily="49" charset="-122"/>
                </a:rPr>
                <a:t>			V </a:t>
              </a:r>
              <a:r>
                <a:rPr kumimoji="1" lang="zh-CN" altLang="en-US" sz="2400" b="1">
                  <a:solidFill>
                    <a:schemeClr val="bg1"/>
                  </a:solidFill>
                  <a:ea typeface="楷体_GB2312" pitchFamily="49" charset="-122"/>
                </a:rPr>
                <a:t>型		极性		</a:t>
              </a:r>
              <a:r>
                <a:rPr kumimoji="1" lang="en-US" altLang="zh-CN" sz="2400" b="1">
                  <a:solidFill>
                    <a:schemeClr val="bg1"/>
                  </a:solidFill>
                  <a:ea typeface="楷体_GB2312" pitchFamily="49" charset="-122"/>
                </a:rPr>
                <a:t>H</a:t>
              </a:r>
              <a:r>
                <a:rPr kumimoji="1" lang="en-US" altLang="zh-CN" sz="2400" b="1" baseline="-25000">
                  <a:solidFill>
                    <a:schemeClr val="bg1"/>
                  </a:solidFill>
                  <a:ea typeface="楷体_GB2312" pitchFamily="49" charset="-122"/>
                </a:rPr>
                <a:t>2</a:t>
              </a:r>
              <a:r>
                <a:rPr kumimoji="1" lang="en-US" altLang="zh-CN" sz="2400" b="1">
                  <a:solidFill>
                    <a:schemeClr val="bg1"/>
                  </a:solidFill>
                  <a:ea typeface="楷体_GB2312" pitchFamily="49" charset="-122"/>
                </a:rPr>
                <a:t>O, SF</a:t>
              </a:r>
              <a:r>
                <a:rPr kumimoji="1" lang="en-US" altLang="zh-CN" sz="2400" b="1" baseline="-25000">
                  <a:solidFill>
                    <a:schemeClr val="bg1"/>
                  </a:solidFill>
                  <a:ea typeface="楷体_GB2312" pitchFamily="49" charset="-122"/>
                </a:rPr>
                <a:t>2</a:t>
              </a:r>
              <a:endParaRPr kumimoji="1" lang="en-US" altLang="zh-CN" sz="2400" b="1">
                <a:solidFill>
                  <a:schemeClr val="bg1"/>
                </a:solidFill>
                <a:ea typeface="楷体_GB2312" pitchFamily="49" charset="-122"/>
              </a:endParaRPr>
            </a:p>
            <a:p>
              <a:r>
                <a:rPr kumimoji="1" lang="en-US" altLang="zh-CN" sz="2400" b="1">
                  <a:solidFill>
                    <a:schemeClr val="bg1"/>
                  </a:solidFill>
                  <a:ea typeface="楷体_GB2312" pitchFamily="49" charset="-122"/>
                </a:rPr>
                <a:t>AB</a:t>
              </a:r>
              <a:r>
                <a:rPr kumimoji="1" lang="en-US" altLang="zh-CN" sz="2400" b="1" baseline="-25000">
                  <a:solidFill>
                    <a:schemeClr val="bg1"/>
                  </a:solidFill>
                  <a:ea typeface="楷体_GB2312" pitchFamily="49" charset="-122"/>
                </a:rPr>
                <a:t>3</a:t>
              </a:r>
              <a:r>
                <a:rPr kumimoji="1" lang="en-US" altLang="zh-CN" sz="2400" b="1">
                  <a:solidFill>
                    <a:schemeClr val="bg1"/>
                  </a:solidFill>
                  <a:ea typeface="楷体_GB2312" pitchFamily="49" charset="-122"/>
                </a:rPr>
                <a:t>			</a:t>
              </a:r>
              <a:r>
                <a:rPr kumimoji="1" lang="zh-CN" altLang="en-US" sz="2400" b="1">
                  <a:solidFill>
                    <a:schemeClr val="bg1"/>
                  </a:solidFill>
                  <a:ea typeface="楷体_GB2312" pitchFamily="49" charset="-122"/>
                </a:rPr>
                <a:t>三角锥	极性		</a:t>
              </a:r>
              <a:r>
                <a:rPr kumimoji="1" lang="en-US" altLang="zh-CN" sz="2400" b="1">
                  <a:solidFill>
                    <a:schemeClr val="bg1"/>
                  </a:solidFill>
                  <a:ea typeface="楷体_GB2312" pitchFamily="49" charset="-122"/>
                </a:rPr>
                <a:t>NH</a:t>
              </a:r>
              <a:r>
                <a:rPr kumimoji="1" lang="en-US" altLang="zh-CN" sz="2400" b="1" baseline="-25000">
                  <a:solidFill>
                    <a:schemeClr val="bg1"/>
                  </a:solidFill>
                  <a:ea typeface="楷体_GB2312" pitchFamily="49" charset="-122"/>
                </a:rPr>
                <a:t>3</a:t>
              </a:r>
            </a:p>
            <a:p>
              <a:r>
                <a:rPr kumimoji="1" lang="en-US" altLang="zh-CN" sz="2400" b="1">
                  <a:solidFill>
                    <a:schemeClr val="bg1"/>
                  </a:solidFill>
                  <a:ea typeface="楷体_GB2312" pitchFamily="49" charset="-122"/>
                </a:rPr>
                <a:t>AB</a:t>
              </a:r>
              <a:r>
                <a:rPr kumimoji="1" lang="en-US" altLang="zh-CN" sz="2400" b="1" baseline="-25000">
                  <a:solidFill>
                    <a:schemeClr val="bg1"/>
                  </a:solidFill>
                  <a:ea typeface="楷体_GB2312" pitchFamily="49" charset="-122"/>
                </a:rPr>
                <a:t>4</a:t>
              </a:r>
              <a:r>
                <a:rPr kumimoji="1" lang="en-US" altLang="zh-CN" sz="2400" b="1">
                  <a:solidFill>
                    <a:schemeClr val="bg1"/>
                  </a:solidFill>
                  <a:ea typeface="楷体_GB2312" pitchFamily="49" charset="-122"/>
                </a:rPr>
                <a:t>	sp</a:t>
              </a:r>
              <a:r>
                <a:rPr kumimoji="1" lang="en-US" altLang="zh-CN" sz="2400" b="1" baseline="30000">
                  <a:solidFill>
                    <a:schemeClr val="bg1"/>
                  </a:solidFill>
                  <a:ea typeface="楷体_GB2312" pitchFamily="49" charset="-122"/>
                </a:rPr>
                <a:t>3</a:t>
              </a:r>
              <a:r>
                <a:rPr kumimoji="1" lang="zh-CN" altLang="en-US" sz="2400" b="1">
                  <a:solidFill>
                    <a:schemeClr val="bg1"/>
                  </a:solidFill>
                  <a:ea typeface="楷体_GB2312" pitchFamily="49" charset="-122"/>
                </a:rPr>
                <a:t>等性   	正四面体 	非极性	</a:t>
              </a:r>
              <a:r>
                <a:rPr kumimoji="1" lang="en-US" altLang="zh-CN" sz="2400" b="1">
                  <a:solidFill>
                    <a:schemeClr val="bg1"/>
                  </a:solidFill>
                  <a:ea typeface="楷体_GB2312" pitchFamily="49" charset="-122"/>
                </a:rPr>
                <a:t>CH</a:t>
              </a:r>
              <a:r>
                <a:rPr kumimoji="1" lang="en-US" altLang="zh-CN" sz="2400" b="1" baseline="-25000">
                  <a:solidFill>
                    <a:schemeClr val="bg1"/>
                  </a:solidFill>
                  <a:ea typeface="楷体_GB2312" pitchFamily="49" charset="-122"/>
                </a:rPr>
                <a:t>4</a:t>
              </a:r>
              <a:endParaRPr kumimoji="1" lang="en-US" altLang="zh-CN" sz="2400" b="1" baseline="30000">
                <a:solidFill>
                  <a:schemeClr val="bg1"/>
                </a:solidFill>
                <a:ea typeface="楷体_GB2312" pitchFamily="49" charset="-122"/>
              </a:endParaRPr>
            </a:p>
          </p:txBody>
        </p:sp>
        <p:sp>
          <p:nvSpPr>
            <p:cNvPr id="109574" name="Text Box 6"/>
            <p:cNvSpPr txBox="1">
              <a:spLocks noChangeArrowheads="1"/>
            </p:cNvSpPr>
            <p:nvPr/>
          </p:nvSpPr>
          <p:spPr bwMode="auto">
            <a:xfrm>
              <a:off x="1006" y="2448"/>
              <a:ext cx="1296" cy="288"/>
            </a:xfrm>
            <a:prstGeom prst="rect">
              <a:avLst/>
            </a:prstGeom>
            <a:solidFill>
              <a:schemeClr val="tx1"/>
            </a:solidFill>
            <a:ln w="9525">
              <a:noFill/>
              <a:miter lim="800000"/>
              <a:headEnd/>
              <a:tailEnd/>
            </a:ln>
          </p:spPr>
          <p:txBody>
            <a:bodyPr>
              <a:spAutoFit/>
            </a:bodyPr>
            <a:lstStyle/>
            <a:p>
              <a:r>
                <a:rPr kumimoji="1" lang="en-US" altLang="zh-CN" sz="2400" b="1">
                  <a:solidFill>
                    <a:schemeClr val="bg1"/>
                  </a:solidFill>
                  <a:ea typeface="楷体_GB2312" pitchFamily="49" charset="-122"/>
                </a:rPr>
                <a:t>sp</a:t>
              </a:r>
              <a:r>
                <a:rPr kumimoji="1" lang="en-US" altLang="zh-CN" sz="2400" b="1" baseline="30000">
                  <a:solidFill>
                    <a:schemeClr val="bg1"/>
                  </a:solidFill>
                  <a:ea typeface="楷体_GB2312" pitchFamily="49" charset="-122"/>
                </a:rPr>
                <a:t>3</a:t>
              </a:r>
              <a:r>
                <a:rPr kumimoji="1" lang="zh-CN" altLang="en-US" sz="2400" b="1">
                  <a:solidFill>
                    <a:schemeClr val="bg1"/>
                  </a:solidFill>
                  <a:ea typeface="楷体_GB2312" pitchFamily="49" charset="-122"/>
                </a:rPr>
                <a:t>不等性</a:t>
              </a:r>
            </a:p>
          </p:txBody>
        </p:sp>
        <p:sp>
          <p:nvSpPr>
            <p:cNvPr id="109575" name="AutoShape 7"/>
            <p:cNvSpPr>
              <a:spLocks/>
            </p:cNvSpPr>
            <p:nvPr/>
          </p:nvSpPr>
          <p:spPr bwMode="auto">
            <a:xfrm>
              <a:off x="1973" y="2387"/>
              <a:ext cx="144" cy="384"/>
            </a:xfrm>
            <a:prstGeom prst="leftBrace">
              <a:avLst>
                <a:gd name="adj1" fmla="val 22222"/>
                <a:gd name="adj2" fmla="val 50000"/>
              </a:avLst>
            </a:prstGeom>
            <a:noFill/>
            <a:ln w="9525">
              <a:solidFill>
                <a:srgbClr val="00FFFF"/>
              </a:solidFill>
              <a:miter lim="800000"/>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3027"/>
                                        </p:tgtEl>
                                        <p:attrNameLst>
                                          <p:attrName>style.visibility</p:attrName>
                                        </p:attrNameLst>
                                      </p:cBhvr>
                                      <p:to>
                                        <p:strVal val="visible"/>
                                      </p:to>
                                    </p:set>
                                    <p:animEffect transition="in" filter="wipe(left)">
                                      <p:cBhvr>
                                        <p:cTn id="7" dur="1000"/>
                                        <p:tgtEl>
                                          <p:spTgt spid="513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3026"/>
                                        </p:tgtEl>
                                        <p:attrNameLst>
                                          <p:attrName>style.visibility</p:attrName>
                                        </p:attrNameLst>
                                      </p:cBhvr>
                                      <p:to>
                                        <p:strVal val="visible"/>
                                      </p:to>
                                    </p:set>
                                    <p:animEffect transition="in" filter="wipe(left)">
                                      <p:cBhvr>
                                        <p:cTn id="12" dur="1000"/>
                                        <p:tgtEl>
                                          <p:spTgt spid="5130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animBg="1" autoUpdateAnimBg="0"/>
      <p:bldP spid="51302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t>4.2.3.2 </a:t>
            </a:r>
            <a:r>
              <a:rPr lang="zh-CN" altLang="en-US" smtClean="0"/>
              <a:t>分子间力</a:t>
            </a:r>
          </a:p>
        </p:txBody>
      </p:sp>
      <p:sp>
        <p:nvSpPr>
          <p:cNvPr id="145419" name="Text Box 11"/>
          <p:cNvSpPr txBox="1">
            <a:spLocks noChangeArrowheads="1"/>
          </p:cNvSpPr>
          <p:nvPr/>
        </p:nvSpPr>
        <p:spPr bwMode="auto">
          <a:xfrm>
            <a:off x="323850" y="981075"/>
            <a:ext cx="7343775" cy="628650"/>
          </a:xfrm>
          <a:prstGeom prst="rect">
            <a:avLst/>
          </a:prstGeom>
          <a:noFill/>
          <a:ln w="9525" algn="ctr">
            <a:noFill/>
            <a:miter lim="800000"/>
            <a:headEnd/>
            <a:tailEnd/>
          </a:ln>
        </p:spPr>
        <p:txBody>
          <a:bodyPr>
            <a:spAutoFit/>
          </a:bodyPr>
          <a:lstStyle/>
          <a:p>
            <a:pPr marL="342900" indent="-342900" eaLnBrk="0" hangingPunct="0">
              <a:lnSpc>
                <a:spcPct val="110000"/>
              </a:lnSpc>
            </a:pPr>
            <a:r>
              <a:rPr lang="en-US" altLang="zh-CN" sz="3200" b="1">
                <a:solidFill>
                  <a:srgbClr val="990033"/>
                </a:solidFill>
                <a:ea typeface="楷体" pitchFamily="49" charset="-122"/>
              </a:rPr>
              <a:t>1.</a:t>
            </a:r>
            <a:r>
              <a:rPr lang="zh-CN" altLang="en-US" sz="3200" b="1">
                <a:solidFill>
                  <a:srgbClr val="990033"/>
                </a:solidFill>
                <a:ea typeface="楷体" pitchFamily="49" charset="-122"/>
              </a:rPr>
              <a:t>极性分子与非极性分子的定义</a:t>
            </a:r>
          </a:p>
        </p:txBody>
      </p:sp>
      <p:sp>
        <p:nvSpPr>
          <p:cNvPr id="145427" name="Rectangle 19"/>
          <p:cNvSpPr>
            <a:spLocks noChangeArrowheads="1"/>
          </p:cNvSpPr>
          <p:nvPr/>
        </p:nvSpPr>
        <p:spPr bwMode="auto">
          <a:xfrm>
            <a:off x="395288" y="1484313"/>
            <a:ext cx="8064500" cy="1554162"/>
          </a:xfrm>
          <a:prstGeom prst="rect">
            <a:avLst/>
          </a:prstGeom>
          <a:noFill/>
          <a:ln w="9525" algn="ctr">
            <a:noFill/>
            <a:miter lim="800000"/>
            <a:headEnd/>
            <a:tailEnd/>
          </a:ln>
        </p:spPr>
        <p:txBody>
          <a:bodyPr>
            <a:spAutoFit/>
          </a:bodyPr>
          <a:lstStyle/>
          <a:p>
            <a:pPr>
              <a:spcBef>
                <a:spcPct val="0"/>
              </a:spcBef>
            </a:pPr>
            <a:r>
              <a:rPr lang="en-US" altLang="zh-CN" sz="3200" b="1">
                <a:latin typeface="FrysBaskerville BT" pitchFamily="18" charset="0"/>
                <a:ea typeface="楷体" pitchFamily="49" charset="-122"/>
              </a:rPr>
              <a:t>      </a:t>
            </a:r>
            <a:r>
              <a:rPr lang="zh-CN" altLang="en-US" sz="3200" b="1">
                <a:latin typeface="FrysBaskerville BT" pitchFamily="18" charset="0"/>
                <a:ea typeface="楷体" pitchFamily="49" charset="-122"/>
              </a:rPr>
              <a:t>把分子内部正负电荷重心不重合的分子叫做</a:t>
            </a:r>
            <a:r>
              <a:rPr lang="zh-CN" altLang="en-US" sz="3200" b="1">
                <a:solidFill>
                  <a:srgbClr val="FF0000"/>
                </a:solidFill>
                <a:latin typeface="FrysBaskerville BT" pitchFamily="18" charset="0"/>
                <a:ea typeface="楷体" pitchFamily="49" charset="-122"/>
              </a:rPr>
              <a:t>极性分子</a:t>
            </a:r>
            <a:r>
              <a:rPr lang="zh-CN" altLang="en-US" sz="3200" b="1">
                <a:latin typeface="FrysBaskerville BT" pitchFamily="18" charset="0"/>
                <a:ea typeface="楷体" pitchFamily="49" charset="-122"/>
              </a:rPr>
              <a:t>，而正负电荷重心相重合的分子叫做</a:t>
            </a:r>
            <a:r>
              <a:rPr lang="zh-CN" altLang="en-US" sz="3200" b="1">
                <a:solidFill>
                  <a:srgbClr val="FF0000"/>
                </a:solidFill>
                <a:latin typeface="FrysBaskerville BT" pitchFamily="18" charset="0"/>
                <a:ea typeface="楷体" pitchFamily="49" charset="-122"/>
              </a:rPr>
              <a:t>非极性分子。</a:t>
            </a:r>
          </a:p>
        </p:txBody>
      </p:sp>
      <p:sp>
        <p:nvSpPr>
          <p:cNvPr id="110597" name="Rectangle 4"/>
          <p:cNvSpPr>
            <a:spLocks noChangeArrowheads="1"/>
          </p:cNvSpPr>
          <p:nvPr/>
        </p:nvSpPr>
        <p:spPr bwMode="auto">
          <a:xfrm>
            <a:off x="395288" y="2997200"/>
            <a:ext cx="5761037" cy="579438"/>
          </a:xfrm>
          <a:prstGeom prst="rect">
            <a:avLst/>
          </a:prstGeom>
          <a:noFill/>
          <a:ln w="9525" algn="ctr">
            <a:noFill/>
            <a:miter lim="800000"/>
            <a:headEnd/>
            <a:tailEnd/>
          </a:ln>
        </p:spPr>
        <p:txBody>
          <a:bodyPr anchor="ctr">
            <a:spAutoFit/>
          </a:bodyPr>
          <a:lstStyle/>
          <a:p>
            <a:pPr>
              <a:spcBef>
                <a:spcPct val="0"/>
              </a:spcBef>
            </a:pPr>
            <a:r>
              <a:rPr lang="en-US" altLang="zh-CN" sz="3200" b="1">
                <a:solidFill>
                  <a:srgbClr val="990033"/>
                </a:solidFill>
                <a:ea typeface="楷体" pitchFamily="49" charset="-122"/>
              </a:rPr>
              <a:t>2.</a:t>
            </a:r>
            <a:r>
              <a:rPr lang="zh-CN" altLang="en-US" sz="3200" b="1">
                <a:solidFill>
                  <a:srgbClr val="990033"/>
                </a:solidFill>
                <a:ea typeface="楷体" pitchFamily="49" charset="-122"/>
              </a:rPr>
              <a:t>分子极性大小的描述</a:t>
            </a:r>
            <a:r>
              <a:rPr lang="zh-CN" altLang="en-US" sz="3200" i="1">
                <a:solidFill>
                  <a:srgbClr val="990033"/>
                </a:solidFill>
                <a:ea typeface="楷体" pitchFamily="49" charset="-122"/>
              </a:rPr>
              <a:t> </a:t>
            </a:r>
          </a:p>
        </p:txBody>
      </p:sp>
      <p:sp>
        <p:nvSpPr>
          <p:cNvPr id="148485" name="Text Box 5"/>
          <p:cNvSpPr txBox="1">
            <a:spLocks noChangeArrowheads="1"/>
          </p:cNvSpPr>
          <p:nvPr/>
        </p:nvSpPr>
        <p:spPr bwMode="auto">
          <a:xfrm>
            <a:off x="323850" y="3573463"/>
            <a:ext cx="8388350" cy="1066800"/>
          </a:xfrm>
          <a:prstGeom prst="rect">
            <a:avLst/>
          </a:prstGeom>
          <a:noFill/>
          <a:ln w="9525" algn="ctr">
            <a:noFill/>
            <a:miter lim="800000"/>
            <a:headEnd/>
            <a:tailEnd/>
          </a:ln>
        </p:spPr>
        <p:txBody>
          <a:bodyPr>
            <a:spAutoFit/>
          </a:bodyPr>
          <a:lstStyle/>
          <a:p>
            <a:pPr marL="342900" indent="-342900" eaLnBrk="0" hangingPunct="0"/>
            <a:r>
              <a:rPr lang="en-US" altLang="zh-CN" sz="3200" b="1">
                <a:latin typeface="楷体" pitchFamily="49" charset="-122"/>
                <a:ea typeface="楷体" pitchFamily="49" charset="-122"/>
              </a:rPr>
              <a:t>    </a:t>
            </a:r>
            <a:r>
              <a:rPr lang="zh-CN" altLang="en-US" sz="3200" b="1">
                <a:latin typeface="楷体" pitchFamily="49" charset="-122"/>
                <a:ea typeface="楷体" pitchFamily="49" charset="-122"/>
              </a:rPr>
              <a:t>分子极性的大小用分子偶极矩</a:t>
            </a:r>
            <a:r>
              <a:rPr lang="zh-CN" altLang="en-US" sz="3200" b="1" i="1">
                <a:latin typeface="楷体" pitchFamily="49" charset="-122"/>
                <a:ea typeface="楷体" pitchFamily="49" charset="-122"/>
                <a:sym typeface="Symbol" pitchFamily="18" charset="2"/>
              </a:rPr>
              <a:t></a:t>
            </a:r>
            <a:r>
              <a:rPr lang="zh-CN" altLang="en-US" sz="3200" b="1">
                <a:latin typeface="楷体" pitchFamily="49" charset="-122"/>
                <a:ea typeface="楷体" pitchFamily="49" charset="-122"/>
              </a:rPr>
              <a:t>来衡量。偶极矩为矢量，其方向是从正极到负极。</a:t>
            </a:r>
            <a:endParaRPr lang="zh-CN" altLang="en-US" sz="3200">
              <a:latin typeface="楷体" pitchFamily="49" charset="-122"/>
              <a:ea typeface="楷体" pitchFamily="49" charset="-122"/>
            </a:endParaRPr>
          </a:p>
        </p:txBody>
      </p:sp>
      <p:sp>
        <p:nvSpPr>
          <p:cNvPr id="148504" name="Rectangle 24"/>
          <p:cNvSpPr>
            <a:spLocks noChangeArrowheads="1"/>
          </p:cNvSpPr>
          <p:nvPr/>
        </p:nvSpPr>
        <p:spPr bwMode="auto">
          <a:xfrm>
            <a:off x="3132138" y="4724400"/>
            <a:ext cx="2459037" cy="895350"/>
          </a:xfrm>
          <a:prstGeom prst="rect">
            <a:avLst/>
          </a:prstGeom>
          <a:solidFill>
            <a:srgbClr val="00FFFF"/>
          </a:solidFill>
          <a:ln w="9525" algn="ctr">
            <a:noFill/>
            <a:miter lim="800000"/>
            <a:headEnd/>
            <a:tailEnd/>
          </a:ln>
        </p:spPr>
        <p:txBody>
          <a:bodyPr anchor="ctr" anchorCtr="1">
            <a:spAutoFit/>
          </a:bodyPr>
          <a:lstStyle/>
          <a:p>
            <a:pPr>
              <a:lnSpc>
                <a:spcPct val="120000"/>
              </a:lnSpc>
              <a:spcBef>
                <a:spcPct val="0"/>
              </a:spcBef>
            </a:pPr>
            <a:r>
              <a:rPr lang="en-US" altLang="zh-CN" sz="3200" b="1" i="1">
                <a:latin typeface="FrysBaskerville BT" pitchFamily="18" charset="0"/>
                <a:ea typeface="楷体" pitchFamily="49" charset="-122"/>
                <a:sym typeface="Symbol" pitchFamily="18" charset="2"/>
              </a:rPr>
              <a:t></a:t>
            </a:r>
            <a:r>
              <a:rPr lang="en-US" altLang="zh-CN" sz="4400" b="1">
                <a:latin typeface="FrysBaskerville BT" pitchFamily="18" charset="0"/>
                <a:ea typeface="楷体" pitchFamily="49" charset="-122"/>
              </a:rPr>
              <a:t> = </a:t>
            </a:r>
            <a:r>
              <a:rPr lang="en-US" altLang="zh-CN" sz="4400" b="1" i="1">
                <a:ea typeface="楷体" pitchFamily="49" charset="-122"/>
              </a:rPr>
              <a:t>q</a:t>
            </a:r>
            <a:r>
              <a:rPr lang="en-US" altLang="zh-CN" sz="4400" b="1">
                <a:latin typeface="FrysBaskerville BT" pitchFamily="18" charset="0"/>
                <a:ea typeface="楷体" pitchFamily="49" charset="-122"/>
              </a:rPr>
              <a:t> </a:t>
            </a:r>
            <a:r>
              <a:rPr lang="en-US" altLang="zh-CN" sz="4400" b="1">
                <a:ea typeface="楷体" pitchFamily="49" charset="-122"/>
              </a:rPr>
              <a:t>·</a:t>
            </a:r>
            <a:r>
              <a:rPr lang="en-US" altLang="zh-CN" sz="4400" b="1" i="1">
                <a:latin typeface="FrysBaskerville BT" pitchFamily="18" charset="0"/>
                <a:ea typeface="楷体" pitchFamily="49" charset="-122"/>
              </a:rPr>
              <a:t>l</a:t>
            </a:r>
          </a:p>
        </p:txBody>
      </p:sp>
      <p:sp>
        <p:nvSpPr>
          <p:cNvPr id="148506" name="AutoShape 26"/>
          <p:cNvSpPr>
            <a:spLocks noChangeArrowheads="1"/>
          </p:cNvSpPr>
          <p:nvPr/>
        </p:nvSpPr>
        <p:spPr bwMode="auto">
          <a:xfrm>
            <a:off x="2987675" y="5876925"/>
            <a:ext cx="2879725" cy="792163"/>
          </a:xfrm>
          <a:prstGeom prst="wedgeRoundRectCallout">
            <a:avLst>
              <a:gd name="adj1" fmla="val 4519"/>
              <a:gd name="adj2" fmla="val -113727"/>
              <a:gd name="adj3" fmla="val 16667"/>
            </a:avLst>
          </a:prstGeom>
          <a:solidFill>
            <a:srgbClr val="FFFFC1"/>
          </a:solidFill>
          <a:ln w="9525" algn="ctr">
            <a:noFill/>
            <a:miter lim="800000"/>
            <a:headEnd/>
            <a:tailEnd/>
          </a:ln>
        </p:spPr>
        <p:txBody>
          <a:bodyPr/>
          <a:lstStyle/>
          <a:p>
            <a:pPr algn="ctr">
              <a:spcBef>
                <a:spcPct val="0"/>
              </a:spcBef>
            </a:pPr>
            <a:r>
              <a:rPr kumimoji="1" lang="zh-CN" altLang="en-US" b="1">
                <a:latin typeface="FrysBaskerville BT" pitchFamily="18" charset="0"/>
                <a:ea typeface="楷体" pitchFamily="49" charset="-122"/>
              </a:rPr>
              <a:t>分子正负电荷重心所带电量</a:t>
            </a:r>
          </a:p>
        </p:txBody>
      </p:sp>
      <p:sp>
        <p:nvSpPr>
          <p:cNvPr id="148507" name="AutoShape 27"/>
          <p:cNvSpPr>
            <a:spLocks noChangeArrowheads="1"/>
          </p:cNvSpPr>
          <p:nvPr/>
        </p:nvSpPr>
        <p:spPr bwMode="auto">
          <a:xfrm>
            <a:off x="6084888" y="4797425"/>
            <a:ext cx="2879725" cy="1152525"/>
          </a:xfrm>
          <a:prstGeom prst="wedgeRoundRectCallout">
            <a:avLst>
              <a:gd name="adj1" fmla="val -82968"/>
              <a:gd name="adj2" fmla="val -14736"/>
              <a:gd name="adj3" fmla="val 16667"/>
            </a:avLst>
          </a:prstGeom>
          <a:solidFill>
            <a:srgbClr val="FFFFC1"/>
          </a:solidFill>
          <a:ln w="9525" algn="ctr">
            <a:noFill/>
            <a:miter lim="800000"/>
            <a:headEnd/>
            <a:tailEnd/>
          </a:ln>
        </p:spPr>
        <p:txBody>
          <a:bodyPr/>
          <a:lstStyle/>
          <a:p>
            <a:pPr algn="ctr">
              <a:spcBef>
                <a:spcPct val="0"/>
              </a:spcBef>
            </a:pPr>
            <a:r>
              <a:rPr kumimoji="1" lang="zh-CN" altLang="en-US" b="1">
                <a:latin typeface="FrysBaskerville BT" pitchFamily="18" charset="0"/>
                <a:ea typeface="楷体" pitchFamily="49" charset="-122"/>
              </a:rPr>
              <a:t>分子正负电荷重心间的距离</a:t>
            </a:r>
          </a:p>
        </p:txBody>
      </p:sp>
      <p:sp>
        <p:nvSpPr>
          <p:cNvPr id="148508" name="AutoShape 28"/>
          <p:cNvSpPr>
            <a:spLocks noChangeArrowheads="1"/>
          </p:cNvSpPr>
          <p:nvPr/>
        </p:nvSpPr>
        <p:spPr bwMode="auto">
          <a:xfrm>
            <a:off x="900113" y="5013325"/>
            <a:ext cx="1655762" cy="1079500"/>
          </a:xfrm>
          <a:prstGeom prst="wedgeRoundRectCallout">
            <a:avLst>
              <a:gd name="adj1" fmla="val 108102"/>
              <a:gd name="adj2" fmla="val -20736"/>
              <a:gd name="adj3" fmla="val 16667"/>
            </a:avLst>
          </a:prstGeom>
          <a:solidFill>
            <a:srgbClr val="FFFFC1"/>
          </a:solidFill>
          <a:ln w="9525" algn="ctr">
            <a:noFill/>
            <a:miter lim="800000"/>
            <a:headEnd/>
            <a:tailEnd/>
          </a:ln>
        </p:spPr>
        <p:txBody>
          <a:bodyPr anchor="ctr" anchorCtr="1"/>
          <a:lstStyle/>
          <a:p>
            <a:pPr algn="ctr">
              <a:spcBef>
                <a:spcPct val="0"/>
              </a:spcBef>
            </a:pPr>
            <a:r>
              <a:rPr kumimoji="1" lang="zh-CN" altLang="en-US" b="1">
                <a:latin typeface="FrysBaskerville BT" pitchFamily="18" charset="0"/>
                <a:ea typeface="楷体" pitchFamily="49" charset="-122"/>
              </a:rPr>
              <a:t>分子</a:t>
            </a:r>
            <a:br>
              <a:rPr kumimoji="1" lang="zh-CN" altLang="en-US" b="1">
                <a:latin typeface="FrysBaskerville BT" pitchFamily="18" charset="0"/>
                <a:ea typeface="楷体" pitchFamily="49" charset="-122"/>
              </a:rPr>
            </a:br>
            <a:r>
              <a:rPr kumimoji="1" lang="zh-CN" altLang="en-US" b="1">
                <a:latin typeface="FrysBaskerville BT" pitchFamily="18" charset="0"/>
                <a:ea typeface="楷体" pitchFamily="49" charset="-122"/>
              </a:rPr>
              <a:t>偶极距</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9"/>
                                        </p:tgtEl>
                                        <p:attrNameLst>
                                          <p:attrName>style.visibility</p:attrName>
                                        </p:attrNameLst>
                                      </p:cBhvr>
                                      <p:to>
                                        <p:strVal val="visible"/>
                                      </p:to>
                                    </p:set>
                                    <p:animEffect transition="in" filter="wipe(left)">
                                      <p:cBhvr>
                                        <p:cTn id="7" dur="500"/>
                                        <p:tgtEl>
                                          <p:spTgt spid="1454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27"/>
                                        </p:tgtEl>
                                        <p:attrNameLst>
                                          <p:attrName>style.visibility</p:attrName>
                                        </p:attrNameLst>
                                      </p:cBhvr>
                                      <p:to>
                                        <p:strVal val="visible"/>
                                      </p:to>
                                    </p:set>
                                    <p:animEffect transition="in" filter="wipe(left)">
                                      <p:cBhvr>
                                        <p:cTn id="12" dur="500"/>
                                        <p:tgtEl>
                                          <p:spTgt spid="1454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5"/>
                                        </p:tgtEl>
                                        <p:attrNameLst>
                                          <p:attrName>style.visibility</p:attrName>
                                        </p:attrNameLst>
                                      </p:cBhvr>
                                      <p:to>
                                        <p:strVal val="visible"/>
                                      </p:to>
                                    </p:set>
                                    <p:animEffect transition="in" filter="wipe(left)">
                                      <p:cBhvr>
                                        <p:cTn id="17" dur="500"/>
                                        <p:tgtEl>
                                          <p:spTgt spid="1484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8504"/>
                                        </p:tgtEl>
                                        <p:attrNameLst>
                                          <p:attrName>style.visibility</p:attrName>
                                        </p:attrNameLst>
                                      </p:cBhvr>
                                      <p:to>
                                        <p:strVal val="visible"/>
                                      </p:to>
                                    </p:set>
                                    <p:animEffect transition="in" filter="blinds(horizontal)">
                                      <p:cBhvr>
                                        <p:cTn id="22" dur="500"/>
                                        <p:tgtEl>
                                          <p:spTgt spid="1485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48508"/>
                                        </p:tgtEl>
                                        <p:attrNameLst>
                                          <p:attrName>style.visibility</p:attrName>
                                        </p:attrNameLst>
                                      </p:cBhvr>
                                      <p:to>
                                        <p:strVal val="visible"/>
                                      </p:to>
                                    </p:set>
                                    <p:anim calcmode="lin" valueType="num">
                                      <p:cBhvr additive="base">
                                        <p:cTn id="27" dur="500" fill="hold"/>
                                        <p:tgtEl>
                                          <p:spTgt spid="148508"/>
                                        </p:tgtEl>
                                        <p:attrNameLst>
                                          <p:attrName>ppt_x</p:attrName>
                                        </p:attrNameLst>
                                      </p:cBhvr>
                                      <p:tavLst>
                                        <p:tav tm="0">
                                          <p:val>
                                            <p:strVal val="0-#ppt_w/2"/>
                                          </p:val>
                                        </p:tav>
                                        <p:tav tm="100000">
                                          <p:val>
                                            <p:strVal val="#ppt_x"/>
                                          </p:val>
                                        </p:tav>
                                      </p:tavLst>
                                    </p:anim>
                                    <p:anim calcmode="lin" valueType="num">
                                      <p:cBhvr additive="base">
                                        <p:cTn id="28" dur="500" fill="hold"/>
                                        <p:tgtEl>
                                          <p:spTgt spid="14850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8506"/>
                                        </p:tgtEl>
                                        <p:attrNameLst>
                                          <p:attrName>style.visibility</p:attrName>
                                        </p:attrNameLst>
                                      </p:cBhvr>
                                      <p:to>
                                        <p:strVal val="visible"/>
                                      </p:to>
                                    </p:set>
                                    <p:anim calcmode="lin" valueType="num">
                                      <p:cBhvr additive="base">
                                        <p:cTn id="33" dur="500" fill="hold"/>
                                        <p:tgtEl>
                                          <p:spTgt spid="148506"/>
                                        </p:tgtEl>
                                        <p:attrNameLst>
                                          <p:attrName>ppt_x</p:attrName>
                                        </p:attrNameLst>
                                      </p:cBhvr>
                                      <p:tavLst>
                                        <p:tav tm="0">
                                          <p:val>
                                            <p:strVal val="#ppt_x"/>
                                          </p:val>
                                        </p:tav>
                                        <p:tav tm="100000">
                                          <p:val>
                                            <p:strVal val="#ppt_x"/>
                                          </p:val>
                                        </p:tav>
                                      </p:tavLst>
                                    </p:anim>
                                    <p:anim calcmode="lin" valueType="num">
                                      <p:cBhvr additive="base">
                                        <p:cTn id="34" dur="500" fill="hold"/>
                                        <p:tgtEl>
                                          <p:spTgt spid="14850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48507"/>
                                        </p:tgtEl>
                                        <p:attrNameLst>
                                          <p:attrName>style.visibility</p:attrName>
                                        </p:attrNameLst>
                                      </p:cBhvr>
                                      <p:to>
                                        <p:strVal val="visible"/>
                                      </p:to>
                                    </p:set>
                                    <p:anim calcmode="lin" valueType="num">
                                      <p:cBhvr additive="base">
                                        <p:cTn id="39" dur="500" fill="hold"/>
                                        <p:tgtEl>
                                          <p:spTgt spid="148507"/>
                                        </p:tgtEl>
                                        <p:attrNameLst>
                                          <p:attrName>ppt_x</p:attrName>
                                        </p:attrNameLst>
                                      </p:cBhvr>
                                      <p:tavLst>
                                        <p:tav tm="0">
                                          <p:val>
                                            <p:strVal val="1+#ppt_w/2"/>
                                          </p:val>
                                        </p:tav>
                                        <p:tav tm="100000">
                                          <p:val>
                                            <p:strVal val="#ppt_x"/>
                                          </p:val>
                                        </p:tav>
                                      </p:tavLst>
                                    </p:anim>
                                    <p:anim calcmode="lin" valueType="num">
                                      <p:cBhvr additive="base">
                                        <p:cTn id="40" dur="500" fill="hold"/>
                                        <p:tgtEl>
                                          <p:spTgt spid="148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9" grpId="0"/>
      <p:bldP spid="145427" grpId="0"/>
      <p:bldP spid="148485" grpId="0"/>
      <p:bldP spid="148504" grpId="0" animBg="1"/>
      <p:bldP spid="148506" grpId="0" animBg="1"/>
      <p:bldP spid="148507" grpId="0" animBg="1"/>
      <p:bldP spid="14850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7" name="Rectangle 2"/>
          <p:cNvSpPr>
            <a:spLocks noGrp="1" noChangeArrowheads="1"/>
          </p:cNvSpPr>
          <p:nvPr>
            <p:ph type="title"/>
          </p:nvPr>
        </p:nvSpPr>
        <p:spPr/>
        <p:txBody>
          <a:bodyPr/>
          <a:lstStyle/>
          <a:p>
            <a:pPr eaLnBrk="1" hangingPunct="1"/>
            <a:endParaRPr lang="zh-CN" altLang="zh-CN" smtClean="0"/>
          </a:p>
        </p:txBody>
      </p:sp>
      <p:grpSp>
        <p:nvGrpSpPr>
          <p:cNvPr id="2" name="Group 4"/>
          <p:cNvGrpSpPr>
            <a:grpSpLocks/>
          </p:cNvGrpSpPr>
          <p:nvPr/>
        </p:nvGrpSpPr>
        <p:grpSpPr bwMode="auto">
          <a:xfrm>
            <a:off x="395288" y="1268413"/>
            <a:ext cx="8229600" cy="3708400"/>
            <a:chOff x="432" y="1526"/>
            <a:chExt cx="5184" cy="2336"/>
          </a:xfrm>
        </p:grpSpPr>
        <p:graphicFrame>
          <p:nvGraphicFramePr>
            <p:cNvPr id="24578" name="Object 5"/>
            <p:cNvGraphicFramePr>
              <a:graphicFrameLocks noChangeAspect="1"/>
            </p:cNvGraphicFramePr>
            <p:nvPr/>
          </p:nvGraphicFramePr>
          <p:xfrm>
            <a:off x="5232" y="2340"/>
            <a:ext cx="384" cy="384"/>
          </p:xfrm>
          <a:graphic>
            <a:graphicData uri="http://schemas.openxmlformats.org/presentationml/2006/ole">
              <p:oleObj spid="_x0000_s26626" name="公式" r:id="rId3" imgW="215640" imgH="215640" progId="Equation.3">
                <p:embed/>
              </p:oleObj>
            </a:graphicData>
          </a:graphic>
        </p:graphicFrame>
        <p:grpSp>
          <p:nvGrpSpPr>
            <p:cNvPr id="3" name="Group 6"/>
            <p:cNvGrpSpPr>
              <a:grpSpLocks/>
            </p:cNvGrpSpPr>
            <p:nvPr/>
          </p:nvGrpSpPr>
          <p:grpSpPr bwMode="auto">
            <a:xfrm>
              <a:off x="432" y="1526"/>
              <a:ext cx="5021" cy="2336"/>
              <a:chOff x="432" y="1526"/>
              <a:chExt cx="5021" cy="2336"/>
            </a:xfrm>
          </p:grpSpPr>
          <p:graphicFrame>
            <p:nvGraphicFramePr>
              <p:cNvPr id="24579" name="Object 7"/>
              <p:cNvGraphicFramePr>
                <a:graphicFrameLocks noChangeAspect="1"/>
              </p:cNvGraphicFramePr>
              <p:nvPr/>
            </p:nvGraphicFramePr>
            <p:xfrm>
              <a:off x="2354" y="3430"/>
              <a:ext cx="565" cy="409"/>
            </p:xfrm>
            <a:graphic>
              <a:graphicData uri="http://schemas.openxmlformats.org/presentationml/2006/ole">
                <p:oleObj spid="_x0000_s26627" name="公式" r:id="rId4" imgW="317160" imgH="228600" progId="Equation.3">
                  <p:embed/>
                </p:oleObj>
              </a:graphicData>
            </a:graphic>
          </p:graphicFrame>
          <p:graphicFrame>
            <p:nvGraphicFramePr>
              <p:cNvPr id="24580" name="Object 8"/>
              <p:cNvGraphicFramePr>
                <a:graphicFrameLocks noChangeAspect="1"/>
              </p:cNvGraphicFramePr>
              <p:nvPr/>
            </p:nvGraphicFramePr>
            <p:xfrm>
              <a:off x="4763" y="2340"/>
              <a:ext cx="384" cy="384"/>
            </p:xfrm>
            <a:graphic>
              <a:graphicData uri="http://schemas.openxmlformats.org/presentationml/2006/ole">
                <p:oleObj spid="_x0000_s26628" name="公式" r:id="rId5" imgW="215640" imgH="215640" progId="Equation.3">
                  <p:embed/>
                </p:oleObj>
              </a:graphicData>
            </a:graphic>
          </p:graphicFrame>
          <p:graphicFrame>
            <p:nvGraphicFramePr>
              <p:cNvPr id="24581" name="Object 9"/>
              <p:cNvGraphicFramePr>
                <a:graphicFrameLocks noChangeAspect="1"/>
              </p:cNvGraphicFramePr>
              <p:nvPr/>
            </p:nvGraphicFramePr>
            <p:xfrm>
              <a:off x="3783" y="3452"/>
              <a:ext cx="452" cy="410"/>
            </p:xfrm>
            <a:graphic>
              <a:graphicData uri="http://schemas.openxmlformats.org/presentationml/2006/ole">
                <p:oleObj spid="_x0000_s26629" name="公式" r:id="rId6" imgW="253800" imgH="228600" progId="Equation.3">
                  <p:embed/>
                </p:oleObj>
              </a:graphicData>
            </a:graphic>
          </p:graphicFrame>
          <p:graphicFrame>
            <p:nvGraphicFramePr>
              <p:cNvPr id="24582" name="Object 10"/>
              <p:cNvGraphicFramePr>
                <a:graphicFrameLocks noChangeAspect="1"/>
              </p:cNvGraphicFramePr>
              <p:nvPr/>
            </p:nvGraphicFramePr>
            <p:xfrm>
              <a:off x="4285" y="2340"/>
              <a:ext cx="384" cy="384"/>
            </p:xfrm>
            <a:graphic>
              <a:graphicData uri="http://schemas.openxmlformats.org/presentationml/2006/ole">
                <p:oleObj spid="_x0000_s26630" name="公式" r:id="rId7" imgW="215640" imgH="215640" progId="Equation.3">
                  <p:embed/>
                </p:oleObj>
              </a:graphicData>
            </a:graphic>
          </p:graphicFrame>
          <p:graphicFrame>
            <p:nvGraphicFramePr>
              <p:cNvPr id="24583" name="Object 11"/>
              <p:cNvGraphicFramePr>
                <a:graphicFrameLocks noChangeAspect="1"/>
              </p:cNvGraphicFramePr>
              <p:nvPr/>
            </p:nvGraphicFramePr>
            <p:xfrm>
              <a:off x="4311" y="3452"/>
              <a:ext cx="566" cy="384"/>
            </p:xfrm>
            <a:graphic>
              <a:graphicData uri="http://schemas.openxmlformats.org/presentationml/2006/ole">
                <p:oleObj spid="_x0000_s26631" name="公式" r:id="rId8" imgW="317160" imgH="215640" progId="Equation.3">
                  <p:embed/>
                </p:oleObj>
              </a:graphicData>
            </a:graphic>
          </p:graphicFrame>
          <p:graphicFrame>
            <p:nvGraphicFramePr>
              <p:cNvPr id="24584" name="Object 12"/>
              <p:cNvGraphicFramePr>
                <a:graphicFrameLocks noChangeAspect="1"/>
              </p:cNvGraphicFramePr>
              <p:nvPr/>
            </p:nvGraphicFramePr>
            <p:xfrm>
              <a:off x="4887" y="3452"/>
              <a:ext cx="566" cy="384"/>
            </p:xfrm>
            <a:graphic>
              <a:graphicData uri="http://schemas.openxmlformats.org/presentationml/2006/ole">
                <p:oleObj spid="_x0000_s26632" name="公式" r:id="rId9" imgW="317160" imgH="215640" progId="Equation.3">
                  <p:embed/>
                </p:oleObj>
              </a:graphicData>
            </a:graphic>
          </p:graphicFrame>
          <p:graphicFrame>
            <p:nvGraphicFramePr>
              <p:cNvPr id="24585" name="Object 13"/>
              <p:cNvGraphicFramePr>
                <a:graphicFrameLocks noChangeAspect="1"/>
              </p:cNvGraphicFramePr>
              <p:nvPr/>
            </p:nvGraphicFramePr>
            <p:xfrm>
              <a:off x="4472" y="2884"/>
              <a:ext cx="294" cy="410"/>
            </p:xfrm>
            <a:graphic>
              <a:graphicData uri="http://schemas.openxmlformats.org/presentationml/2006/ole">
                <p:oleObj spid="_x0000_s26633" name="公式" r:id="rId10" imgW="164880" imgH="228600" progId="Equation.3">
                  <p:embed/>
                </p:oleObj>
              </a:graphicData>
            </a:graphic>
          </p:graphicFrame>
          <p:graphicFrame>
            <p:nvGraphicFramePr>
              <p:cNvPr id="24586" name="Object 14"/>
              <p:cNvGraphicFramePr>
                <a:graphicFrameLocks noChangeAspect="1"/>
              </p:cNvGraphicFramePr>
              <p:nvPr/>
            </p:nvGraphicFramePr>
            <p:xfrm>
              <a:off x="4856" y="2884"/>
              <a:ext cx="292" cy="384"/>
            </p:xfrm>
            <a:graphic>
              <a:graphicData uri="http://schemas.openxmlformats.org/presentationml/2006/ole">
                <p:oleObj spid="_x0000_s26634" name="公式" r:id="rId11" imgW="164880" imgH="215640" progId="Equation.3">
                  <p:embed/>
                </p:oleObj>
              </a:graphicData>
            </a:graphic>
          </p:graphicFrame>
          <p:sp>
            <p:nvSpPr>
              <p:cNvPr id="24590" name="Text Box 15"/>
              <p:cNvSpPr txBox="1">
                <a:spLocks noChangeArrowheads="1"/>
              </p:cNvSpPr>
              <p:nvPr/>
            </p:nvSpPr>
            <p:spPr bwMode="auto">
              <a:xfrm>
                <a:off x="1980" y="1526"/>
                <a:ext cx="1140" cy="703"/>
              </a:xfrm>
              <a:prstGeom prst="rect">
                <a:avLst/>
              </a:prstGeom>
              <a:noFill/>
              <a:ln w="9525">
                <a:noFill/>
                <a:miter lim="800000"/>
                <a:headEnd/>
                <a:tailEnd/>
              </a:ln>
            </p:spPr>
            <p:txBody>
              <a:bodyPr wrap="none">
                <a:spAutoFit/>
              </a:bodyPr>
              <a:lstStyle/>
              <a:p>
                <a:pPr>
                  <a:lnSpc>
                    <a:spcPct val="70000"/>
                  </a:lnSpc>
                  <a:spcBef>
                    <a:spcPct val="0"/>
                  </a:spcBef>
                </a:pPr>
                <a:r>
                  <a:rPr kumimoji="1" lang="zh-CN" altLang="en-US" sz="3200">
                    <a:ea typeface="宋体" pitchFamily="2" charset="-122"/>
                  </a:rPr>
                  <a:t>极性分子</a:t>
                </a:r>
              </a:p>
              <a:p>
                <a:pPr>
                  <a:lnSpc>
                    <a:spcPct val="70000"/>
                  </a:lnSpc>
                  <a:spcBef>
                    <a:spcPct val="0"/>
                  </a:spcBef>
                </a:pPr>
                <a:endParaRPr kumimoji="1" lang="zh-CN" altLang="en-US" sz="3200">
                  <a:ea typeface="宋体" pitchFamily="2" charset="-122"/>
                </a:endParaRPr>
              </a:p>
              <a:p>
                <a:pPr>
                  <a:lnSpc>
                    <a:spcPct val="70000"/>
                  </a:lnSpc>
                  <a:spcBef>
                    <a:spcPct val="0"/>
                  </a:spcBef>
                </a:pPr>
                <a:r>
                  <a:rPr kumimoji="1" lang="zh-CN" altLang="zh-CN" sz="3200">
                    <a:ea typeface="宋体" pitchFamily="2" charset="-122"/>
                  </a:rPr>
                  <a:t>   </a:t>
                </a:r>
                <a:r>
                  <a:rPr kumimoji="1" lang="en-US" altLang="zh-CN" sz="3200" i="1">
                    <a:ea typeface="宋体" pitchFamily="2" charset="-122"/>
                  </a:rPr>
                  <a:t>μ</a:t>
                </a:r>
                <a:r>
                  <a:rPr kumimoji="1" lang="en-US" altLang="zh-CN" sz="3200">
                    <a:ea typeface="宋体" pitchFamily="2" charset="-122"/>
                  </a:rPr>
                  <a:t>≠0</a:t>
                </a:r>
              </a:p>
            </p:txBody>
          </p:sp>
          <p:sp>
            <p:nvSpPr>
              <p:cNvPr id="24591" name="Text Box 16"/>
              <p:cNvSpPr txBox="1">
                <a:spLocks noChangeArrowheads="1"/>
              </p:cNvSpPr>
              <p:nvPr/>
            </p:nvSpPr>
            <p:spPr bwMode="auto">
              <a:xfrm>
                <a:off x="3696" y="1526"/>
                <a:ext cx="1396" cy="703"/>
              </a:xfrm>
              <a:prstGeom prst="rect">
                <a:avLst/>
              </a:prstGeom>
              <a:noFill/>
              <a:ln w="9525">
                <a:noFill/>
                <a:miter lim="800000"/>
                <a:headEnd/>
                <a:tailEnd/>
              </a:ln>
            </p:spPr>
            <p:txBody>
              <a:bodyPr wrap="none">
                <a:spAutoFit/>
              </a:bodyPr>
              <a:lstStyle/>
              <a:p>
                <a:pPr>
                  <a:lnSpc>
                    <a:spcPct val="70000"/>
                  </a:lnSpc>
                  <a:spcBef>
                    <a:spcPct val="0"/>
                  </a:spcBef>
                </a:pPr>
                <a:r>
                  <a:rPr kumimoji="1" lang="zh-CN" altLang="en-US" sz="3200">
                    <a:ea typeface="宋体" pitchFamily="2" charset="-122"/>
                  </a:rPr>
                  <a:t>非极性分子</a:t>
                </a:r>
              </a:p>
              <a:p>
                <a:pPr>
                  <a:lnSpc>
                    <a:spcPct val="70000"/>
                  </a:lnSpc>
                  <a:spcBef>
                    <a:spcPct val="0"/>
                  </a:spcBef>
                </a:pPr>
                <a:endParaRPr kumimoji="1" lang="zh-CN" altLang="en-US" sz="3200">
                  <a:ea typeface="宋体" pitchFamily="2" charset="-122"/>
                </a:endParaRPr>
              </a:p>
              <a:p>
                <a:pPr>
                  <a:lnSpc>
                    <a:spcPct val="70000"/>
                  </a:lnSpc>
                  <a:spcBef>
                    <a:spcPct val="0"/>
                  </a:spcBef>
                </a:pPr>
                <a:r>
                  <a:rPr kumimoji="1" lang="zh-CN" altLang="zh-CN" sz="3200" i="1">
                    <a:ea typeface="宋体" pitchFamily="2" charset="-122"/>
                  </a:rPr>
                  <a:t>     </a:t>
                </a:r>
                <a:r>
                  <a:rPr kumimoji="1" lang="en-US" altLang="zh-CN" sz="3200" i="1">
                    <a:ea typeface="宋体" pitchFamily="2" charset="-122"/>
                  </a:rPr>
                  <a:t>μ</a:t>
                </a:r>
                <a:r>
                  <a:rPr kumimoji="1" lang="en-US" altLang="zh-CN" sz="3200">
                    <a:ea typeface="宋体" pitchFamily="2" charset="-122"/>
                  </a:rPr>
                  <a:t>=0</a:t>
                </a:r>
              </a:p>
            </p:txBody>
          </p:sp>
          <p:sp>
            <p:nvSpPr>
              <p:cNvPr id="24592" name="Text Box 17"/>
              <p:cNvSpPr txBox="1">
                <a:spLocks noChangeArrowheads="1"/>
              </p:cNvSpPr>
              <p:nvPr/>
            </p:nvSpPr>
            <p:spPr bwMode="auto">
              <a:xfrm>
                <a:off x="432" y="2357"/>
                <a:ext cx="2861" cy="365"/>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双原子分子</a:t>
                </a:r>
                <a:r>
                  <a:rPr kumimoji="1" lang="en-US" altLang="zh-CN" sz="3200">
                    <a:ea typeface="宋体" pitchFamily="2" charset="-122"/>
                  </a:rPr>
                  <a:t>:    </a:t>
                </a:r>
                <a:r>
                  <a:rPr kumimoji="1" lang="zh-CN" altLang="en-US" sz="3200">
                    <a:ea typeface="宋体" pitchFamily="2" charset="-122"/>
                  </a:rPr>
                  <a:t>异核：</a:t>
                </a:r>
                <a:r>
                  <a:rPr kumimoji="1" lang="en-US" altLang="zh-CN" sz="3200">
                    <a:ea typeface="宋体" pitchFamily="2" charset="-122"/>
                  </a:rPr>
                  <a:t>HX</a:t>
                </a:r>
              </a:p>
            </p:txBody>
          </p:sp>
          <p:sp>
            <p:nvSpPr>
              <p:cNvPr id="24593" name="Text Box 18"/>
              <p:cNvSpPr txBox="1">
                <a:spLocks noChangeArrowheads="1"/>
              </p:cNvSpPr>
              <p:nvPr/>
            </p:nvSpPr>
            <p:spPr bwMode="auto">
              <a:xfrm>
                <a:off x="492" y="2929"/>
                <a:ext cx="1467" cy="365"/>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多原子分子</a:t>
                </a:r>
                <a:r>
                  <a:rPr kumimoji="1" lang="en-US" altLang="zh-CN" sz="3200">
                    <a:ea typeface="宋体" pitchFamily="2" charset="-122"/>
                  </a:rPr>
                  <a:t>:</a:t>
                </a:r>
              </a:p>
            </p:txBody>
          </p:sp>
          <p:sp>
            <p:nvSpPr>
              <p:cNvPr id="24594" name="Text Box 19"/>
              <p:cNvSpPr txBox="1">
                <a:spLocks noChangeArrowheads="1"/>
              </p:cNvSpPr>
              <p:nvPr/>
            </p:nvSpPr>
            <p:spPr bwMode="auto">
              <a:xfrm>
                <a:off x="3648" y="2340"/>
                <a:ext cx="884" cy="365"/>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同核：</a:t>
                </a:r>
              </a:p>
            </p:txBody>
          </p:sp>
          <p:sp>
            <p:nvSpPr>
              <p:cNvPr id="24595" name="Text Box 20"/>
              <p:cNvSpPr txBox="1">
                <a:spLocks noChangeArrowheads="1"/>
              </p:cNvSpPr>
              <p:nvPr/>
            </p:nvSpPr>
            <p:spPr bwMode="auto">
              <a:xfrm>
                <a:off x="3708" y="2875"/>
                <a:ext cx="884" cy="365"/>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同核：</a:t>
                </a:r>
              </a:p>
            </p:txBody>
          </p:sp>
          <p:sp>
            <p:nvSpPr>
              <p:cNvPr id="24596" name="Text Box 21"/>
              <p:cNvSpPr txBox="1">
                <a:spLocks noChangeArrowheads="1"/>
              </p:cNvSpPr>
              <p:nvPr/>
            </p:nvSpPr>
            <p:spPr bwMode="auto">
              <a:xfrm>
                <a:off x="2076" y="2910"/>
                <a:ext cx="116" cy="365"/>
              </a:xfrm>
              <a:prstGeom prst="rect">
                <a:avLst/>
              </a:prstGeom>
              <a:noFill/>
              <a:ln w="9525">
                <a:noFill/>
                <a:miter lim="800000"/>
                <a:headEnd/>
                <a:tailEnd/>
              </a:ln>
            </p:spPr>
            <p:txBody>
              <a:bodyPr wrap="none">
                <a:spAutoFit/>
              </a:bodyPr>
              <a:lstStyle/>
              <a:p>
                <a:pPr>
                  <a:spcBef>
                    <a:spcPct val="0"/>
                  </a:spcBef>
                </a:pPr>
                <a:endParaRPr kumimoji="1" lang="zh-CN" altLang="zh-CN" sz="3200">
                  <a:solidFill>
                    <a:srgbClr val="FF0000"/>
                  </a:solidFill>
                  <a:ea typeface="宋体" pitchFamily="2" charset="-122"/>
                </a:endParaRPr>
              </a:p>
            </p:txBody>
          </p:sp>
          <p:sp>
            <p:nvSpPr>
              <p:cNvPr id="24597" name="Text Box 22"/>
              <p:cNvSpPr txBox="1">
                <a:spLocks noChangeArrowheads="1"/>
              </p:cNvSpPr>
              <p:nvPr/>
            </p:nvSpPr>
            <p:spPr bwMode="auto">
              <a:xfrm>
                <a:off x="1383" y="3430"/>
                <a:ext cx="677" cy="365"/>
              </a:xfrm>
              <a:prstGeom prst="rect">
                <a:avLst/>
              </a:prstGeom>
              <a:noFill/>
              <a:ln w="9525">
                <a:noFill/>
                <a:miter lim="800000"/>
                <a:headEnd/>
                <a:tailEnd/>
              </a:ln>
            </p:spPr>
            <p:txBody>
              <a:bodyPr>
                <a:spAutoFit/>
              </a:bodyPr>
              <a:lstStyle/>
              <a:p>
                <a:r>
                  <a:rPr kumimoji="1" lang="zh-CN" altLang="en-US" sz="3200">
                    <a:ea typeface="宋体" pitchFamily="2" charset="-122"/>
                  </a:rPr>
                  <a:t>异核</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457200" y="274638"/>
            <a:ext cx="3970338" cy="390525"/>
          </a:xfrm>
        </p:spPr>
        <p:txBody>
          <a:bodyPr/>
          <a:lstStyle/>
          <a:p>
            <a:pPr eaLnBrk="1" hangingPunct="1">
              <a:buClr>
                <a:schemeClr val="hlink"/>
              </a:buClr>
              <a:buSzPct val="70000"/>
              <a:buFont typeface="Wingdings" pitchFamily="2" charset="2"/>
              <a:buChar char="u"/>
            </a:pPr>
            <a:r>
              <a:rPr lang="en-US" altLang="zh-CN" sz="3200" smtClean="0"/>
              <a:t>    </a:t>
            </a:r>
            <a:r>
              <a:rPr lang="zh-CN" altLang="en-US" sz="3200" smtClean="0"/>
              <a:t>分子的极化率</a:t>
            </a:r>
          </a:p>
        </p:txBody>
      </p:sp>
      <p:pic>
        <p:nvPicPr>
          <p:cNvPr id="603139" name="Picture 3" descr="p-ninter"/>
          <p:cNvPicPr>
            <a:picLocks noGrp="1" noChangeAspect="1" noChangeArrowheads="1"/>
          </p:cNvPicPr>
          <p:nvPr>
            <p:ph sz="half" idx="2"/>
          </p:nvPr>
        </p:nvPicPr>
        <p:blipFill>
          <a:blip r:embed="rId2"/>
          <a:srcRect/>
          <a:stretch>
            <a:fillRect/>
          </a:stretch>
        </p:blipFill>
        <p:spPr>
          <a:xfrm>
            <a:off x="827088" y="1484313"/>
            <a:ext cx="7704137" cy="2981325"/>
          </a:xfrm>
          <a:noFill/>
        </p:spPr>
      </p:pic>
      <p:sp>
        <p:nvSpPr>
          <p:cNvPr id="603140" name="Text Box 4"/>
          <p:cNvSpPr txBox="1">
            <a:spLocks noChangeArrowheads="1"/>
          </p:cNvSpPr>
          <p:nvPr/>
        </p:nvSpPr>
        <p:spPr bwMode="auto">
          <a:xfrm>
            <a:off x="884238" y="5013325"/>
            <a:ext cx="6280150" cy="579438"/>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极化：正负电荷中心分化的过程。</a:t>
            </a:r>
          </a:p>
        </p:txBody>
      </p:sp>
      <p:sp>
        <p:nvSpPr>
          <p:cNvPr id="603141" name="Text Box 5"/>
          <p:cNvSpPr txBox="1">
            <a:spLocks noChangeArrowheads="1"/>
          </p:cNvSpPr>
          <p:nvPr/>
        </p:nvSpPr>
        <p:spPr bwMode="auto">
          <a:xfrm>
            <a:off x="868363" y="5876925"/>
            <a:ext cx="8312150" cy="579438"/>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规律：分子越大，极化率越大，分子易变形。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checkerboard(across)">
                                      <p:cBhvr>
                                        <p:cTn id="7" dur="500"/>
                                        <p:tgtEl>
                                          <p:spTgt spid="6031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03139"/>
                                        </p:tgtEl>
                                        <p:attrNameLst>
                                          <p:attrName>style.visibility</p:attrName>
                                        </p:attrNameLst>
                                      </p:cBhvr>
                                      <p:to>
                                        <p:strVal val="visible"/>
                                      </p:to>
                                    </p:set>
                                    <p:animEffect transition="in" filter="slide(fromBottom)">
                                      <p:cBhvr>
                                        <p:cTn id="12" dur="500"/>
                                        <p:tgtEl>
                                          <p:spTgt spid="60313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03140"/>
                                        </p:tgtEl>
                                        <p:attrNameLst>
                                          <p:attrName>style.visibility</p:attrName>
                                        </p:attrNameLst>
                                      </p:cBhvr>
                                      <p:to>
                                        <p:strVal val="visible"/>
                                      </p:to>
                                    </p:set>
                                    <p:animEffect transition="in" filter="checkerboard(across)">
                                      <p:cBhvr>
                                        <p:cTn id="17" dur="500"/>
                                        <p:tgtEl>
                                          <p:spTgt spid="60314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03141"/>
                                        </p:tgtEl>
                                        <p:attrNameLst>
                                          <p:attrName>style.visibility</p:attrName>
                                        </p:attrNameLst>
                                      </p:cBhvr>
                                      <p:to>
                                        <p:strVal val="visible"/>
                                      </p:to>
                                    </p:set>
                                    <p:animEffect transition="in" filter="checkerboard(across)">
                                      <p:cBhvr>
                                        <p:cTn id="22" dur="500"/>
                                        <p:tgtEl>
                                          <p:spTgt spid="603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p:bldP spid="603140" grpId="0"/>
      <p:bldP spid="60314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zh-CN" smtClean="0"/>
          </a:p>
        </p:txBody>
      </p:sp>
      <p:sp>
        <p:nvSpPr>
          <p:cNvPr id="600068" name="Rectangle 4"/>
          <p:cNvSpPr>
            <a:spLocks noChangeArrowheads="1"/>
          </p:cNvSpPr>
          <p:nvPr/>
        </p:nvSpPr>
        <p:spPr bwMode="auto">
          <a:xfrm>
            <a:off x="539750" y="2924175"/>
            <a:ext cx="8362950" cy="3168650"/>
          </a:xfrm>
          <a:prstGeom prst="rect">
            <a:avLst/>
          </a:prstGeom>
          <a:noFill/>
          <a:ln w="9525">
            <a:noFill/>
            <a:miter lim="800000"/>
            <a:headEnd/>
            <a:tailEnd/>
          </a:ln>
        </p:spPr>
        <p:txBody>
          <a:bodyPr/>
          <a:lstStyle/>
          <a:p>
            <a:pPr marL="685800" indent="-685800">
              <a:lnSpc>
                <a:spcPct val="130000"/>
              </a:lnSpc>
              <a:spcBef>
                <a:spcPct val="20000"/>
              </a:spcBef>
            </a:pPr>
            <a:r>
              <a:rPr lang="zh-CN" altLang="en-US" sz="3600"/>
              <a:t>分子间力</a:t>
            </a:r>
            <a:r>
              <a:rPr lang="en-US" altLang="zh-CN" sz="3600"/>
              <a:t>(van der Weals forces)</a:t>
            </a:r>
          </a:p>
          <a:p>
            <a:pPr marL="1066800" lvl="1" indent="-609600">
              <a:lnSpc>
                <a:spcPct val="130000"/>
              </a:lnSpc>
              <a:spcBef>
                <a:spcPct val="20000"/>
              </a:spcBef>
              <a:buFontTx/>
              <a:buBlip>
                <a:blip r:embed="rId2"/>
              </a:buBlip>
            </a:pPr>
            <a:r>
              <a:rPr lang="zh-CN" altLang="en-US" sz="3200"/>
              <a:t>色散力</a:t>
            </a:r>
          </a:p>
          <a:p>
            <a:pPr marL="1066800" lvl="1" indent="-609600">
              <a:lnSpc>
                <a:spcPct val="130000"/>
              </a:lnSpc>
              <a:spcBef>
                <a:spcPct val="20000"/>
              </a:spcBef>
              <a:buFontTx/>
              <a:buBlip>
                <a:blip r:embed="rId2"/>
              </a:buBlip>
            </a:pPr>
            <a:r>
              <a:rPr lang="zh-CN" altLang="en-US" sz="3200"/>
              <a:t>取向力</a:t>
            </a:r>
          </a:p>
          <a:p>
            <a:pPr marL="1066800" lvl="1" indent="-609600">
              <a:lnSpc>
                <a:spcPct val="130000"/>
              </a:lnSpc>
              <a:spcBef>
                <a:spcPct val="20000"/>
              </a:spcBef>
              <a:buFontTx/>
              <a:buBlip>
                <a:blip r:embed="rId2"/>
              </a:buBlip>
            </a:pPr>
            <a:r>
              <a:rPr lang="zh-CN" altLang="en-US" sz="3200"/>
              <a:t>诱导力</a:t>
            </a:r>
          </a:p>
        </p:txBody>
      </p:sp>
      <p:sp>
        <p:nvSpPr>
          <p:cNvPr id="49159" name="Text Box 7"/>
          <p:cNvSpPr txBox="1">
            <a:spLocks noChangeArrowheads="1"/>
          </p:cNvSpPr>
          <p:nvPr/>
        </p:nvSpPr>
        <p:spPr bwMode="auto">
          <a:xfrm>
            <a:off x="468313" y="1341438"/>
            <a:ext cx="8077200" cy="1554162"/>
          </a:xfrm>
          <a:prstGeom prst="rect">
            <a:avLst/>
          </a:prstGeom>
          <a:noFill/>
          <a:ln w="9525">
            <a:noFill/>
            <a:miter lim="800000"/>
            <a:headEnd/>
            <a:tailEnd/>
          </a:ln>
        </p:spPr>
        <p:txBody>
          <a:bodyPr>
            <a:spAutoFit/>
          </a:bodyPr>
          <a:lstStyle/>
          <a:p>
            <a:r>
              <a:rPr kumimoji="1" lang="en-US" altLang="zh-CN" sz="3200">
                <a:ea typeface="宋体" pitchFamily="2" charset="-122"/>
              </a:rPr>
              <a:t>        </a:t>
            </a:r>
            <a:r>
              <a:rPr kumimoji="1" lang="zh-CN" altLang="en-US" sz="3200">
                <a:ea typeface="宋体" pitchFamily="2" charset="-122"/>
              </a:rPr>
              <a:t>分子间具有吸引作用的根本原因：任何分子都有正、负电中心；任何分子都有变形的性能。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9">
                                            <p:txEl>
                                              <p:pRg st="0" end="0"/>
                                            </p:txEl>
                                          </p:spTgt>
                                        </p:tgtEl>
                                        <p:attrNameLst>
                                          <p:attrName>style.visibility</p:attrName>
                                        </p:attrNameLst>
                                      </p:cBhvr>
                                      <p:to>
                                        <p:strVal val="visible"/>
                                      </p:to>
                                    </p:set>
                                    <p:animEffect transition="in" filter="wipe(left)">
                                      <p:cBhvr>
                                        <p:cTn id="7" dur="500"/>
                                        <p:tgtEl>
                                          <p:spTgt spid="49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0068">
                                            <p:txEl>
                                              <p:pRg st="0" end="0"/>
                                            </p:txEl>
                                          </p:spTgt>
                                        </p:tgtEl>
                                        <p:attrNameLst>
                                          <p:attrName>style.visibility</p:attrName>
                                        </p:attrNameLst>
                                      </p:cBhvr>
                                      <p:to>
                                        <p:strVal val="visible"/>
                                      </p:to>
                                    </p:set>
                                    <p:animEffect transition="in" filter="slide(fromBottom)">
                                      <p:cBhvr>
                                        <p:cTn id="12" dur="500"/>
                                        <p:tgtEl>
                                          <p:spTgt spid="600068">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00068">
                                            <p:txEl>
                                              <p:pRg st="1" end="1"/>
                                            </p:txEl>
                                          </p:spTgt>
                                        </p:tgtEl>
                                        <p:attrNameLst>
                                          <p:attrName>style.visibility</p:attrName>
                                        </p:attrNameLst>
                                      </p:cBhvr>
                                      <p:to>
                                        <p:strVal val="visible"/>
                                      </p:to>
                                    </p:set>
                                    <p:animEffect transition="in" filter="slide(fromBottom)">
                                      <p:cBhvr>
                                        <p:cTn id="15" dur="500"/>
                                        <p:tgtEl>
                                          <p:spTgt spid="600068">
                                            <p:txEl>
                                              <p:pRg st="1" end="1"/>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00068">
                                            <p:txEl>
                                              <p:pRg st="2" end="2"/>
                                            </p:txEl>
                                          </p:spTgt>
                                        </p:tgtEl>
                                        <p:attrNameLst>
                                          <p:attrName>style.visibility</p:attrName>
                                        </p:attrNameLst>
                                      </p:cBhvr>
                                      <p:to>
                                        <p:strVal val="visible"/>
                                      </p:to>
                                    </p:set>
                                    <p:animEffect transition="in" filter="slide(fromBottom)">
                                      <p:cBhvr>
                                        <p:cTn id="18" dur="500"/>
                                        <p:tgtEl>
                                          <p:spTgt spid="600068">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00068">
                                            <p:txEl>
                                              <p:pRg st="3" end="3"/>
                                            </p:txEl>
                                          </p:spTgt>
                                        </p:tgtEl>
                                        <p:attrNameLst>
                                          <p:attrName>style.visibility</p:attrName>
                                        </p:attrNameLst>
                                      </p:cBhvr>
                                      <p:to>
                                        <p:strVal val="visible"/>
                                      </p:to>
                                    </p:set>
                                    <p:animEffect transition="in" filter="slide(fromBottom)">
                                      <p:cBhvr>
                                        <p:cTn id="21" dur="500"/>
                                        <p:tgtEl>
                                          <p:spTgt spid="6000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8" grpId="0" build="p"/>
      <p:bldP spid="49159"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4.2.3.2 </a:t>
            </a:r>
            <a:r>
              <a:rPr lang="zh-CN" altLang="en-US" smtClean="0"/>
              <a:t>分子间力</a:t>
            </a:r>
          </a:p>
        </p:txBody>
      </p:sp>
      <p:sp>
        <p:nvSpPr>
          <p:cNvPr id="225283" name="Rectangle 3"/>
          <p:cNvSpPr>
            <a:spLocks noGrp="1" noChangeArrowheads="1"/>
          </p:cNvSpPr>
          <p:nvPr>
            <p:ph type="body" idx="1"/>
          </p:nvPr>
        </p:nvSpPr>
        <p:spPr/>
        <p:txBody>
          <a:bodyPr/>
          <a:lstStyle/>
          <a:p>
            <a:pPr eaLnBrk="1" hangingPunct="1">
              <a:lnSpc>
                <a:spcPct val="150000"/>
              </a:lnSpc>
            </a:pPr>
            <a:r>
              <a:rPr lang="zh-CN" altLang="en-US" sz="3200" smtClean="0"/>
              <a:t>由电子的</a:t>
            </a:r>
            <a:r>
              <a:rPr lang="zh-CN" altLang="en-US" sz="3200" smtClean="0">
                <a:solidFill>
                  <a:srgbClr val="008000"/>
                </a:solidFill>
              </a:rPr>
              <a:t>不断运动</a:t>
            </a:r>
            <a:r>
              <a:rPr lang="zh-CN" altLang="en-US" sz="3200" smtClean="0"/>
              <a:t>和原子核的不停振动，某一瞬间分子正、负电荷中心不重合引起的偶极叫</a:t>
            </a:r>
            <a:r>
              <a:rPr lang="zh-CN" altLang="en-US" sz="3200" smtClean="0">
                <a:solidFill>
                  <a:srgbClr val="CC0000"/>
                </a:solidFill>
              </a:rPr>
              <a:t>瞬间偶极</a:t>
            </a:r>
            <a:r>
              <a:rPr lang="zh-CN" altLang="en-US" sz="3200" smtClean="0"/>
              <a:t>。</a:t>
            </a:r>
          </a:p>
          <a:p>
            <a:pPr eaLnBrk="1" hangingPunct="1">
              <a:lnSpc>
                <a:spcPct val="150000"/>
              </a:lnSpc>
            </a:pPr>
            <a:r>
              <a:rPr lang="zh-CN" altLang="en-US" sz="3200" smtClean="0">
                <a:solidFill>
                  <a:srgbClr val="008000"/>
                </a:solidFill>
              </a:rPr>
              <a:t>极性分子</a:t>
            </a:r>
            <a:r>
              <a:rPr lang="zh-CN" altLang="en-US" sz="3200" smtClean="0"/>
              <a:t>固有的偶极叫</a:t>
            </a:r>
            <a:r>
              <a:rPr lang="zh-CN" altLang="en-US" sz="3200" smtClean="0">
                <a:solidFill>
                  <a:srgbClr val="CC0000"/>
                </a:solidFill>
              </a:rPr>
              <a:t>固有偶极</a:t>
            </a:r>
            <a:r>
              <a:rPr lang="zh-CN" altLang="en-US" sz="3200" smtClean="0"/>
              <a:t>；</a:t>
            </a:r>
          </a:p>
          <a:p>
            <a:pPr eaLnBrk="1" hangingPunct="1">
              <a:lnSpc>
                <a:spcPct val="150000"/>
              </a:lnSpc>
            </a:pPr>
            <a:r>
              <a:rPr lang="zh-CN" altLang="en-US" sz="3200" smtClean="0">
                <a:solidFill>
                  <a:srgbClr val="008000"/>
                </a:solidFill>
              </a:rPr>
              <a:t>非极性分子在极性分子诱导下</a:t>
            </a:r>
            <a:r>
              <a:rPr lang="zh-CN" altLang="en-US" sz="3200" smtClean="0"/>
              <a:t>产生的偶极叫</a:t>
            </a:r>
            <a:r>
              <a:rPr lang="zh-CN" altLang="en-US" sz="3200" smtClean="0">
                <a:solidFill>
                  <a:srgbClr val="CC0000"/>
                </a:solidFill>
              </a:rPr>
              <a:t>诱导偶极</a:t>
            </a:r>
            <a:r>
              <a:rPr lang="zh-CN" altLang="en-US" sz="3200"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lide(fromBottom)">
                                      <p:cBhvr>
                                        <p:cTn id="7" dur="500"/>
                                        <p:tgtEl>
                                          <p:spTgt spid="225283">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animEffect transition="in" filter="slide(fromBottom)">
                                      <p:cBhvr>
                                        <p:cTn id="11" dur="500"/>
                                        <p:tgtEl>
                                          <p:spTgt spid="22528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25283">
                                            <p:txEl>
                                              <p:pRg st="2" end="2"/>
                                            </p:txEl>
                                          </p:spTgt>
                                        </p:tgtEl>
                                        <p:attrNameLst>
                                          <p:attrName>style.visibility</p:attrName>
                                        </p:attrNameLst>
                                      </p:cBhvr>
                                      <p:to>
                                        <p:strVal val="visible"/>
                                      </p:to>
                                    </p:set>
                                    <p:animEffect transition="in" filter="slide(fromBottom)">
                                      <p:cBhvr>
                                        <p:cTn id="16" dur="500"/>
                                        <p:tgtEl>
                                          <p:spTgt spid="2252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t>1.</a:t>
            </a:r>
            <a:r>
              <a:rPr lang="zh-CN" altLang="en-US" smtClean="0"/>
              <a:t>色散力</a:t>
            </a:r>
            <a:endParaRPr kumimoji="1" lang="zh-CN" altLang="en-US" smtClean="0">
              <a:sym typeface="Monotype Sorts" pitchFamily="2" charset="2"/>
            </a:endParaRPr>
          </a:p>
        </p:txBody>
      </p:sp>
      <p:sp>
        <p:nvSpPr>
          <p:cNvPr id="349187" name="Rectangle 3"/>
          <p:cNvSpPr>
            <a:spLocks noGrp="1" noChangeArrowheads="1"/>
          </p:cNvSpPr>
          <p:nvPr>
            <p:ph type="body" idx="1"/>
          </p:nvPr>
        </p:nvSpPr>
        <p:spPr>
          <a:xfrm>
            <a:off x="468313" y="1196975"/>
            <a:ext cx="8362950" cy="5040313"/>
          </a:xfrm>
        </p:spPr>
        <p:txBody>
          <a:bodyPr/>
          <a:lstStyle/>
          <a:p>
            <a:pPr eaLnBrk="1" hangingPunct="1">
              <a:lnSpc>
                <a:spcPct val="120000"/>
              </a:lnSpc>
            </a:pPr>
            <a:r>
              <a:rPr lang="zh-CN" altLang="en-US" smtClean="0"/>
              <a:t>由于瞬时偶极之间的异极相吸而产生的分子间作用力。</a:t>
            </a:r>
          </a:p>
        </p:txBody>
      </p:sp>
      <p:grpSp>
        <p:nvGrpSpPr>
          <p:cNvPr id="2" name="Group 4"/>
          <p:cNvGrpSpPr>
            <a:grpSpLocks/>
          </p:cNvGrpSpPr>
          <p:nvPr/>
        </p:nvGrpSpPr>
        <p:grpSpPr bwMode="auto">
          <a:xfrm>
            <a:off x="755650" y="4365625"/>
            <a:ext cx="1368425" cy="576263"/>
            <a:chOff x="975" y="1797"/>
            <a:chExt cx="862" cy="363"/>
          </a:xfrm>
        </p:grpSpPr>
        <p:sp>
          <p:nvSpPr>
            <p:cNvPr id="114719" name="Oval 5"/>
            <p:cNvSpPr>
              <a:spLocks noChangeArrowheads="1"/>
            </p:cNvSpPr>
            <p:nvPr/>
          </p:nvSpPr>
          <p:spPr bwMode="auto">
            <a:xfrm>
              <a:off x="975" y="1797"/>
              <a:ext cx="862" cy="3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grpSp>
          <p:nvGrpSpPr>
            <p:cNvPr id="3" name="Group 6"/>
            <p:cNvGrpSpPr>
              <a:grpSpLocks/>
            </p:cNvGrpSpPr>
            <p:nvPr/>
          </p:nvGrpSpPr>
          <p:grpSpPr bwMode="auto">
            <a:xfrm>
              <a:off x="1167" y="1842"/>
              <a:ext cx="534" cy="245"/>
              <a:chOff x="1081" y="1827"/>
              <a:chExt cx="534" cy="245"/>
            </a:xfrm>
          </p:grpSpPr>
          <p:sp>
            <p:nvSpPr>
              <p:cNvPr id="114721" name="Text Box 7"/>
              <p:cNvSpPr txBox="1">
                <a:spLocks noChangeArrowheads="1"/>
              </p:cNvSpPr>
              <p:nvPr/>
            </p:nvSpPr>
            <p:spPr bwMode="auto">
              <a:xfrm>
                <a:off x="1081" y="1842"/>
                <a:ext cx="108"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ea typeface="宋体" pitchFamily="2" charset="-122"/>
                  </a:rPr>
                  <a:t>+</a:t>
                </a:r>
              </a:p>
            </p:txBody>
          </p:sp>
          <p:sp>
            <p:nvSpPr>
              <p:cNvPr id="114722" name="Text Box 8"/>
              <p:cNvSpPr txBox="1">
                <a:spLocks noChangeArrowheads="1"/>
              </p:cNvSpPr>
              <p:nvPr/>
            </p:nvSpPr>
            <p:spPr bwMode="auto">
              <a:xfrm>
                <a:off x="1519" y="1827"/>
                <a:ext cx="96"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latin typeface="仿宋_GB2312" pitchFamily="49" charset="-122"/>
                    <a:ea typeface="仿宋_GB2312" pitchFamily="49" charset="-122"/>
                  </a:rPr>
                  <a:t>-</a:t>
                </a:r>
              </a:p>
            </p:txBody>
          </p:sp>
        </p:grpSp>
      </p:grpSp>
      <p:grpSp>
        <p:nvGrpSpPr>
          <p:cNvPr id="4" name="Group 9"/>
          <p:cNvGrpSpPr>
            <a:grpSpLocks/>
          </p:cNvGrpSpPr>
          <p:nvPr/>
        </p:nvGrpSpPr>
        <p:grpSpPr bwMode="auto">
          <a:xfrm>
            <a:off x="2627313" y="3932238"/>
            <a:ext cx="1368425" cy="576262"/>
            <a:chOff x="975" y="1797"/>
            <a:chExt cx="862" cy="363"/>
          </a:xfrm>
        </p:grpSpPr>
        <p:sp>
          <p:nvSpPr>
            <p:cNvPr id="114715" name="Oval 10"/>
            <p:cNvSpPr>
              <a:spLocks noChangeArrowheads="1"/>
            </p:cNvSpPr>
            <p:nvPr/>
          </p:nvSpPr>
          <p:spPr bwMode="auto">
            <a:xfrm>
              <a:off x="975" y="1797"/>
              <a:ext cx="862" cy="3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grpSp>
          <p:nvGrpSpPr>
            <p:cNvPr id="5" name="Group 11"/>
            <p:cNvGrpSpPr>
              <a:grpSpLocks/>
            </p:cNvGrpSpPr>
            <p:nvPr/>
          </p:nvGrpSpPr>
          <p:grpSpPr bwMode="auto">
            <a:xfrm>
              <a:off x="1167" y="1842"/>
              <a:ext cx="534" cy="245"/>
              <a:chOff x="1081" y="1827"/>
              <a:chExt cx="534" cy="245"/>
            </a:xfrm>
          </p:grpSpPr>
          <p:sp>
            <p:nvSpPr>
              <p:cNvPr id="114717" name="Text Box 12"/>
              <p:cNvSpPr txBox="1">
                <a:spLocks noChangeArrowheads="1"/>
              </p:cNvSpPr>
              <p:nvPr/>
            </p:nvSpPr>
            <p:spPr bwMode="auto">
              <a:xfrm>
                <a:off x="1081" y="1842"/>
                <a:ext cx="108"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ea typeface="宋体" pitchFamily="2" charset="-122"/>
                  </a:rPr>
                  <a:t>+</a:t>
                </a:r>
              </a:p>
            </p:txBody>
          </p:sp>
          <p:sp>
            <p:nvSpPr>
              <p:cNvPr id="114718" name="Text Box 13"/>
              <p:cNvSpPr txBox="1">
                <a:spLocks noChangeArrowheads="1"/>
              </p:cNvSpPr>
              <p:nvPr/>
            </p:nvSpPr>
            <p:spPr bwMode="auto">
              <a:xfrm>
                <a:off x="1519" y="1827"/>
                <a:ext cx="96"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latin typeface="仿宋_GB2312" pitchFamily="49" charset="-122"/>
                    <a:ea typeface="仿宋_GB2312" pitchFamily="49" charset="-122"/>
                  </a:rPr>
                  <a:t>-</a:t>
                </a:r>
              </a:p>
            </p:txBody>
          </p:sp>
        </p:grpSp>
      </p:grpSp>
      <p:grpSp>
        <p:nvGrpSpPr>
          <p:cNvPr id="6" name="Group 14"/>
          <p:cNvGrpSpPr>
            <a:grpSpLocks/>
          </p:cNvGrpSpPr>
          <p:nvPr/>
        </p:nvGrpSpPr>
        <p:grpSpPr bwMode="auto">
          <a:xfrm>
            <a:off x="4067175" y="3932238"/>
            <a:ext cx="1368425" cy="576262"/>
            <a:chOff x="975" y="1797"/>
            <a:chExt cx="862" cy="363"/>
          </a:xfrm>
        </p:grpSpPr>
        <p:sp>
          <p:nvSpPr>
            <p:cNvPr id="114711" name="Oval 15"/>
            <p:cNvSpPr>
              <a:spLocks noChangeArrowheads="1"/>
            </p:cNvSpPr>
            <p:nvPr/>
          </p:nvSpPr>
          <p:spPr bwMode="auto">
            <a:xfrm>
              <a:off x="975" y="1797"/>
              <a:ext cx="862" cy="3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grpSp>
          <p:nvGrpSpPr>
            <p:cNvPr id="7" name="Group 16"/>
            <p:cNvGrpSpPr>
              <a:grpSpLocks/>
            </p:cNvGrpSpPr>
            <p:nvPr/>
          </p:nvGrpSpPr>
          <p:grpSpPr bwMode="auto">
            <a:xfrm>
              <a:off x="1167" y="1842"/>
              <a:ext cx="534" cy="245"/>
              <a:chOff x="1081" y="1827"/>
              <a:chExt cx="534" cy="245"/>
            </a:xfrm>
          </p:grpSpPr>
          <p:sp>
            <p:nvSpPr>
              <p:cNvPr id="114713" name="Text Box 17"/>
              <p:cNvSpPr txBox="1">
                <a:spLocks noChangeArrowheads="1"/>
              </p:cNvSpPr>
              <p:nvPr/>
            </p:nvSpPr>
            <p:spPr bwMode="auto">
              <a:xfrm>
                <a:off x="1081" y="1842"/>
                <a:ext cx="108"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ea typeface="宋体" pitchFamily="2" charset="-122"/>
                  </a:rPr>
                  <a:t>+</a:t>
                </a:r>
              </a:p>
            </p:txBody>
          </p:sp>
          <p:sp>
            <p:nvSpPr>
              <p:cNvPr id="114714" name="Text Box 18"/>
              <p:cNvSpPr txBox="1">
                <a:spLocks noChangeArrowheads="1"/>
              </p:cNvSpPr>
              <p:nvPr/>
            </p:nvSpPr>
            <p:spPr bwMode="auto">
              <a:xfrm>
                <a:off x="1519" y="1827"/>
                <a:ext cx="96"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latin typeface="仿宋_GB2312" pitchFamily="49" charset="-122"/>
                    <a:ea typeface="仿宋_GB2312" pitchFamily="49" charset="-122"/>
                  </a:rPr>
                  <a:t>-</a:t>
                </a:r>
              </a:p>
            </p:txBody>
          </p:sp>
        </p:grpSp>
      </p:grpSp>
      <p:grpSp>
        <p:nvGrpSpPr>
          <p:cNvPr id="8" name="Group 19"/>
          <p:cNvGrpSpPr>
            <a:grpSpLocks/>
          </p:cNvGrpSpPr>
          <p:nvPr/>
        </p:nvGrpSpPr>
        <p:grpSpPr bwMode="auto">
          <a:xfrm>
            <a:off x="5983288" y="3932238"/>
            <a:ext cx="1368425" cy="576262"/>
            <a:chOff x="975" y="1797"/>
            <a:chExt cx="862" cy="363"/>
          </a:xfrm>
        </p:grpSpPr>
        <p:sp>
          <p:nvSpPr>
            <p:cNvPr id="114707" name="Oval 20"/>
            <p:cNvSpPr>
              <a:spLocks noChangeArrowheads="1"/>
            </p:cNvSpPr>
            <p:nvPr/>
          </p:nvSpPr>
          <p:spPr bwMode="auto">
            <a:xfrm>
              <a:off x="975" y="1797"/>
              <a:ext cx="862" cy="3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grpSp>
          <p:nvGrpSpPr>
            <p:cNvPr id="9" name="Group 21"/>
            <p:cNvGrpSpPr>
              <a:grpSpLocks/>
            </p:cNvGrpSpPr>
            <p:nvPr/>
          </p:nvGrpSpPr>
          <p:grpSpPr bwMode="auto">
            <a:xfrm>
              <a:off x="1167" y="1842"/>
              <a:ext cx="534" cy="245"/>
              <a:chOff x="1081" y="1827"/>
              <a:chExt cx="534" cy="245"/>
            </a:xfrm>
          </p:grpSpPr>
          <p:sp>
            <p:nvSpPr>
              <p:cNvPr id="114709" name="Text Box 22"/>
              <p:cNvSpPr txBox="1">
                <a:spLocks noChangeArrowheads="1"/>
              </p:cNvSpPr>
              <p:nvPr/>
            </p:nvSpPr>
            <p:spPr bwMode="auto">
              <a:xfrm>
                <a:off x="1081" y="1842"/>
                <a:ext cx="108"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ea typeface="宋体" pitchFamily="2" charset="-122"/>
                  </a:rPr>
                  <a:t>+</a:t>
                </a:r>
              </a:p>
            </p:txBody>
          </p:sp>
          <p:sp>
            <p:nvSpPr>
              <p:cNvPr id="114710" name="Text Box 23"/>
              <p:cNvSpPr txBox="1">
                <a:spLocks noChangeArrowheads="1"/>
              </p:cNvSpPr>
              <p:nvPr/>
            </p:nvSpPr>
            <p:spPr bwMode="auto">
              <a:xfrm>
                <a:off x="1519" y="1827"/>
                <a:ext cx="96"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latin typeface="仿宋_GB2312" pitchFamily="49" charset="-122"/>
                    <a:ea typeface="仿宋_GB2312" pitchFamily="49" charset="-122"/>
                  </a:rPr>
                  <a:t>-</a:t>
                </a:r>
              </a:p>
            </p:txBody>
          </p:sp>
        </p:grpSp>
      </p:grpSp>
      <p:grpSp>
        <p:nvGrpSpPr>
          <p:cNvPr id="10" name="Group 24"/>
          <p:cNvGrpSpPr>
            <a:grpSpLocks/>
          </p:cNvGrpSpPr>
          <p:nvPr/>
        </p:nvGrpSpPr>
        <p:grpSpPr bwMode="auto">
          <a:xfrm>
            <a:off x="7380288" y="3932238"/>
            <a:ext cx="1368425" cy="576262"/>
            <a:chOff x="975" y="1797"/>
            <a:chExt cx="862" cy="363"/>
          </a:xfrm>
        </p:grpSpPr>
        <p:sp>
          <p:nvSpPr>
            <p:cNvPr id="114703" name="Oval 25"/>
            <p:cNvSpPr>
              <a:spLocks noChangeArrowheads="1"/>
            </p:cNvSpPr>
            <p:nvPr/>
          </p:nvSpPr>
          <p:spPr bwMode="auto">
            <a:xfrm>
              <a:off x="975" y="1797"/>
              <a:ext cx="862" cy="3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grpSp>
          <p:nvGrpSpPr>
            <p:cNvPr id="11" name="Group 26"/>
            <p:cNvGrpSpPr>
              <a:grpSpLocks/>
            </p:cNvGrpSpPr>
            <p:nvPr/>
          </p:nvGrpSpPr>
          <p:grpSpPr bwMode="auto">
            <a:xfrm>
              <a:off x="1167" y="1842"/>
              <a:ext cx="534" cy="245"/>
              <a:chOff x="1081" y="1827"/>
              <a:chExt cx="534" cy="245"/>
            </a:xfrm>
          </p:grpSpPr>
          <p:sp>
            <p:nvSpPr>
              <p:cNvPr id="114705" name="Text Box 27"/>
              <p:cNvSpPr txBox="1">
                <a:spLocks noChangeArrowheads="1"/>
              </p:cNvSpPr>
              <p:nvPr/>
            </p:nvSpPr>
            <p:spPr bwMode="auto">
              <a:xfrm>
                <a:off x="1081" y="1842"/>
                <a:ext cx="108"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ea typeface="宋体" pitchFamily="2" charset="-122"/>
                  </a:rPr>
                  <a:t>+</a:t>
                </a:r>
              </a:p>
            </p:txBody>
          </p:sp>
          <p:sp>
            <p:nvSpPr>
              <p:cNvPr id="114706" name="Text Box 28"/>
              <p:cNvSpPr txBox="1">
                <a:spLocks noChangeArrowheads="1"/>
              </p:cNvSpPr>
              <p:nvPr/>
            </p:nvSpPr>
            <p:spPr bwMode="auto">
              <a:xfrm>
                <a:off x="1519" y="1827"/>
                <a:ext cx="96" cy="230"/>
              </a:xfrm>
              <a:prstGeom prst="rect">
                <a:avLst/>
              </a:prstGeom>
              <a:noFill/>
              <a:ln w="9525" algn="ctr">
                <a:noFill/>
                <a:miter lim="800000"/>
                <a:headEnd/>
                <a:tailEnd/>
              </a:ln>
            </p:spPr>
            <p:txBody>
              <a:bodyPr wrap="none" lIns="0" tIns="0" rIns="0" bIns="0">
                <a:spAutoFit/>
              </a:bodyPr>
              <a:lstStyle/>
              <a:p>
                <a:pPr>
                  <a:spcBef>
                    <a:spcPct val="0"/>
                  </a:spcBef>
                </a:pPr>
                <a:r>
                  <a:rPr kumimoji="1" lang="en-US" altLang="zh-CN" sz="2400">
                    <a:latin typeface="仿宋_GB2312" pitchFamily="49" charset="-122"/>
                    <a:ea typeface="仿宋_GB2312" pitchFamily="49" charset="-122"/>
                  </a:rPr>
                  <a:t>-</a:t>
                </a:r>
              </a:p>
            </p:txBody>
          </p:sp>
        </p:grpSp>
      </p:grpSp>
      <p:sp>
        <p:nvSpPr>
          <p:cNvPr id="349213" name="Text Box 29"/>
          <p:cNvSpPr txBox="1">
            <a:spLocks noChangeArrowheads="1"/>
          </p:cNvSpPr>
          <p:nvPr/>
        </p:nvSpPr>
        <p:spPr bwMode="auto">
          <a:xfrm>
            <a:off x="3279775" y="2852738"/>
            <a:ext cx="4460875" cy="528637"/>
          </a:xfrm>
          <a:prstGeom prst="rect">
            <a:avLst/>
          </a:prstGeom>
          <a:solidFill>
            <a:srgbClr val="EAEAEA"/>
          </a:solidFill>
          <a:ln w="9525" algn="ctr">
            <a:solidFill>
              <a:srgbClr val="FF9933"/>
            </a:solidFill>
            <a:miter lim="800000"/>
            <a:headEnd/>
            <a:tailEnd/>
          </a:ln>
        </p:spPr>
        <p:txBody>
          <a:bodyPr wrap="none">
            <a:spAutoFit/>
          </a:bodyPr>
          <a:lstStyle/>
          <a:p>
            <a:pPr>
              <a:spcBef>
                <a:spcPct val="0"/>
              </a:spcBef>
            </a:pPr>
            <a:r>
              <a:rPr lang="zh-CN" altLang="en-US"/>
              <a:t>非极性分子间的相互作用图</a:t>
            </a:r>
          </a:p>
        </p:txBody>
      </p:sp>
      <p:sp>
        <p:nvSpPr>
          <p:cNvPr id="349214" name="Text Box 30"/>
          <p:cNvSpPr txBox="1">
            <a:spLocks noChangeArrowheads="1"/>
          </p:cNvSpPr>
          <p:nvPr/>
        </p:nvSpPr>
        <p:spPr bwMode="auto">
          <a:xfrm>
            <a:off x="611188" y="5084763"/>
            <a:ext cx="1606550" cy="519112"/>
          </a:xfrm>
          <a:prstGeom prst="rect">
            <a:avLst/>
          </a:prstGeom>
          <a:noFill/>
          <a:ln w="9525" algn="ctr">
            <a:noFill/>
            <a:miter lim="800000"/>
            <a:headEnd/>
            <a:tailEnd/>
          </a:ln>
        </p:spPr>
        <p:txBody>
          <a:bodyPr wrap="none">
            <a:spAutoFit/>
          </a:bodyPr>
          <a:lstStyle/>
          <a:p>
            <a:pPr>
              <a:spcBef>
                <a:spcPct val="0"/>
              </a:spcBef>
            </a:pPr>
            <a:r>
              <a:rPr lang="zh-CN" altLang="en-US"/>
              <a:t>每一瞬间</a:t>
            </a:r>
          </a:p>
        </p:txBody>
      </p:sp>
      <p:sp>
        <p:nvSpPr>
          <p:cNvPr id="349215" name="Oval 31"/>
          <p:cNvSpPr>
            <a:spLocks noChangeArrowheads="1"/>
          </p:cNvSpPr>
          <p:nvPr/>
        </p:nvSpPr>
        <p:spPr bwMode="auto">
          <a:xfrm>
            <a:off x="611188" y="2708275"/>
            <a:ext cx="1368425" cy="576263"/>
          </a:xfrm>
          <a:prstGeom prst="ellipse">
            <a:avLst/>
          </a:prstGeom>
          <a:solidFill>
            <a:srgbClr val="DDDDDD"/>
          </a:solidFill>
          <a:ln w="9525" algn="ctr">
            <a:solidFill>
              <a:schemeClr val="tx1"/>
            </a:solidFill>
            <a:miter lim="800000"/>
            <a:headEnd/>
            <a:tailEnd/>
          </a:ln>
        </p:spPr>
        <p:txBody>
          <a:bodyPr wrap="none" anchor="ctr"/>
          <a:lstStyle/>
          <a:p>
            <a:endParaRPr lang="zh-CN" altLang="en-US"/>
          </a:p>
        </p:txBody>
      </p:sp>
      <p:sp>
        <p:nvSpPr>
          <p:cNvPr id="349216" name="Text Box 32"/>
          <p:cNvSpPr txBox="1">
            <a:spLocks noChangeArrowheads="1"/>
          </p:cNvSpPr>
          <p:nvPr/>
        </p:nvSpPr>
        <p:spPr bwMode="auto">
          <a:xfrm>
            <a:off x="395288" y="3357563"/>
            <a:ext cx="1962150" cy="946150"/>
          </a:xfrm>
          <a:prstGeom prst="rect">
            <a:avLst/>
          </a:prstGeom>
          <a:noFill/>
          <a:ln w="9525" algn="ctr">
            <a:noFill/>
            <a:miter lim="800000"/>
            <a:headEnd/>
            <a:tailEnd/>
          </a:ln>
        </p:spPr>
        <p:txBody>
          <a:bodyPr wrap="none">
            <a:spAutoFit/>
          </a:bodyPr>
          <a:lstStyle/>
          <a:p>
            <a:pPr>
              <a:spcBef>
                <a:spcPct val="0"/>
              </a:spcBef>
            </a:pPr>
            <a:r>
              <a:rPr lang="zh-CN" altLang="en-US"/>
              <a:t>一段时间内</a:t>
            </a:r>
          </a:p>
          <a:p>
            <a:pPr>
              <a:spcBef>
                <a:spcPct val="0"/>
              </a:spcBef>
            </a:pPr>
            <a:r>
              <a:rPr lang="zh-CN" altLang="en-US"/>
              <a:t>的大体情况</a:t>
            </a:r>
          </a:p>
        </p:txBody>
      </p:sp>
      <p:sp>
        <p:nvSpPr>
          <p:cNvPr id="349217" name="Text Box 33"/>
          <p:cNvSpPr txBox="1">
            <a:spLocks noChangeArrowheads="1"/>
          </p:cNvSpPr>
          <p:nvPr/>
        </p:nvSpPr>
        <p:spPr bwMode="auto">
          <a:xfrm>
            <a:off x="2843213" y="4941888"/>
            <a:ext cx="5883275" cy="528637"/>
          </a:xfrm>
          <a:prstGeom prst="rect">
            <a:avLst/>
          </a:prstGeom>
          <a:noFill/>
          <a:ln w="9525" algn="ctr">
            <a:solidFill>
              <a:srgbClr val="FF3300"/>
            </a:solidFill>
            <a:miter lim="800000"/>
            <a:headEnd/>
            <a:tailEnd/>
          </a:ln>
        </p:spPr>
        <p:txBody>
          <a:bodyPr wrap="none">
            <a:spAutoFit/>
          </a:bodyPr>
          <a:lstStyle/>
          <a:p>
            <a:pPr>
              <a:spcBef>
                <a:spcPct val="0"/>
              </a:spcBef>
            </a:pPr>
            <a:r>
              <a:rPr lang="zh-CN" altLang="th-TH"/>
              <a:t>非极性分子与极性分子</a:t>
            </a:r>
            <a:r>
              <a:rPr lang="zh-CN" altLang="en-US"/>
              <a:t>都</a:t>
            </a:r>
            <a:r>
              <a:rPr lang="zh-CN" altLang="th-TH"/>
              <a:t>有色散作用</a:t>
            </a:r>
            <a:endParaRPr lang="zh-CN" altLang="en-US"/>
          </a:p>
        </p:txBody>
      </p:sp>
      <p:sp>
        <p:nvSpPr>
          <p:cNvPr id="49170" name="Rectangle 18"/>
          <p:cNvSpPr>
            <a:spLocks noChangeArrowheads="1"/>
          </p:cNvSpPr>
          <p:nvPr/>
        </p:nvSpPr>
        <p:spPr bwMode="auto">
          <a:xfrm>
            <a:off x="684213" y="5661025"/>
            <a:ext cx="8235950" cy="579438"/>
          </a:xfrm>
          <a:prstGeom prst="rect">
            <a:avLst/>
          </a:prstGeom>
          <a:noFill/>
          <a:ln w="9525">
            <a:noFill/>
            <a:miter lim="800000"/>
            <a:headEnd/>
            <a:tailEnd/>
          </a:ln>
        </p:spPr>
        <p:txBody>
          <a:bodyPr>
            <a:spAutoFit/>
          </a:bodyPr>
          <a:lstStyle/>
          <a:p>
            <a:pPr>
              <a:spcBef>
                <a:spcPct val="0"/>
              </a:spcBef>
            </a:pPr>
            <a:r>
              <a:rPr kumimoji="1" lang="zh-CN" altLang="en-US" sz="3200">
                <a:solidFill>
                  <a:srgbClr val="FF0000"/>
                </a:solidFill>
                <a:latin typeface="宋体" pitchFamily="2" charset="-122"/>
                <a:ea typeface="宋体" pitchFamily="2" charset="-122"/>
              </a:rPr>
              <a:t>色散力与分子极化率有关。</a:t>
            </a:r>
            <a:r>
              <a:rPr kumimoji="1" lang="en-US" altLang="zh-CN" sz="3200" i="1">
                <a:solidFill>
                  <a:srgbClr val="FF0000"/>
                </a:solidFill>
                <a:latin typeface="宋体" pitchFamily="2" charset="-122"/>
                <a:ea typeface="宋体" pitchFamily="2" charset="-122"/>
              </a:rPr>
              <a:t>α</a:t>
            </a:r>
            <a:r>
              <a:rPr kumimoji="1" lang="zh-CN" altLang="en-US" sz="3200">
                <a:solidFill>
                  <a:srgbClr val="FF0000"/>
                </a:solidFill>
                <a:latin typeface="宋体" pitchFamily="2" charset="-122"/>
                <a:ea typeface="宋体" pitchFamily="2" charset="-122"/>
              </a:rPr>
              <a:t>大</a:t>
            </a:r>
            <a:r>
              <a:rPr kumimoji="1" lang="en-US" altLang="zh-CN" sz="3200">
                <a:solidFill>
                  <a:srgbClr val="FF0000"/>
                </a:solidFill>
                <a:latin typeface="宋体" pitchFamily="2" charset="-122"/>
                <a:ea typeface="宋体" pitchFamily="2" charset="-122"/>
              </a:rPr>
              <a:t>,</a:t>
            </a:r>
            <a:r>
              <a:rPr kumimoji="1" lang="zh-CN" altLang="en-US" sz="3200">
                <a:solidFill>
                  <a:srgbClr val="FF0000"/>
                </a:solidFill>
                <a:latin typeface="宋体" pitchFamily="2" charset="-122"/>
                <a:ea typeface="宋体" pitchFamily="2" charset="-122"/>
              </a:rPr>
              <a:t>色散力大。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slide(fromBottom)">
                                      <p:cBhvr>
                                        <p:cTn id="7" dur="500"/>
                                        <p:tgtEl>
                                          <p:spTgt spid="349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49213"/>
                                        </p:tgtEl>
                                        <p:attrNameLst>
                                          <p:attrName>style.visibility</p:attrName>
                                        </p:attrNameLst>
                                      </p:cBhvr>
                                      <p:to>
                                        <p:strVal val="visible"/>
                                      </p:to>
                                    </p:set>
                                    <p:anim calcmode="lin" valueType="num">
                                      <p:cBhvr>
                                        <p:cTn id="12" dur="1000" fill="hold"/>
                                        <p:tgtEl>
                                          <p:spTgt spid="349213"/>
                                        </p:tgtEl>
                                        <p:attrNameLst>
                                          <p:attrName>ppt_w</p:attrName>
                                        </p:attrNameLst>
                                      </p:cBhvr>
                                      <p:tavLst>
                                        <p:tav tm="0">
                                          <p:val>
                                            <p:strVal val="#ppt_w*0.70"/>
                                          </p:val>
                                        </p:tav>
                                        <p:tav tm="100000">
                                          <p:val>
                                            <p:strVal val="#ppt_w"/>
                                          </p:val>
                                        </p:tav>
                                      </p:tavLst>
                                    </p:anim>
                                    <p:anim calcmode="lin" valueType="num">
                                      <p:cBhvr>
                                        <p:cTn id="13" dur="1000" fill="hold"/>
                                        <p:tgtEl>
                                          <p:spTgt spid="349213"/>
                                        </p:tgtEl>
                                        <p:attrNameLst>
                                          <p:attrName>ppt_h</p:attrName>
                                        </p:attrNameLst>
                                      </p:cBhvr>
                                      <p:tavLst>
                                        <p:tav tm="0">
                                          <p:val>
                                            <p:strVal val="#ppt_h"/>
                                          </p:val>
                                        </p:tav>
                                        <p:tav tm="100000">
                                          <p:val>
                                            <p:strVal val="#ppt_h"/>
                                          </p:val>
                                        </p:tav>
                                      </p:tavLst>
                                    </p:anim>
                                    <p:animEffect transition="in" filter="fade">
                                      <p:cBhvr>
                                        <p:cTn id="14" dur="1000"/>
                                        <p:tgtEl>
                                          <p:spTgt spid="349213"/>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49216"/>
                                        </p:tgtEl>
                                        <p:attrNameLst>
                                          <p:attrName>style.visibility</p:attrName>
                                        </p:attrNameLst>
                                      </p:cBhvr>
                                      <p:to>
                                        <p:strVal val="visible"/>
                                      </p:to>
                                    </p:set>
                                    <p:animEffect transition="in" filter="checkerboard(across)">
                                      <p:cBhvr>
                                        <p:cTn id="19" dur="500"/>
                                        <p:tgtEl>
                                          <p:spTgt spid="349216"/>
                                        </p:tgtEl>
                                      </p:cBhvr>
                                    </p:animEffect>
                                  </p:childTnLst>
                                </p:cTn>
                              </p:par>
                            </p:childTnLst>
                          </p:cTn>
                        </p:par>
                        <p:par>
                          <p:cTn id="20" fill="hold">
                            <p:stCondLst>
                              <p:cond delay="500"/>
                            </p:stCondLst>
                            <p:childTnLst>
                              <p:par>
                                <p:cTn id="21" presetID="5" presetClass="entr" presetSubtype="10" fill="hold" grpId="0" nodeType="afterEffect">
                                  <p:stCondLst>
                                    <p:cond delay="0"/>
                                  </p:stCondLst>
                                  <p:childTnLst>
                                    <p:set>
                                      <p:cBhvr>
                                        <p:cTn id="22" dur="1" fill="hold">
                                          <p:stCondLst>
                                            <p:cond delay="0"/>
                                          </p:stCondLst>
                                        </p:cTn>
                                        <p:tgtEl>
                                          <p:spTgt spid="349215"/>
                                        </p:tgtEl>
                                        <p:attrNameLst>
                                          <p:attrName>style.visibility</p:attrName>
                                        </p:attrNameLst>
                                      </p:cBhvr>
                                      <p:to>
                                        <p:strVal val="visible"/>
                                      </p:to>
                                    </p:set>
                                    <p:animEffect transition="in" filter="checkerboard(across)">
                                      <p:cBhvr>
                                        <p:cTn id="23" dur="500"/>
                                        <p:tgtEl>
                                          <p:spTgt spid="349215"/>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49214"/>
                                        </p:tgtEl>
                                        <p:attrNameLst>
                                          <p:attrName>style.visibility</p:attrName>
                                        </p:attrNameLst>
                                      </p:cBhvr>
                                      <p:to>
                                        <p:strVal val="visible"/>
                                      </p:to>
                                    </p:set>
                                    <p:anim calcmode="lin" valueType="num">
                                      <p:cBhvr>
                                        <p:cTn id="28" dur="1000" fill="hold"/>
                                        <p:tgtEl>
                                          <p:spTgt spid="349214"/>
                                        </p:tgtEl>
                                        <p:attrNameLst>
                                          <p:attrName>ppt_w</p:attrName>
                                        </p:attrNameLst>
                                      </p:cBhvr>
                                      <p:tavLst>
                                        <p:tav tm="0">
                                          <p:val>
                                            <p:strVal val="#ppt_w*0.70"/>
                                          </p:val>
                                        </p:tav>
                                        <p:tav tm="100000">
                                          <p:val>
                                            <p:strVal val="#ppt_w"/>
                                          </p:val>
                                        </p:tav>
                                      </p:tavLst>
                                    </p:anim>
                                    <p:anim calcmode="lin" valueType="num">
                                      <p:cBhvr>
                                        <p:cTn id="29" dur="1000" fill="hold"/>
                                        <p:tgtEl>
                                          <p:spTgt spid="349214"/>
                                        </p:tgtEl>
                                        <p:attrNameLst>
                                          <p:attrName>ppt_h</p:attrName>
                                        </p:attrNameLst>
                                      </p:cBhvr>
                                      <p:tavLst>
                                        <p:tav tm="0">
                                          <p:val>
                                            <p:strVal val="#ppt_h"/>
                                          </p:val>
                                        </p:tav>
                                        <p:tav tm="100000">
                                          <p:val>
                                            <p:strVal val="#ppt_h"/>
                                          </p:val>
                                        </p:tav>
                                      </p:tavLst>
                                    </p:anim>
                                    <p:animEffect transition="in" filter="fade">
                                      <p:cBhvr>
                                        <p:cTn id="30" dur="1000"/>
                                        <p:tgtEl>
                                          <p:spTgt spid="349214"/>
                                        </p:tgtEl>
                                      </p:cBhvr>
                                    </p:animEffect>
                                  </p:childTnLst>
                                </p:cTn>
                              </p:par>
                            </p:childTnLst>
                          </p:cTn>
                        </p:par>
                        <p:par>
                          <p:cTn id="31" fill="hold">
                            <p:stCondLst>
                              <p:cond delay="1000"/>
                            </p:stCondLst>
                            <p:childTnLst>
                              <p:par>
                                <p:cTn id="32" presetID="55"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strVal val="#ppt_w*0.70"/>
                                          </p:val>
                                        </p:tav>
                                        <p:tav tm="100000">
                                          <p:val>
                                            <p:strVal val="#ppt_w"/>
                                          </p:val>
                                        </p:tav>
                                      </p:tavLst>
                                    </p:anim>
                                    <p:anim calcmode="lin" valueType="num">
                                      <p:cBhvr>
                                        <p:cTn id="35" dur="1000" fill="hold"/>
                                        <p:tgtEl>
                                          <p:spTgt spid="2"/>
                                        </p:tgtEl>
                                        <p:attrNameLst>
                                          <p:attrName>ppt_h</p:attrName>
                                        </p:attrNameLst>
                                      </p:cBhvr>
                                      <p:tavLst>
                                        <p:tav tm="0">
                                          <p:val>
                                            <p:strVal val="#ppt_h"/>
                                          </p:val>
                                        </p:tav>
                                        <p:tav tm="100000">
                                          <p:val>
                                            <p:strVal val="#ppt_h"/>
                                          </p:val>
                                        </p:tav>
                                      </p:tavLst>
                                    </p:anim>
                                    <p:animEffect transition="in" filter="fade">
                                      <p:cBhvr>
                                        <p:cTn id="36" dur="1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strVal val="#ppt_w*0.70"/>
                                          </p:val>
                                        </p:tav>
                                        <p:tav tm="100000">
                                          <p:val>
                                            <p:strVal val="#ppt_w"/>
                                          </p:val>
                                        </p:tav>
                                      </p:tavLst>
                                    </p:anim>
                                    <p:anim calcmode="lin" valueType="num">
                                      <p:cBhvr>
                                        <p:cTn id="42" dur="1000" fill="hold"/>
                                        <p:tgtEl>
                                          <p:spTgt spid="4"/>
                                        </p:tgtEl>
                                        <p:attrNameLst>
                                          <p:attrName>ppt_h</p:attrName>
                                        </p:attrNameLst>
                                      </p:cBhvr>
                                      <p:tavLst>
                                        <p:tav tm="0">
                                          <p:val>
                                            <p:strVal val="#ppt_h"/>
                                          </p:val>
                                        </p:tav>
                                        <p:tav tm="100000">
                                          <p:val>
                                            <p:strVal val="#ppt_h"/>
                                          </p:val>
                                        </p:tav>
                                      </p:tavLst>
                                    </p:anim>
                                    <p:animEffect transition="in" filter="fade">
                                      <p:cBhvr>
                                        <p:cTn id="43" dur="1000"/>
                                        <p:tgtEl>
                                          <p:spTgt spid="4"/>
                                        </p:tgtEl>
                                      </p:cBhvr>
                                    </p:animEffect>
                                  </p:childTnLst>
                                </p:cTn>
                              </p:par>
                            </p:childTnLst>
                          </p:cTn>
                        </p:par>
                        <p:par>
                          <p:cTn id="44" fill="hold">
                            <p:stCondLst>
                              <p:cond delay="1000"/>
                            </p:stCondLst>
                            <p:childTnLst>
                              <p:par>
                                <p:cTn id="45" presetID="55"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strVal val="#ppt_w*0.70"/>
                                          </p:val>
                                        </p:tav>
                                        <p:tav tm="100000">
                                          <p:val>
                                            <p:strVal val="#ppt_w"/>
                                          </p:val>
                                        </p:tav>
                                      </p:tavLst>
                                    </p:anim>
                                    <p:anim calcmode="lin" valueType="num">
                                      <p:cBhvr>
                                        <p:cTn id="48" dur="1000" fill="hold"/>
                                        <p:tgtEl>
                                          <p:spTgt spid="6"/>
                                        </p:tgtEl>
                                        <p:attrNameLst>
                                          <p:attrName>ppt_h</p:attrName>
                                        </p:attrNameLst>
                                      </p:cBhvr>
                                      <p:tavLst>
                                        <p:tav tm="0">
                                          <p:val>
                                            <p:strVal val="#ppt_h"/>
                                          </p:val>
                                        </p:tav>
                                        <p:tav tm="100000">
                                          <p:val>
                                            <p:strVal val="#ppt_h"/>
                                          </p:val>
                                        </p:tav>
                                      </p:tavLst>
                                    </p:anim>
                                    <p:animEffect transition="in" filter="fade">
                                      <p:cBhvr>
                                        <p:cTn id="49" dur="10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strVal val="#ppt_w*0.70"/>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Effect transition="in" filter="fade">
                                      <p:cBhvr>
                                        <p:cTn id="56" dur="1000"/>
                                        <p:tgtEl>
                                          <p:spTgt spid="8"/>
                                        </p:tgtEl>
                                      </p:cBhvr>
                                    </p:animEffect>
                                  </p:childTnLst>
                                </p:cTn>
                              </p:par>
                            </p:childTnLst>
                          </p:cTn>
                        </p:par>
                        <p:par>
                          <p:cTn id="57" fill="hold">
                            <p:stCondLst>
                              <p:cond delay="1000"/>
                            </p:stCondLst>
                            <p:childTnLst>
                              <p:par>
                                <p:cTn id="58" presetID="55"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1000" fill="hold"/>
                                        <p:tgtEl>
                                          <p:spTgt spid="10"/>
                                        </p:tgtEl>
                                        <p:attrNameLst>
                                          <p:attrName>ppt_w</p:attrName>
                                        </p:attrNameLst>
                                      </p:cBhvr>
                                      <p:tavLst>
                                        <p:tav tm="0">
                                          <p:val>
                                            <p:strVal val="#ppt_w*0.70"/>
                                          </p:val>
                                        </p:tav>
                                        <p:tav tm="100000">
                                          <p:val>
                                            <p:strVal val="#ppt_w"/>
                                          </p:val>
                                        </p:tav>
                                      </p:tavLst>
                                    </p:anim>
                                    <p:anim calcmode="lin" valueType="num">
                                      <p:cBhvr>
                                        <p:cTn id="61" dur="1000" fill="hold"/>
                                        <p:tgtEl>
                                          <p:spTgt spid="10"/>
                                        </p:tgtEl>
                                        <p:attrNameLst>
                                          <p:attrName>ppt_h</p:attrName>
                                        </p:attrNameLst>
                                      </p:cBhvr>
                                      <p:tavLst>
                                        <p:tav tm="0">
                                          <p:val>
                                            <p:strVal val="#ppt_h"/>
                                          </p:val>
                                        </p:tav>
                                        <p:tav tm="100000">
                                          <p:val>
                                            <p:strVal val="#ppt_h"/>
                                          </p:val>
                                        </p:tav>
                                      </p:tavLst>
                                    </p:anim>
                                    <p:animEffect transition="in" filter="fade">
                                      <p:cBhvr>
                                        <p:cTn id="62" dur="10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349217"/>
                                        </p:tgtEl>
                                        <p:attrNameLst>
                                          <p:attrName>style.visibility</p:attrName>
                                        </p:attrNameLst>
                                      </p:cBhvr>
                                      <p:to>
                                        <p:strVal val="visible"/>
                                      </p:to>
                                    </p:set>
                                    <p:animEffect transition="in" filter="checkerboard(across)">
                                      <p:cBhvr>
                                        <p:cTn id="67" dur="500"/>
                                        <p:tgtEl>
                                          <p:spTgt spid="34921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9170"/>
                                        </p:tgtEl>
                                        <p:attrNameLst>
                                          <p:attrName>style.visibility</p:attrName>
                                        </p:attrNameLst>
                                      </p:cBhvr>
                                      <p:to>
                                        <p:strVal val="visible"/>
                                      </p:to>
                                    </p:set>
                                    <p:animEffect transition="in" filter="dissolve">
                                      <p:cBhvr>
                                        <p:cTn id="72" dur="500"/>
                                        <p:tgtEl>
                                          <p:spTgt spid="49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P spid="349213" grpId="0" animBg="1"/>
      <p:bldP spid="349214" grpId="0"/>
      <p:bldP spid="349215" grpId="0" animBg="1"/>
      <p:bldP spid="349216" grpId="0"/>
      <p:bldP spid="349217" grpId="0" animBg="1"/>
      <p:bldP spid="4917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smtClean="0"/>
              <a:t>4.1.1.1 </a:t>
            </a:r>
            <a:r>
              <a:rPr lang="zh-CN" altLang="en-US" dirty="0" smtClean="0"/>
              <a:t>核外电子运动的量子化特性</a:t>
            </a:r>
            <a:endParaRPr lang="zh-CN" altLang="zh-CN" dirty="0" smtClean="0"/>
          </a:p>
        </p:txBody>
      </p:sp>
      <p:pic>
        <p:nvPicPr>
          <p:cNvPr id="43011" name="Picture 3"/>
          <p:cNvPicPr>
            <a:picLocks noChangeAspect="1" noChangeArrowheads="1"/>
          </p:cNvPicPr>
          <p:nvPr/>
        </p:nvPicPr>
        <p:blipFill>
          <a:blip r:embed="rId2"/>
          <a:srcRect/>
          <a:stretch>
            <a:fillRect/>
          </a:stretch>
        </p:blipFill>
        <p:spPr bwMode="auto">
          <a:xfrm>
            <a:off x="611188" y="1341438"/>
            <a:ext cx="7993062" cy="5116512"/>
          </a:xfrm>
          <a:prstGeom prst="rect">
            <a:avLst/>
          </a:prstGeom>
          <a:noFill/>
          <a:ln w="9525">
            <a:noFill/>
            <a:miter lim="800000"/>
            <a:headEnd/>
            <a:tailEnd/>
          </a:ln>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843213" y="333375"/>
            <a:ext cx="2122487" cy="701675"/>
          </a:xfrm>
          <a:prstGeom prst="rect">
            <a:avLst/>
          </a:prstGeom>
          <a:noFill/>
          <a:ln w="9525">
            <a:noFill/>
            <a:miter lim="800000"/>
            <a:headEnd/>
            <a:tailEnd/>
          </a:ln>
        </p:spPr>
        <p:txBody>
          <a:bodyPr>
            <a:spAutoFit/>
          </a:bodyPr>
          <a:lstStyle/>
          <a:p>
            <a:pPr>
              <a:spcBef>
                <a:spcPct val="0"/>
              </a:spcBef>
            </a:pPr>
            <a:r>
              <a:rPr kumimoji="1" lang="en-US" altLang="zh-CN" sz="4000" b="1">
                <a:solidFill>
                  <a:srgbClr val="0000FF"/>
                </a:solidFill>
                <a:ea typeface="宋体" pitchFamily="2" charset="-122"/>
              </a:rPr>
              <a:t>2.</a:t>
            </a:r>
            <a:r>
              <a:rPr kumimoji="1" lang="zh-CN" altLang="en-US" sz="4000" b="1">
                <a:solidFill>
                  <a:srgbClr val="0000FF"/>
                </a:solidFill>
                <a:latin typeface="宋体" pitchFamily="2" charset="-122"/>
                <a:ea typeface="宋体" pitchFamily="2" charset="-122"/>
              </a:rPr>
              <a:t>诱导力</a:t>
            </a:r>
            <a:endParaRPr kumimoji="1" lang="zh-CN" altLang="en-US" sz="4000" b="1">
              <a:solidFill>
                <a:srgbClr val="FF0000"/>
              </a:solidFill>
              <a:latin typeface="宋体" pitchFamily="2" charset="-122"/>
              <a:ea typeface="宋体" pitchFamily="2" charset="-122"/>
            </a:endParaRPr>
          </a:p>
        </p:txBody>
      </p:sp>
      <p:sp>
        <p:nvSpPr>
          <p:cNvPr id="50180" name="Text Box 4"/>
          <p:cNvSpPr txBox="1">
            <a:spLocks noChangeArrowheads="1"/>
          </p:cNvSpPr>
          <p:nvPr/>
        </p:nvSpPr>
        <p:spPr bwMode="auto">
          <a:xfrm>
            <a:off x="1066800" y="3352800"/>
            <a:ext cx="6019800" cy="3013075"/>
          </a:xfrm>
          <a:prstGeom prst="rect">
            <a:avLst/>
          </a:prstGeom>
          <a:noFill/>
          <a:ln w="9525">
            <a:noFill/>
            <a:miter lim="800000"/>
            <a:headEnd/>
            <a:tailEnd/>
          </a:ln>
        </p:spPr>
        <p:txBody>
          <a:bodyPr>
            <a:spAutoFit/>
          </a:bodyPr>
          <a:lstStyle/>
          <a:p>
            <a:pPr>
              <a:lnSpc>
                <a:spcPct val="120000"/>
              </a:lnSpc>
              <a:spcBef>
                <a:spcPct val="0"/>
              </a:spcBef>
            </a:pPr>
            <a:r>
              <a:rPr kumimoji="1" lang="zh-CN" altLang="en-US" sz="3200">
                <a:solidFill>
                  <a:srgbClr val="F70FC0"/>
                </a:solidFill>
                <a:ea typeface="宋体" pitchFamily="2" charset="-122"/>
              </a:rPr>
              <a:t>决定诱导作用强弱的因素：</a:t>
            </a:r>
            <a:endParaRPr kumimoji="1" lang="zh-CN" altLang="en-US" sz="3200">
              <a:ea typeface="宋体" pitchFamily="2" charset="-122"/>
            </a:endParaRPr>
          </a:p>
          <a:p>
            <a:pPr>
              <a:lnSpc>
                <a:spcPct val="120000"/>
              </a:lnSpc>
              <a:spcBef>
                <a:spcPct val="0"/>
              </a:spcBef>
              <a:buFontTx/>
              <a:buChar char="•"/>
            </a:pPr>
            <a:r>
              <a:rPr kumimoji="1" lang="zh-CN" altLang="en-US" sz="3200">
                <a:ea typeface="宋体" pitchFamily="2" charset="-122"/>
              </a:rPr>
              <a:t> 极性分子的偶极矩</a:t>
            </a:r>
            <a:r>
              <a:rPr kumimoji="1" lang="zh-CN" altLang="zh-CN" sz="3200">
                <a:ea typeface="宋体" pitchFamily="2" charset="-122"/>
              </a:rPr>
              <a:t>：</a:t>
            </a:r>
            <a:endParaRPr kumimoji="1" lang="zh-CN" altLang="en-US" sz="3200">
              <a:ea typeface="宋体" pitchFamily="2" charset="-122"/>
            </a:endParaRPr>
          </a:p>
          <a:p>
            <a:pPr>
              <a:lnSpc>
                <a:spcPct val="120000"/>
              </a:lnSpc>
              <a:spcBef>
                <a:spcPct val="0"/>
              </a:spcBef>
            </a:pPr>
            <a:r>
              <a:rPr kumimoji="1" lang="zh-CN" altLang="en-US" sz="3200" i="1">
                <a:ea typeface="宋体" pitchFamily="2" charset="-122"/>
              </a:rPr>
              <a:t>        </a:t>
            </a:r>
            <a:r>
              <a:rPr kumimoji="1" lang="en-US" altLang="zh-CN" sz="3200" i="1">
                <a:ea typeface="宋体" pitchFamily="2" charset="-122"/>
              </a:rPr>
              <a:t>μ</a:t>
            </a:r>
            <a:r>
              <a:rPr kumimoji="1" lang="zh-CN" altLang="en-US" sz="3200">
                <a:ea typeface="宋体" pitchFamily="2" charset="-122"/>
              </a:rPr>
              <a:t>愈大，诱导作用愈强。</a:t>
            </a:r>
          </a:p>
          <a:p>
            <a:pPr>
              <a:lnSpc>
                <a:spcPct val="120000"/>
              </a:lnSpc>
              <a:spcBef>
                <a:spcPct val="0"/>
              </a:spcBef>
              <a:buFontTx/>
              <a:buChar char="•"/>
            </a:pPr>
            <a:r>
              <a:rPr kumimoji="1" lang="zh-CN" altLang="en-US" sz="3200">
                <a:ea typeface="宋体" pitchFamily="2" charset="-122"/>
              </a:rPr>
              <a:t> 非极性分子的极化率</a:t>
            </a:r>
            <a:r>
              <a:rPr kumimoji="1" lang="zh-CN" altLang="zh-CN" sz="3200">
                <a:ea typeface="宋体" pitchFamily="2" charset="-122"/>
              </a:rPr>
              <a:t>：</a:t>
            </a:r>
            <a:endParaRPr kumimoji="1" lang="zh-CN" altLang="en-US" sz="3200">
              <a:ea typeface="宋体" pitchFamily="2" charset="-122"/>
            </a:endParaRPr>
          </a:p>
          <a:p>
            <a:pPr>
              <a:lnSpc>
                <a:spcPct val="120000"/>
              </a:lnSpc>
              <a:spcBef>
                <a:spcPct val="0"/>
              </a:spcBef>
            </a:pPr>
            <a:r>
              <a:rPr kumimoji="1" lang="zh-CN" altLang="en-US" sz="3200" i="1">
                <a:ea typeface="宋体" pitchFamily="2" charset="-122"/>
              </a:rPr>
              <a:t>        </a:t>
            </a:r>
            <a:r>
              <a:rPr kumimoji="1" lang="en-US" altLang="zh-CN" sz="3200" i="1">
                <a:ea typeface="宋体" pitchFamily="2" charset="-122"/>
              </a:rPr>
              <a:t>α</a:t>
            </a:r>
            <a:r>
              <a:rPr kumimoji="1" lang="zh-CN" altLang="en-US" sz="3200">
                <a:ea typeface="宋体" pitchFamily="2" charset="-122"/>
              </a:rPr>
              <a:t>愈大，诱导作用愈强。</a:t>
            </a:r>
            <a:endParaRPr kumimoji="1" lang="zh-CN" altLang="zh-CN" sz="3200" i="1">
              <a:ea typeface="宋体" pitchFamily="2" charset="-122"/>
            </a:endParaRPr>
          </a:p>
        </p:txBody>
      </p:sp>
      <p:sp>
        <p:nvSpPr>
          <p:cNvPr id="50183" name="Rectangle 7"/>
          <p:cNvSpPr>
            <a:spLocks noChangeArrowheads="1"/>
          </p:cNvSpPr>
          <p:nvPr/>
        </p:nvSpPr>
        <p:spPr bwMode="auto">
          <a:xfrm>
            <a:off x="827088" y="1196975"/>
            <a:ext cx="7862887" cy="579438"/>
          </a:xfrm>
          <a:prstGeom prst="rect">
            <a:avLst/>
          </a:prstGeom>
          <a:noFill/>
          <a:ln w="9525">
            <a:noFill/>
            <a:miter lim="800000"/>
            <a:headEnd/>
            <a:tailEnd/>
          </a:ln>
        </p:spPr>
        <p:txBody>
          <a:bodyPr>
            <a:spAutoFit/>
          </a:bodyPr>
          <a:lstStyle/>
          <a:p>
            <a:r>
              <a:rPr kumimoji="1" lang="zh-CN" altLang="en-US" sz="3200">
                <a:solidFill>
                  <a:srgbClr val="FF0000"/>
                </a:solidFill>
                <a:latin typeface="宋体" pitchFamily="2" charset="-122"/>
                <a:ea typeface="宋体" pitchFamily="2" charset="-122"/>
              </a:rPr>
              <a:t>由于诱导偶极而产生的分子间相互作用。</a:t>
            </a:r>
          </a:p>
        </p:txBody>
      </p:sp>
      <p:graphicFrame>
        <p:nvGraphicFramePr>
          <p:cNvPr id="96256" name="Object 1024"/>
          <p:cNvGraphicFramePr>
            <a:graphicFrameLocks noChangeAspect="1"/>
          </p:cNvGraphicFramePr>
          <p:nvPr/>
        </p:nvGraphicFramePr>
        <p:xfrm>
          <a:off x="1444625" y="1889125"/>
          <a:ext cx="1069975" cy="490538"/>
        </p:xfrm>
        <a:graphic>
          <a:graphicData uri="http://schemas.openxmlformats.org/presentationml/2006/ole">
            <p:oleObj spid="_x0000_s27650" name="CS ChemDraw Drawing" r:id="rId3" imgW="1069200" imgH="489960" progId="">
              <p:embed/>
            </p:oleObj>
          </a:graphicData>
        </a:graphic>
      </p:graphicFrame>
      <p:graphicFrame>
        <p:nvGraphicFramePr>
          <p:cNvPr id="96257" name="Object 1025"/>
          <p:cNvGraphicFramePr>
            <a:graphicFrameLocks noChangeAspect="1"/>
          </p:cNvGraphicFramePr>
          <p:nvPr/>
        </p:nvGraphicFramePr>
        <p:xfrm>
          <a:off x="3197225" y="1889125"/>
          <a:ext cx="1069975" cy="490538"/>
        </p:xfrm>
        <a:graphic>
          <a:graphicData uri="http://schemas.openxmlformats.org/presentationml/2006/ole">
            <p:oleObj spid="_x0000_s27651" name="CS ChemDraw Drawing" r:id="rId4" imgW="1069200" imgH="489960" progId="">
              <p:embed/>
            </p:oleObj>
          </a:graphicData>
        </a:graphic>
      </p:graphicFrame>
      <p:sp>
        <p:nvSpPr>
          <p:cNvPr id="50186" name="Text Box 10"/>
          <p:cNvSpPr txBox="1">
            <a:spLocks noChangeArrowheads="1"/>
          </p:cNvSpPr>
          <p:nvPr/>
        </p:nvSpPr>
        <p:spPr bwMode="auto">
          <a:xfrm>
            <a:off x="1597025" y="2376488"/>
            <a:ext cx="2514600" cy="519112"/>
          </a:xfrm>
          <a:prstGeom prst="rect">
            <a:avLst/>
          </a:prstGeom>
          <a:noFill/>
          <a:ln w="9525">
            <a:noFill/>
            <a:miter lim="800000"/>
            <a:headEnd/>
            <a:tailEnd/>
          </a:ln>
        </p:spPr>
        <p:txBody>
          <a:bodyPr>
            <a:spAutoFit/>
          </a:bodyPr>
          <a:lstStyle/>
          <a:p>
            <a:r>
              <a:rPr lang="zh-CN" altLang="en-US">
                <a:latin typeface="Arial" pitchFamily="34" charset="0"/>
                <a:ea typeface="宋体" pitchFamily="2" charset="-122"/>
              </a:rPr>
              <a:t>分子离得较远</a:t>
            </a:r>
          </a:p>
        </p:txBody>
      </p:sp>
      <p:sp>
        <p:nvSpPr>
          <p:cNvPr id="50187" name="Text Box 11"/>
          <p:cNvSpPr txBox="1">
            <a:spLocks noChangeArrowheads="1"/>
          </p:cNvSpPr>
          <p:nvPr/>
        </p:nvSpPr>
        <p:spPr bwMode="auto">
          <a:xfrm>
            <a:off x="5635625" y="2360613"/>
            <a:ext cx="1981200" cy="519112"/>
          </a:xfrm>
          <a:prstGeom prst="rect">
            <a:avLst/>
          </a:prstGeom>
          <a:noFill/>
          <a:ln w="9525">
            <a:noFill/>
            <a:miter lim="800000"/>
            <a:headEnd/>
            <a:tailEnd/>
          </a:ln>
        </p:spPr>
        <p:txBody>
          <a:bodyPr>
            <a:spAutoFit/>
          </a:bodyPr>
          <a:lstStyle/>
          <a:p>
            <a:r>
              <a:rPr lang="zh-CN" altLang="en-US">
                <a:latin typeface="Arial" pitchFamily="34" charset="0"/>
                <a:ea typeface="宋体" pitchFamily="2" charset="-122"/>
              </a:rPr>
              <a:t>分子靠近时</a:t>
            </a:r>
          </a:p>
        </p:txBody>
      </p:sp>
      <p:graphicFrame>
        <p:nvGraphicFramePr>
          <p:cNvPr id="96258" name="Object 1026"/>
          <p:cNvGraphicFramePr>
            <a:graphicFrameLocks noChangeAspect="1"/>
          </p:cNvGraphicFramePr>
          <p:nvPr/>
        </p:nvGraphicFramePr>
        <p:xfrm>
          <a:off x="5483225" y="1889125"/>
          <a:ext cx="1069975" cy="490538"/>
        </p:xfrm>
        <a:graphic>
          <a:graphicData uri="http://schemas.openxmlformats.org/presentationml/2006/ole">
            <p:oleObj spid="_x0000_s27652" name="CS ChemDraw Drawing" r:id="rId5" imgW="1069200" imgH="489960" progId="">
              <p:embed/>
            </p:oleObj>
          </a:graphicData>
        </a:graphic>
      </p:graphicFrame>
      <p:graphicFrame>
        <p:nvGraphicFramePr>
          <p:cNvPr id="96259" name="Object 1027"/>
          <p:cNvGraphicFramePr>
            <a:graphicFrameLocks noChangeAspect="1"/>
          </p:cNvGraphicFramePr>
          <p:nvPr/>
        </p:nvGraphicFramePr>
        <p:xfrm>
          <a:off x="6626225" y="1893888"/>
          <a:ext cx="1069975" cy="490537"/>
        </p:xfrm>
        <a:graphic>
          <a:graphicData uri="http://schemas.openxmlformats.org/presentationml/2006/ole">
            <p:oleObj spid="_x0000_s27653" name="CS ChemDraw Drawing" r:id="rId6" imgW="1069200" imgH="489960"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3"/>
                                        </p:tgtEl>
                                        <p:attrNameLst>
                                          <p:attrName>style.visibility</p:attrName>
                                        </p:attrNameLst>
                                      </p:cBhvr>
                                      <p:to>
                                        <p:strVal val="visible"/>
                                      </p:to>
                                    </p:set>
                                    <p:animEffect transition="in" filter="wipe(left)">
                                      <p:cBhvr>
                                        <p:cTn id="7" dur="500"/>
                                        <p:tgtEl>
                                          <p:spTgt spid="501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86"/>
                                        </p:tgtEl>
                                        <p:attrNameLst>
                                          <p:attrName>style.visibility</p:attrName>
                                        </p:attrNameLst>
                                      </p:cBhvr>
                                      <p:to>
                                        <p:strVal val="visible"/>
                                      </p:to>
                                    </p:set>
                                    <p:animEffect transition="in" filter="wipe(left)">
                                      <p:cBhvr>
                                        <p:cTn id="12" dur="500"/>
                                        <p:tgtEl>
                                          <p:spTgt spid="50186"/>
                                        </p:tgtEl>
                                      </p:cBhvr>
                                    </p:animEffect>
                                  </p:childTnLst>
                                </p:cTn>
                              </p:par>
                              <p:par>
                                <p:cTn id="13" presetID="9" presetClass="entr" presetSubtype="0" fill="hold" nodeType="withEffect">
                                  <p:stCondLst>
                                    <p:cond delay="0"/>
                                  </p:stCondLst>
                                  <p:childTnLst>
                                    <p:set>
                                      <p:cBhvr>
                                        <p:cTn id="14" dur="1" fill="hold">
                                          <p:stCondLst>
                                            <p:cond delay="0"/>
                                          </p:stCondLst>
                                        </p:cTn>
                                        <p:tgtEl>
                                          <p:spTgt spid="96256"/>
                                        </p:tgtEl>
                                        <p:attrNameLst>
                                          <p:attrName>style.visibility</p:attrName>
                                        </p:attrNameLst>
                                      </p:cBhvr>
                                      <p:to>
                                        <p:strVal val="visible"/>
                                      </p:to>
                                    </p:set>
                                    <p:animEffect transition="in" filter="dissolve">
                                      <p:cBhvr>
                                        <p:cTn id="15" dur="500"/>
                                        <p:tgtEl>
                                          <p:spTgt spid="96256"/>
                                        </p:tgtEl>
                                      </p:cBhvr>
                                    </p:animEffect>
                                  </p:childTnLst>
                                </p:cTn>
                              </p:par>
                              <p:par>
                                <p:cTn id="16" presetID="9" presetClass="entr" presetSubtype="0" fill="hold" nodeType="withEffect">
                                  <p:stCondLst>
                                    <p:cond delay="0"/>
                                  </p:stCondLst>
                                  <p:childTnLst>
                                    <p:set>
                                      <p:cBhvr>
                                        <p:cTn id="17" dur="1" fill="hold">
                                          <p:stCondLst>
                                            <p:cond delay="0"/>
                                          </p:stCondLst>
                                        </p:cTn>
                                        <p:tgtEl>
                                          <p:spTgt spid="96257"/>
                                        </p:tgtEl>
                                        <p:attrNameLst>
                                          <p:attrName>style.visibility</p:attrName>
                                        </p:attrNameLst>
                                      </p:cBhvr>
                                      <p:to>
                                        <p:strVal val="visible"/>
                                      </p:to>
                                    </p:set>
                                    <p:animEffect transition="in" filter="dissolve">
                                      <p:cBhvr>
                                        <p:cTn id="18" dur="500"/>
                                        <p:tgtEl>
                                          <p:spTgt spid="962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187"/>
                                        </p:tgtEl>
                                        <p:attrNameLst>
                                          <p:attrName>style.visibility</p:attrName>
                                        </p:attrNameLst>
                                      </p:cBhvr>
                                      <p:to>
                                        <p:strVal val="visible"/>
                                      </p:to>
                                    </p:set>
                                    <p:animEffect transition="in" filter="wipe(left)">
                                      <p:cBhvr>
                                        <p:cTn id="23" dur="500"/>
                                        <p:tgtEl>
                                          <p:spTgt spid="50187"/>
                                        </p:tgtEl>
                                      </p:cBhvr>
                                    </p:animEffect>
                                  </p:childTnLst>
                                </p:cTn>
                              </p:par>
                              <p:par>
                                <p:cTn id="24" presetID="9" presetClass="entr" presetSubtype="0" fill="hold" nodeType="withEffect">
                                  <p:stCondLst>
                                    <p:cond delay="0"/>
                                  </p:stCondLst>
                                  <p:childTnLst>
                                    <p:set>
                                      <p:cBhvr>
                                        <p:cTn id="25" dur="1" fill="hold">
                                          <p:stCondLst>
                                            <p:cond delay="0"/>
                                          </p:stCondLst>
                                        </p:cTn>
                                        <p:tgtEl>
                                          <p:spTgt spid="96258"/>
                                        </p:tgtEl>
                                        <p:attrNameLst>
                                          <p:attrName>style.visibility</p:attrName>
                                        </p:attrNameLst>
                                      </p:cBhvr>
                                      <p:to>
                                        <p:strVal val="visible"/>
                                      </p:to>
                                    </p:set>
                                    <p:animEffect transition="in" filter="dissolve">
                                      <p:cBhvr>
                                        <p:cTn id="26" dur="500"/>
                                        <p:tgtEl>
                                          <p:spTgt spid="96258"/>
                                        </p:tgtEl>
                                      </p:cBhvr>
                                    </p:animEffect>
                                  </p:childTnLst>
                                </p:cTn>
                              </p:par>
                              <p:par>
                                <p:cTn id="27" presetID="9" presetClass="entr" presetSubtype="0" fill="hold" nodeType="withEffect">
                                  <p:stCondLst>
                                    <p:cond delay="0"/>
                                  </p:stCondLst>
                                  <p:childTnLst>
                                    <p:set>
                                      <p:cBhvr>
                                        <p:cTn id="28" dur="1" fill="hold">
                                          <p:stCondLst>
                                            <p:cond delay="0"/>
                                          </p:stCondLst>
                                        </p:cTn>
                                        <p:tgtEl>
                                          <p:spTgt spid="96259"/>
                                        </p:tgtEl>
                                        <p:attrNameLst>
                                          <p:attrName>style.visibility</p:attrName>
                                        </p:attrNameLst>
                                      </p:cBhvr>
                                      <p:to>
                                        <p:strVal val="visible"/>
                                      </p:to>
                                    </p:set>
                                    <p:animEffect transition="in" filter="dissolve">
                                      <p:cBhvr>
                                        <p:cTn id="29" dur="500"/>
                                        <p:tgtEl>
                                          <p:spTgt spid="9625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180">
                                            <p:txEl>
                                              <p:pRg st="0" end="0"/>
                                            </p:txEl>
                                          </p:spTgt>
                                        </p:tgtEl>
                                        <p:attrNameLst>
                                          <p:attrName>style.visibility</p:attrName>
                                        </p:attrNameLst>
                                      </p:cBhvr>
                                      <p:to>
                                        <p:strVal val="visible"/>
                                      </p:to>
                                    </p:set>
                                    <p:animEffect transition="in" filter="wipe(left)">
                                      <p:cBhvr>
                                        <p:cTn id="34" dur="500"/>
                                        <p:tgtEl>
                                          <p:spTgt spid="5018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0180">
                                            <p:txEl>
                                              <p:pRg st="1" end="1"/>
                                            </p:txEl>
                                          </p:spTgt>
                                        </p:tgtEl>
                                        <p:attrNameLst>
                                          <p:attrName>style.visibility</p:attrName>
                                        </p:attrNameLst>
                                      </p:cBhvr>
                                      <p:to>
                                        <p:strVal val="visible"/>
                                      </p:to>
                                    </p:set>
                                    <p:animEffect transition="in" filter="wipe(left)">
                                      <p:cBhvr>
                                        <p:cTn id="39" dur="500"/>
                                        <p:tgtEl>
                                          <p:spTgt spid="50180">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0180">
                                            <p:txEl>
                                              <p:pRg st="2" end="2"/>
                                            </p:txEl>
                                          </p:spTgt>
                                        </p:tgtEl>
                                        <p:attrNameLst>
                                          <p:attrName>style.visibility</p:attrName>
                                        </p:attrNameLst>
                                      </p:cBhvr>
                                      <p:to>
                                        <p:strVal val="visible"/>
                                      </p:to>
                                    </p:set>
                                    <p:animEffect transition="in" filter="wipe(left)">
                                      <p:cBhvr>
                                        <p:cTn id="44" dur="500"/>
                                        <p:tgtEl>
                                          <p:spTgt spid="50180">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0180">
                                            <p:txEl>
                                              <p:pRg st="3" end="3"/>
                                            </p:txEl>
                                          </p:spTgt>
                                        </p:tgtEl>
                                        <p:attrNameLst>
                                          <p:attrName>style.visibility</p:attrName>
                                        </p:attrNameLst>
                                      </p:cBhvr>
                                      <p:to>
                                        <p:strVal val="visible"/>
                                      </p:to>
                                    </p:set>
                                    <p:animEffect transition="in" filter="wipe(left)">
                                      <p:cBhvr>
                                        <p:cTn id="49" dur="500"/>
                                        <p:tgtEl>
                                          <p:spTgt spid="5018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0180">
                                            <p:txEl>
                                              <p:pRg st="4" end="4"/>
                                            </p:txEl>
                                          </p:spTgt>
                                        </p:tgtEl>
                                        <p:attrNameLst>
                                          <p:attrName>style.visibility</p:attrName>
                                        </p:attrNameLst>
                                      </p:cBhvr>
                                      <p:to>
                                        <p:strVal val="visible"/>
                                      </p:to>
                                    </p:set>
                                    <p:animEffect transition="in" filter="wipe(left)">
                                      <p:cBhvr>
                                        <p:cTn id="54" dur="500"/>
                                        <p:tgtEl>
                                          <p:spTgt spid="501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autoUpdateAnimBg="0"/>
      <p:bldP spid="50183" grpId="0" autoUpdateAnimBg="0"/>
      <p:bldP spid="50186" grpId="0" autoUpdateAnimBg="0"/>
      <p:bldP spid="5018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611188" y="2349500"/>
            <a:ext cx="7696200" cy="1554163"/>
          </a:xfrm>
          <a:prstGeom prst="rect">
            <a:avLst/>
          </a:prstGeom>
          <a:noFill/>
          <a:ln w="9525">
            <a:noFill/>
            <a:miter lim="800000"/>
            <a:headEnd/>
            <a:tailEnd/>
          </a:ln>
        </p:spPr>
        <p:txBody>
          <a:bodyPr>
            <a:spAutoFit/>
          </a:bodyPr>
          <a:lstStyle/>
          <a:p>
            <a:pPr>
              <a:spcBef>
                <a:spcPct val="0"/>
              </a:spcBef>
            </a:pPr>
            <a:r>
              <a:rPr kumimoji="1" lang="en-US" altLang="zh-CN" sz="3200">
                <a:latin typeface="宋体" pitchFamily="2" charset="-122"/>
                <a:ea typeface="宋体" pitchFamily="2" charset="-122"/>
              </a:rPr>
              <a:t>    </a:t>
            </a:r>
            <a:r>
              <a:rPr kumimoji="1" lang="zh-CN" altLang="en-US" sz="3200">
                <a:latin typeface="宋体" pitchFamily="2" charset="-122"/>
                <a:ea typeface="宋体" pitchFamily="2" charset="-122"/>
              </a:rPr>
              <a:t>两个极性分子相互靠近时，由于同极相斥、异极相吸，分子发生转动，并按异极相邻状态取向，分子进一步相互靠近。</a:t>
            </a:r>
          </a:p>
        </p:txBody>
      </p:sp>
      <p:sp>
        <p:nvSpPr>
          <p:cNvPr id="26633" name="Rectangle 4"/>
          <p:cNvSpPr>
            <a:spLocks noChangeArrowheads="1"/>
          </p:cNvSpPr>
          <p:nvPr/>
        </p:nvSpPr>
        <p:spPr bwMode="auto">
          <a:xfrm>
            <a:off x="3276600" y="260350"/>
            <a:ext cx="2136775" cy="701675"/>
          </a:xfrm>
          <a:prstGeom prst="rect">
            <a:avLst/>
          </a:prstGeom>
          <a:noFill/>
          <a:ln w="9525">
            <a:noFill/>
            <a:miter lim="800000"/>
            <a:headEnd/>
            <a:tailEnd/>
          </a:ln>
        </p:spPr>
        <p:txBody>
          <a:bodyPr>
            <a:spAutoFit/>
          </a:bodyPr>
          <a:lstStyle/>
          <a:p>
            <a:pPr>
              <a:spcBef>
                <a:spcPct val="0"/>
              </a:spcBef>
            </a:pPr>
            <a:r>
              <a:rPr kumimoji="1" lang="en-US" altLang="zh-CN" sz="4000" b="1">
                <a:solidFill>
                  <a:srgbClr val="0000FF"/>
                </a:solidFill>
                <a:ea typeface="宋体" pitchFamily="2" charset="-122"/>
              </a:rPr>
              <a:t>3.</a:t>
            </a:r>
            <a:r>
              <a:rPr kumimoji="1" lang="zh-CN" altLang="en-US" sz="4000" b="1">
                <a:solidFill>
                  <a:srgbClr val="0000FF"/>
                </a:solidFill>
                <a:latin typeface="宋体" pitchFamily="2" charset="-122"/>
                <a:ea typeface="宋体" pitchFamily="2" charset="-122"/>
              </a:rPr>
              <a:t>取向力</a:t>
            </a:r>
            <a:endParaRPr kumimoji="1" lang="zh-CN" altLang="en-US" sz="4000" b="1">
              <a:latin typeface="宋体" pitchFamily="2" charset="-122"/>
              <a:ea typeface="宋体" pitchFamily="2" charset="-122"/>
            </a:endParaRPr>
          </a:p>
        </p:txBody>
      </p:sp>
      <p:sp>
        <p:nvSpPr>
          <p:cNvPr id="51205" name="Rectangle 5"/>
          <p:cNvSpPr>
            <a:spLocks noChangeArrowheads="1"/>
          </p:cNvSpPr>
          <p:nvPr/>
        </p:nvSpPr>
        <p:spPr bwMode="auto">
          <a:xfrm>
            <a:off x="611188" y="1268413"/>
            <a:ext cx="8001000" cy="1066800"/>
          </a:xfrm>
          <a:prstGeom prst="rect">
            <a:avLst/>
          </a:prstGeom>
          <a:noFill/>
          <a:ln w="9525">
            <a:noFill/>
            <a:miter lim="800000"/>
            <a:headEnd/>
            <a:tailEnd/>
          </a:ln>
        </p:spPr>
        <p:txBody>
          <a:bodyPr>
            <a:spAutoFit/>
          </a:bodyPr>
          <a:lstStyle/>
          <a:p>
            <a:pPr>
              <a:spcBef>
                <a:spcPct val="0"/>
              </a:spcBef>
            </a:pPr>
            <a:r>
              <a:rPr kumimoji="1" lang="en-US" altLang="zh-CN" sz="3200">
                <a:solidFill>
                  <a:srgbClr val="CC0000"/>
                </a:solidFill>
                <a:latin typeface="宋体" pitchFamily="2" charset="-122"/>
                <a:ea typeface="宋体" pitchFamily="2" charset="-122"/>
              </a:rPr>
              <a:t>    </a:t>
            </a:r>
            <a:r>
              <a:rPr kumimoji="1" lang="zh-CN" altLang="en-US" sz="3200">
                <a:solidFill>
                  <a:srgbClr val="CC0000"/>
                </a:solidFill>
                <a:latin typeface="宋体" pitchFamily="2" charset="-122"/>
                <a:ea typeface="宋体" pitchFamily="2" charset="-122"/>
              </a:rPr>
              <a:t>两个固有偶极间存在的同极相斥、异极相吸的定向作用称为取向作用。</a:t>
            </a:r>
          </a:p>
        </p:txBody>
      </p:sp>
      <p:graphicFrame>
        <p:nvGraphicFramePr>
          <p:cNvPr id="97280" name="Object 1024"/>
          <p:cNvGraphicFramePr>
            <a:graphicFrameLocks noChangeAspect="1"/>
          </p:cNvGraphicFramePr>
          <p:nvPr/>
        </p:nvGraphicFramePr>
        <p:xfrm>
          <a:off x="990600" y="4197350"/>
          <a:ext cx="1336675" cy="984250"/>
        </p:xfrm>
        <a:graphic>
          <a:graphicData uri="http://schemas.openxmlformats.org/presentationml/2006/ole">
            <p:oleObj spid="_x0000_s28674" name="CS ChemDraw Drawing" r:id="rId3" imgW="952200" imgH="700920" progId="">
              <p:embed/>
            </p:oleObj>
          </a:graphicData>
        </a:graphic>
      </p:graphicFrame>
      <p:graphicFrame>
        <p:nvGraphicFramePr>
          <p:cNvPr id="97281" name="Object 1025"/>
          <p:cNvGraphicFramePr>
            <a:graphicFrameLocks noChangeAspect="1"/>
          </p:cNvGraphicFramePr>
          <p:nvPr/>
        </p:nvGraphicFramePr>
        <p:xfrm>
          <a:off x="2862263" y="3968750"/>
          <a:ext cx="1328737" cy="996950"/>
        </p:xfrm>
        <a:graphic>
          <a:graphicData uri="http://schemas.openxmlformats.org/presentationml/2006/ole">
            <p:oleObj spid="_x0000_s28675" name="CS ChemDraw Drawing" r:id="rId4" imgW="947160" imgH="711000" progId="">
              <p:embed/>
            </p:oleObj>
          </a:graphicData>
        </a:graphic>
      </p:graphicFrame>
      <p:graphicFrame>
        <p:nvGraphicFramePr>
          <p:cNvPr id="97282" name="Object 1026"/>
          <p:cNvGraphicFramePr>
            <a:graphicFrameLocks noChangeAspect="1"/>
          </p:cNvGraphicFramePr>
          <p:nvPr/>
        </p:nvGraphicFramePr>
        <p:xfrm>
          <a:off x="5026025" y="3840163"/>
          <a:ext cx="1527175" cy="700087"/>
        </p:xfrm>
        <a:graphic>
          <a:graphicData uri="http://schemas.openxmlformats.org/presentationml/2006/ole">
            <p:oleObj spid="_x0000_s28676" name="CS ChemDraw Drawing" r:id="rId5" imgW="1069200" imgH="489960" progId="">
              <p:embed/>
            </p:oleObj>
          </a:graphicData>
        </a:graphic>
      </p:graphicFrame>
      <p:graphicFrame>
        <p:nvGraphicFramePr>
          <p:cNvPr id="97283" name="Object 1027"/>
          <p:cNvGraphicFramePr>
            <a:graphicFrameLocks noChangeAspect="1"/>
          </p:cNvGraphicFramePr>
          <p:nvPr/>
        </p:nvGraphicFramePr>
        <p:xfrm>
          <a:off x="6480175" y="3840163"/>
          <a:ext cx="1527175" cy="700087"/>
        </p:xfrm>
        <a:graphic>
          <a:graphicData uri="http://schemas.openxmlformats.org/presentationml/2006/ole">
            <p:oleObj spid="_x0000_s28677" name="CS ChemDraw Drawing" r:id="rId6" imgW="1069200" imgH="489960" progId="">
              <p:embed/>
            </p:oleObj>
          </a:graphicData>
        </a:graphic>
      </p:graphicFrame>
      <p:graphicFrame>
        <p:nvGraphicFramePr>
          <p:cNvPr id="97284" name="Object 1028"/>
          <p:cNvGraphicFramePr>
            <a:graphicFrameLocks noChangeAspect="1"/>
          </p:cNvGraphicFramePr>
          <p:nvPr/>
        </p:nvGraphicFramePr>
        <p:xfrm>
          <a:off x="6477000" y="5257800"/>
          <a:ext cx="1527175" cy="700088"/>
        </p:xfrm>
        <a:graphic>
          <a:graphicData uri="http://schemas.openxmlformats.org/presentationml/2006/ole">
            <p:oleObj spid="_x0000_s28678" name="CS ChemDraw Drawing" r:id="rId7" imgW="1069200" imgH="489960" progId="">
              <p:embed/>
            </p:oleObj>
          </a:graphicData>
        </a:graphic>
      </p:graphicFrame>
      <p:graphicFrame>
        <p:nvGraphicFramePr>
          <p:cNvPr id="97285" name="Object 1029"/>
          <p:cNvGraphicFramePr>
            <a:graphicFrameLocks noChangeAspect="1"/>
          </p:cNvGraphicFramePr>
          <p:nvPr/>
        </p:nvGraphicFramePr>
        <p:xfrm>
          <a:off x="5029200" y="5257800"/>
          <a:ext cx="1527175" cy="700088"/>
        </p:xfrm>
        <a:graphic>
          <a:graphicData uri="http://schemas.openxmlformats.org/presentationml/2006/ole">
            <p:oleObj spid="_x0000_s28679" name="CS ChemDraw Drawing" r:id="rId8" imgW="1069200" imgH="489960" progId="">
              <p:embed/>
            </p:oleObj>
          </a:graphicData>
        </a:graphic>
      </p:graphicFrame>
      <p:sp>
        <p:nvSpPr>
          <p:cNvPr id="51212" name="Text Box 12"/>
          <p:cNvSpPr txBox="1">
            <a:spLocks noChangeArrowheads="1"/>
          </p:cNvSpPr>
          <p:nvPr/>
        </p:nvSpPr>
        <p:spPr bwMode="auto">
          <a:xfrm>
            <a:off x="1219200" y="5181600"/>
            <a:ext cx="2895600" cy="579438"/>
          </a:xfrm>
          <a:prstGeom prst="rect">
            <a:avLst/>
          </a:prstGeom>
          <a:noFill/>
          <a:ln w="9525">
            <a:noFill/>
            <a:miter lim="800000"/>
            <a:headEnd/>
            <a:tailEnd/>
          </a:ln>
        </p:spPr>
        <p:txBody>
          <a:bodyPr>
            <a:spAutoFit/>
          </a:bodyPr>
          <a:lstStyle/>
          <a:p>
            <a:r>
              <a:rPr lang="zh-CN" altLang="en-US" sz="3200">
                <a:latin typeface="Arial" pitchFamily="34" charset="0"/>
                <a:ea typeface="宋体" pitchFamily="2" charset="-122"/>
              </a:rPr>
              <a:t>分子离得较远</a:t>
            </a:r>
          </a:p>
        </p:txBody>
      </p:sp>
      <p:sp>
        <p:nvSpPr>
          <p:cNvPr id="51213" name="Text Box 13"/>
          <p:cNvSpPr txBox="1">
            <a:spLocks noChangeArrowheads="1"/>
          </p:cNvSpPr>
          <p:nvPr/>
        </p:nvSpPr>
        <p:spPr bwMode="auto">
          <a:xfrm>
            <a:off x="7772400" y="4144963"/>
            <a:ext cx="1143000" cy="579437"/>
          </a:xfrm>
          <a:prstGeom prst="rect">
            <a:avLst/>
          </a:prstGeom>
          <a:noFill/>
          <a:ln w="9525">
            <a:noFill/>
            <a:miter lim="800000"/>
            <a:headEnd/>
            <a:tailEnd/>
          </a:ln>
        </p:spPr>
        <p:txBody>
          <a:bodyPr>
            <a:spAutoFit/>
          </a:bodyPr>
          <a:lstStyle/>
          <a:p>
            <a:r>
              <a:rPr lang="zh-CN" altLang="en-US" sz="3200">
                <a:latin typeface="Arial" pitchFamily="34" charset="0"/>
                <a:ea typeface="宋体" pitchFamily="2" charset="-122"/>
              </a:rPr>
              <a:t>取向</a:t>
            </a:r>
          </a:p>
        </p:txBody>
      </p:sp>
      <p:sp>
        <p:nvSpPr>
          <p:cNvPr id="51214" name="Text Box 14"/>
          <p:cNvSpPr txBox="1">
            <a:spLocks noChangeArrowheads="1"/>
          </p:cNvSpPr>
          <p:nvPr/>
        </p:nvSpPr>
        <p:spPr bwMode="auto">
          <a:xfrm>
            <a:off x="7772400" y="5576888"/>
            <a:ext cx="1143000" cy="579437"/>
          </a:xfrm>
          <a:prstGeom prst="rect">
            <a:avLst/>
          </a:prstGeom>
          <a:noFill/>
          <a:ln w="9525">
            <a:noFill/>
            <a:miter lim="800000"/>
            <a:headEnd/>
            <a:tailEnd/>
          </a:ln>
        </p:spPr>
        <p:txBody>
          <a:bodyPr>
            <a:spAutoFit/>
          </a:bodyPr>
          <a:lstStyle/>
          <a:p>
            <a:r>
              <a:rPr lang="zh-CN" altLang="en-US" sz="3200">
                <a:latin typeface="Arial" pitchFamily="34" charset="0"/>
                <a:ea typeface="宋体" pitchFamily="2" charset="-122"/>
              </a:rPr>
              <a:t>诱导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left)">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3"/>
                                        </p:tgtEl>
                                        <p:attrNameLst>
                                          <p:attrName>style.visibility</p:attrName>
                                        </p:attrNameLst>
                                      </p:cBhvr>
                                      <p:to>
                                        <p:strVal val="visible"/>
                                      </p:to>
                                    </p:set>
                                    <p:animEffect transition="in" filter="wipe(left)">
                                      <p:cBhvr>
                                        <p:cTn id="12" dur="500"/>
                                        <p:tgtEl>
                                          <p:spTgt spid="512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12"/>
                                        </p:tgtEl>
                                        <p:attrNameLst>
                                          <p:attrName>style.visibility</p:attrName>
                                        </p:attrNameLst>
                                      </p:cBhvr>
                                      <p:to>
                                        <p:strVal val="visible"/>
                                      </p:to>
                                    </p:set>
                                    <p:animEffect transition="in" filter="wipe(left)">
                                      <p:cBhvr>
                                        <p:cTn id="17" dur="500"/>
                                        <p:tgtEl>
                                          <p:spTgt spid="512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280"/>
                                        </p:tgtEl>
                                        <p:attrNameLst>
                                          <p:attrName>style.visibility</p:attrName>
                                        </p:attrNameLst>
                                      </p:cBhvr>
                                      <p:to>
                                        <p:strVal val="visible"/>
                                      </p:to>
                                    </p:set>
                                    <p:animEffect transition="in" filter="wipe(left)">
                                      <p:cBhvr>
                                        <p:cTn id="22" dur="500"/>
                                        <p:tgtEl>
                                          <p:spTgt spid="972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281"/>
                                        </p:tgtEl>
                                        <p:attrNameLst>
                                          <p:attrName>style.visibility</p:attrName>
                                        </p:attrNameLst>
                                      </p:cBhvr>
                                      <p:to>
                                        <p:strVal val="visible"/>
                                      </p:to>
                                    </p:set>
                                    <p:animEffect transition="in" filter="wipe(left)">
                                      <p:cBhvr>
                                        <p:cTn id="27" dur="500"/>
                                        <p:tgtEl>
                                          <p:spTgt spid="972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213"/>
                                        </p:tgtEl>
                                        <p:attrNameLst>
                                          <p:attrName>style.visibility</p:attrName>
                                        </p:attrNameLst>
                                      </p:cBhvr>
                                      <p:to>
                                        <p:strVal val="visible"/>
                                      </p:to>
                                    </p:set>
                                    <p:animEffect transition="in" filter="wipe(left)">
                                      <p:cBhvr>
                                        <p:cTn id="32" dur="500"/>
                                        <p:tgtEl>
                                          <p:spTgt spid="512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7282"/>
                                        </p:tgtEl>
                                        <p:attrNameLst>
                                          <p:attrName>style.visibility</p:attrName>
                                        </p:attrNameLst>
                                      </p:cBhvr>
                                      <p:to>
                                        <p:strVal val="visible"/>
                                      </p:to>
                                    </p:set>
                                    <p:animEffect transition="in" filter="wipe(left)">
                                      <p:cBhvr>
                                        <p:cTn id="37" dur="500"/>
                                        <p:tgtEl>
                                          <p:spTgt spid="972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7283"/>
                                        </p:tgtEl>
                                        <p:attrNameLst>
                                          <p:attrName>style.visibility</p:attrName>
                                        </p:attrNameLst>
                                      </p:cBhvr>
                                      <p:to>
                                        <p:strVal val="visible"/>
                                      </p:to>
                                    </p:set>
                                    <p:animEffect transition="in" filter="wipe(left)">
                                      <p:cBhvr>
                                        <p:cTn id="42" dur="500"/>
                                        <p:tgtEl>
                                          <p:spTgt spid="972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214"/>
                                        </p:tgtEl>
                                        <p:attrNameLst>
                                          <p:attrName>style.visibility</p:attrName>
                                        </p:attrNameLst>
                                      </p:cBhvr>
                                      <p:to>
                                        <p:strVal val="visible"/>
                                      </p:to>
                                    </p:set>
                                    <p:animEffect transition="in" filter="wipe(left)">
                                      <p:cBhvr>
                                        <p:cTn id="47" dur="500"/>
                                        <p:tgtEl>
                                          <p:spTgt spid="512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7285"/>
                                        </p:tgtEl>
                                        <p:attrNameLst>
                                          <p:attrName>style.visibility</p:attrName>
                                        </p:attrNameLst>
                                      </p:cBhvr>
                                      <p:to>
                                        <p:strVal val="visible"/>
                                      </p:to>
                                    </p:set>
                                    <p:animEffect transition="in" filter="wipe(left)">
                                      <p:cBhvr>
                                        <p:cTn id="52" dur="500"/>
                                        <p:tgtEl>
                                          <p:spTgt spid="972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7284"/>
                                        </p:tgtEl>
                                        <p:attrNameLst>
                                          <p:attrName>style.visibility</p:attrName>
                                        </p:attrNameLst>
                                      </p:cBhvr>
                                      <p:to>
                                        <p:strVal val="visible"/>
                                      </p:to>
                                    </p:set>
                                    <p:animEffect transition="in" filter="wipe(left)">
                                      <p:cBhvr>
                                        <p:cTn id="5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5" grpId="0" autoUpdateAnimBg="0"/>
      <p:bldP spid="51212" grpId="0" autoUpdateAnimBg="0"/>
      <p:bldP spid="51213" grpId="0" autoUpdateAnimBg="0"/>
      <p:bldP spid="5121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zh-CN" altLang="en-US" smtClean="0"/>
              <a:t>分子间力</a:t>
            </a:r>
          </a:p>
        </p:txBody>
      </p:sp>
      <p:graphicFrame>
        <p:nvGraphicFramePr>
          <p:cNvPr id="98304" name="Object 0"/>
          <p:cNvGraphicFramePr>
            <a:graphicFrameLocks noChangeAspect="1"/>
          </p:cNvGraphicFramePr>
          <p:nvPr>
            <p:ph sz="half" idx="2"/>
          </p:nvPr>
        </p:nvGraphicFramePr>
        <p:xfrm>
          <a:off x="179388" y="1700213"/>
          <a:ext cx="8964612" cy="3468687"/>
        </p:xfrm>
        <a:graphic>
          <a:graphicData uri="http://schemas.openxmlformats.org/presentationml/2006/ole">
            <p:oleObj spid="_x0000_s29698" name="Document" r:id="rId3" imgW="6481440" imgH="2507760" progId="Word.Document.8">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8304"/>
                                        </p:tgtEl>
                                        <p:attrNameLst>
                                          <p:attrName>style.visibility</p:attrName>
                                        </p:attrNameLst>
                                      </p:cBhvr>
                                      <p:to>
                                        <p:strVal val="visible"/>
                                      </p:to>
                                    </p:set>
                                    <p:animEffect transition="in" filter="dissolve">
                                      <p:cBhvr>
                                        <p:cTn id="7" dur="500"/>
                                        <p:tgtEl>
                                          <p:spTgt spid="98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914400" y="198438"/>
            <a:ext cx="7772400" cy="1554162"/>
          </a:xfrm>
          <a:prstGeom prst="rect">
            <a:avLst/>
          </a:prstGeom>
          <a:noFill/>
          <a:ln w="9525">
            <a:noFill/>
            <a:miter lim="800000"/>
            <a:headEnd/>
            <a:tailEnd/>
          </a:ln>
        </p:spPr>
        <p:txBody>
          <a:bodyPr>
            <a:spAutoFit/>
          </a:bodyPr>
          <a:lstStyle/>
          <a:p>
            <a:r>
              <a:rPr kumimoji="1" lang="en-US" altLang="zh-CN" sz="3200">
                <a:ea typeface="宋体" pitchFamily="2" charset="-122"/>
              </a:rPr>
              <a:t>        </a:t>
            </a:r>
            <a:r>
              <a:rPr kumimoji="1" lang="zh-CN" altLang="en-US" sz="3200">
                <a:ea typeface="宋体" pitchFamily="2" charset="-122"/>
              </a:rPr>
              <a:t>分子间力是三种吸引力的总称，其大小一般为几 </a:t>
            </a:r>
            <a:r>
              <a:rPr kumimoji="1" lang="en-US" altLang="en-US" sz="3200">
                <a:ea typeface="宋体" pitchFamily="2" charset="-122"/>
              </a:rPr>
              <a:t>kJ·mol</a:t>
            </a:r>
            <a:r>
              <a:rPr kumimoji="1" lang="zh-CN" altLang="en-US" sz="3200" baseline="30000">
                <a:ea typeface="宋体" pitchFamily="2" charset="-122"/>
              </a:rPr>
              <a:t>－</a:t>
            </a:r>
            <a:r>
              <a:rPr kumimoji="1" lang="en-US" altLang="en-US" sz="3200" baseline="30000">
                <a:ea typeface="宋体" pitchFamily="2" charset="-122"/>
              </a:rPr>
              <a:t>1</a:t>
            </a:r>
            <a:r>
              <a:rPr kumimoji="1" lang="zh-CN" altLang="en-US" sz="3200">
                <a:ea typeface="宋体" pitchFamily="2" charset="-122"/>
              </a:rPr>
              <a:t>，比化学键小 </a:t>
            </a:r>
            <a:r>
              <a:rPr kumimoji="1" lang="en-US" altLang="zh-CN" sz="3200">
                <a:ea typeface="宋体" pitchFamily="2" charset="-122"/>
              </a:rPr>
              <a:t>1</a:t>
            </a:r>
            <a:r>
              <a:rPr kumimoji="1" lang="zh-CN" altLang="en-US" sz="3200">
                <a:ea typeface="宋体" pitchFamily="2" charset="-122"/>
              </a:rPr>
              <a:t>－</a:t>
            </a:r>
            <a:r>
              <a:rPr kumimoji="1" lang="en-US" altLang="zh-CN" sz="3200">
                <a:ea typeface="宋体" pitchFamily="2" charset="-122"/>
              </a:rPr>
              <a:t>2 </a:t>
            </a:r>
            <a:r>
              <a:rPr kumimoji="1" lang="zh-CN" altLang="en-US" sz="3200">
                <a:ea typeface="宋体" pitchFamily="2" charset="-122"/>
              </a:rPr>
              <a:t>个数量级。</a:t>
            </a:r>
          </a:p>
        </p:txBody>
      </p:sp>
      <p:graphicFrame>
        <p:nvGraphicFramePr>
          <p:cNvPr id="99328" name="Object 0"/>
          <p:cNvGraphicFramePr>
            <a:graphicFrameLocks noChangeAspect="1"/>
          </p:cNvGraphicFramePr>
          <p:nvPr/>
        </p:nvGraphicFramePr>
        <p:xfrm>
          <a:off x="695325" y="2265363"/>
          <a:ext cx="8220075" cy="4745037"/>
        </p:xfrm>
        <a:graphic>
          <a:graphicData uri="http://schemas.openxmlformats.org/presentationml/2006/ole">
            <p:oleObj spid="_x0000_s30722" name="文档" r:id="rId3" imgW="3333600" imgH="1926360" progId="Word.Document.8">
              <p:embed/>
            </p:oleObj>
          </a:graphicData>
        </a:graphic>
      </p:graphicFrame>
      <p:sp>
        <p:nvSpPr>
          <p:cNvPr id="53252" name="Text Box 4"/>
          <p:cNvSpPr txBox="1">
            <a:spLocks noChangeArrowheads="1"/>
          </p:cNvSpPr>
          <p:nvPr/>
        </p:nvSpPr>
        <p:spPr bwMode="auto">
          <a:xfrm>
            <a:off x="2286000" y="1690688"/>
            <a:ext cx="4495800" cy="519112"/>
          </a:xfrm>
          <a:prstGeom prst="rect">
            <a:avLst/>
          </a:prstGeom>
          <a:noFill/>
          <a:ln w="9525">
            <a:noFill/>
            <a:miter lim="800000"/>
            <a:headEnd/>
            <a:tailEnd/>
          </a:ln>
        </p:spPr>
        <p:txBody>
          <a:bodyPr>
            <a:spAutoFit/>
          </a:bodyPr>
          <a:lstStyle/>
          <a:p>
            <a:r>
              <a:rPr kumimoji="1" lang="zh-CN" altLang="en-US">
                <a:ea typeface="宋体" pitchFamily="2" charset="-122"/>
              </a:rPr>
              <a:t>分子间的吸引作用</a:t>
            </a:r>
            <a:r>
              <a:rPr kumimoji="1" lang="en-US" altLang="zh-CN">
                <a:ea typeface="宋体" pitchFamily="2" charset="-122"/>
              </a:rPr>
              <a:t>(×10</a:t>
            </a:r>
            <a:r>
              <a:rPr kumimoji="1" lang="zh-CN" altLang="en-US" sz="2400" baseline="30000">
                <a:ea typeface="宋体" pitchFamily="2" charset="-122"/>
              </a:rPr>
              <a:t>－</a:t>
            </a:r>
            <a:r>
              <a:rPr kumimoji="1" lang="en-US" altLang="zh-CN" sz="2400" baseline="30000">
                <a:ea typeface="宋体" pitchFamily="2" charset="-122"/>
              </a:rPr>
              <a:t>22</a:t>
            </a:r>
            <a:r>
              <a:rPr kumimoji="1" lang="en-US" altLang="zh-CN" baseline="30000">
                <a:ea typeface="宋体" pitchFamily="2" charset="-122"/>
              </a:rPr>
              <a:t> </a:t>
            </a:r>
            <a:r>
              <a:rPr kumimoji="1" lang="en-US" altLang="zh-CN">
                <a:ea typeface="宋体" pitchFamily="2" charset="-122"/>
              </a:rPr>
              <a:t>J)</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wipe(left)">
                                      <p:cBhvr>
                                        <p:cTn id="7" dur="500"/>
                                        <p:tgtEl>
                                          <p:spTgt spid="53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2">
                                            <p:txEl>
                                              <p:pRg st="0" end="0"/>
                                            </p:txEl>
                                          </p:spTgt>
                                        </p:tgtEl>
                                        <p:attrNameLst>
                                          <p:attrName>style.visibility</p:attrName>
                                        </p:attrNameLst>
                                      </p:cBhvr>
                                      <p:to>
                                        <p:strVal val="visible"/>
                                      </p:to>
                                    </p:set>
                                    <p:animEffect transition="in" filter="wipe(left)">
                                      <p:cBhvr>
                                        <p:cTn id="12" dur="500"/>
                                        <p:tgtEl>
                                          <p:spTgt spid="53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9328"/>
                                        </p:tgtEl>
                                        <p:attrNameLst>
                                          <p:attrName>style.visibility</p:attrName>
                                        </p:attrNameLst>
                                      </p:cBhvr>
                                      <p:to>
                                        <p:strVal val="visible"/>
                                      </p:to>
                                    </p:set>
                                    <p:animEffect transition="in" filter="box(in)">
                                      <p:cBhvr>
                                        <p:cTn id="17" dur="500"/>
                                        <p:tgtEl>
                                          <p:spTgt spid="99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autoUpdateAnimBg="0"/>
      <p:bldP spid="53252"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ChangeArrowheads="1"/>
          </p:cNvSpPr>
          <p:nvPr/>
        </p:nvSpPr>
        <p:spPr bwMode="auto">
          <a:xfrm>
            <a:off x="1066800" y="152400"/>
            <a:ext cx="4657725" cy="676275"/>
          </a:xfrm>
          <a:prstGeom prst="rect">
            <a:avLst/>
          </a:prstGeom>
          <a:noFill/>
          <a:ln w="9525">
            <a:noFill/>
            <a:miter lim="800000"/>
            <a:headEnd/>
            <a:tailEnd/>
          </a:ln>
        </p:spPr>
        <p:txBody>
          <a:bodyPr>
            <a:spAutoFit/>
          </a:bodyPr>
          <a:lstStyle/>
          <a:p>
            <a:pPr>
              <a:lnSpc>
                <a:spcPct val="120000"/>
              </a:lnSpc>
              <a:spcBef>
                <a:spcPct val="0"/>
              </a:spcBef>
            </a:pPr>
            <a:r>
              <a:rPr kumimoji="1" lang="zh-CN" altLang="en-US" sz="3200">
                <a:solidFill>
                  <a:srgbClr val="FF0000"/>
                </a:solidFill>
                <a:ea typeface="宋体" pitchFamily="2" charset="-122"/>
              </a:rPr>
              <a:t>分子间力的特点：</a:t>
            </a:r>
          </a:p>
        </p:txBody>
      </p:sp>
      <p:sp>
        <p:nvSpPr>
          <p:cNvPr id="54276" name="Rectangle 4"/>
          <p:cNvSpPr>
            <a:spLocks noChangeArrowheads="1"/>
          </p:cNvSpPr>
          <p:nvPr/>
        </p:nvSpPr>
        <p:spPr bwMode="auto">
          <a:xfrm>
            <a:off x="1066800" y="914400"/>
            <a:ext cx="7848600" cy="2428875"/>
          </a:xfrm>
          <a:prstGeom prst="rect">
            <a:avLst/>
          </a:prstGeom>
          <a:noFill/>
          <a:ln w="9525">
            <a:noFill/>
            <a:miter lim="800000"/>
            <a:headEnd/>
            <a:tailEnd/>
          </a:ln>
        </p:spPr>
        <p:txBody>
          <a:bodyPr>
            <a:spAutoFit/>
          </a:bodyPr>
          <a:lstStyle/>
          <a:p>
            <a:pPr>
              <a:lnSpc>
                <a:spcPct val="120000"/>
              </a:lnSpc>
              <a:spcBef>
                <a:spcPct val="0"/>
              </a:spcBef>
              <a:buFontTx/>
              <a:buChar char="•"/>
            </a:pPr>
            <a:r>
              <a:rPr kumimoji="1" lang="en-US" altLang="zh-CN" sz="3200">
                <a:ea typeface="宋体" pitchFamily="2" charset="-122"/>
              </a:rPr>
              <a:t>   </a:t>
            </a:r>
            <a:r>
              <a:rPr kumimoji="1" lang="zh-CN" altLang="en-US" sz="3200">
                <a:ea typeface="宋体" pitchFamily="2" charset="-122"/>
              </a:rPr>
              <a:t>不同情况下，分子间力的组成不同。</a:t>
            </a:r>
          </a:p>
          <a:p>
            <a:pPr>
              <a:lnSpc>
                <a:spcPct val="120000"/>
              </a:lnSpc>
              <a:spcBef>
                <a:spcPct val="0"/>
              </a:spcBef>
            </a:pPr>
            <a:r>
              <a:rPr kumimoji="1" lang="zh-CN" altLang="en-US" sz="3200">
                <a:ea typeface="宋体" pitchFamily="2" charset="-122"/>
              </a:rPr>
              <a:t>例如，非极性分子之间只有色散力；极性分子之间有三种力，并以色散力为主，仅仅极性很大的</a:t>
            </a:r>
            <a:r>
              <a:rPr kumimoji="1" lang="en-US" altLang="zh-CN" sz="3200">
                <a:ea typeface="宋体" pitchFamily="2" charset="-122"/>
              </a:rPr>
              <a:t>H</a:t>
            </a:r>
            <a:r>
              <a:rPr kumimoji="1" lang="en-US" altLang="zh-CN" sz="3200" baseline="-25000">
                <a:ea typeface="宋体" pitchFamily="2" charset="-122"/>
              </a:rPr>
              <a:t>2</a:t>
            </a:r>
            <a:r>
              <a:rPr kumimoji="1" lang="en-US" altLang="zh-CN" sz="3200">
                <a:ea typeface="宋体" pitchFamily="2" charset="-122"/>
              </a:rPr>
              <a:t>O </a:t>
            </a:r>
            <a:r>
              <a:rPr kumimoji="1" lang="zh-CN" altLang="en-US" sz="3200">
                <a:ea typeface="宋体" pitchFamily="2" charset="-122"/>
              </a:rPr>
              <a:t>分子例外。</a:t>
            </a:r>
          </a:p>
        </p:txBody>
      </p:sp>
      <p:sp>
        <p:nvSpPr>
          <p:cNvPr id="54277" name="Rectangle 5"/>
          <p:cNvSpPr>
            <a:spLocks noChangeArrowheads="1"/>
          </p:cNvSpPr>
          <p:nvPr/>
        </p:nvSpPr>
        <p:spPr bwMode="auto">
          <a:xfrm>
            <a:off x="1143000" y="3505200"/>
            <a:ext cx="7467600" cy="1066800"/>
          </a:xfrm>
          <a:prstGeom prst="rect">
            <a:avLst/>
          </a:prstGeom>
          <a:noFill/>
          <a:ln w="9525">
            <a:noFill/>
            <a:miter lim="800000"/>
            <a:headEnd/>
            <a:tailEnd/>
          </a:ln>
        </p:spPr>
        <p:txBody>
          <a:bodyPr>
            <a:spAutoFit/>
          </a:bodyPr>
          <a:lstStyle/>
          <a:p>
            <a:pPr>
              <a:spcBef>
                <a:spcPct val="0"/>
              </a:spcBef>
              <a:buFontTx/>
              <a:buChar char="•"/>
            </a:pPr>
            <a:r>
              <a:rPr kumimoji="1" lang="en-US" altLang="zh-CN" sz="3200">
                <a:ea typeface="宋体" pitchFamily="2" charset="-122"/>
              </a:rPr>
              <a:t>  </a:t>
            </a:r>
            <a:r>
              <a:rPr kumimoji="1" lang="zh-CN" altLang="en-US" sz="3200">
                <a:ea typeface="宋体" pitchFamily="2" charset="-122"/>
              </a:rPr>
              <a:t>分子间力作用的范围很小</a:t>
            </a:r>
            <a:r>
              <a:rPr kumimoji="1" lang="en-US" altLang="zh-CN" sz="3200">
                <a:ea typeface="宋体" pitchFamily="2" charset="-122"/>
              </a:rPr>
              <a:t>(</a:t>
            </a:r>
            <a:r>
              <a:rPr kumimoji="1" lang="zh-CN" altLang="en-US" sz="3200">
                <a:ea typeface="宋体" pitchFamily="2" charset="-122"/>
              </a:rPr>
              <a:t>一般是</a:t>
            </a:r>
            <a:r>
              <a:rPr kumimoji="1" lang="en-US" altLang="zh-CN" sz="3200">
                <a:ea typeface="宋体" pitchFamily="2" charset="-122"/>
              </a:rPr>
              <a:t>300</a:t>
            </a:r>
            <a:r>
              <a:rPr kumimoji="1" lang="zh-CN" altLang="en-US" sz="3200">
                <a:ea typeface="宋体" pitchFamily="2" charset="-122"/>
              </a:rPr>
              <a:t>－</a:t>
            </a:r>
            <a:r>
              <a:rPr kumimoji="1" lang="en-US" altLang="zh-CN" sz="3200">
                <a:ea typeface="宋体" pitchFamily="2" charset="-122"/>
              </a:rPr>
              <a:t>500pm)</a:t>
            </a:r>
            <a:r>
              <a:rPr kumimoji="1" lang="zh-CN" altLang="en-US" sz="3200">
                <a:ea typeface="宋体" pitchFamily="2" charset="-122"/>
              </a:rPr>
              <a:t>。</a:t>
            </a:r>
          </a:p>
        </p:txBody>
      </p:sp>
      <p:sp>
        <p:nvSpPr>
          <p:cNvPr id="54278" name="Rectangle 6"/>
          <p:cNvSpPr>
            <a:spLocks noChangeArrowheads="1"/>
          </p:cNvSpPr>
          <p:nvPr/>
        </p:nvSpPr>
        <p:spPr bwMode="auto">
          <a:xfrm>
            <a:off x="1143000" y="4800600"/>
            <a:ext cx="7543800" cy="1066800"/>
          </a:xfrm>
          <a:prstGeom prst="rect">
            <a:avLst/>
          </a:prstGeom>
          <a:noFill/>
          <a:ln w="9525">
            <a:noFill/>
            <a:miter lim="800000"/>
            <a:headEnd/>
            <a:tailEnd/>
          </a:ln>
        </p:spPr>
        <p:txBody>
          <a:bodyPr>
            <a:spAutoFit/>
          </a:bodyPr>
          <a:lstStyle/>
          <a:p>
            <a:pPr>
              <a:spcBef>
                <a:spcPct val="0"/>
              </a:spcBef>
              <a:buFontTx/>
              <a:buChar char="•"/>
            </a:pPr>
            <a:r>
              <a:rPr kumimoji="1" lang="en-US" altLang="zh-CN" sz="3200">
                <a:ea typeface="宋体" pitchFamily="2" charset="-122"/>
              </a:rPr>
              <a:t>  </a:t>
            </a:r>
            <a:r>
              <a:rPr kumimoji="1" lang="zh-CN" altLang="en-US" sz="3200">
                <a:ea typeface="宋体" pitchFamily="2" charset="-122"/>
              </a:rPr>
              <a:t>分子间作用力较弱，既无方向性又无饱和性。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checkerboard(across)">
                                      <p:cBhvr>
                                        <p:cTn id="7" dur="500"/>
                                        <p:tgtEl>
                                          <p:spTgt spid="54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4276">
                                            <p:txEl>
                                              <p:pRg st="1" end="1"/>
                                            </p:txEl>
                                          </p:spTgt>
                                        </p:tgtEl>
                                        <p:attrNameLst>
                                          <p:attrName>style.visibility</p:attrName>
                                        </p:attrNameLst>
                                      </p:cBhvr>
                                      <p:to>
                                        <p:strVal val="visible"/>
                                      </p:to>
                                    </p:set>
                                    <p:animEffect transition="in" filter="checkerboard(across)">
                                      <p:cBhvr>
                                        <p:cTn id="12" dur="500"/>
                                        <p:tgtEl>
                                          <p:spTgt spid="542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4277">
                                            <p:txEl>
                                              <p:pRg st="0" end="0"/>
                                            </p:txEl>
                                          </p:spTgt>
                                        </p:tgtEl>
                                        <p:attrNameLst>
                                          <p:attrName>style.visibility</p:attrName>
                                        </p:attrNameLst>
                                      </p:cBhvr>
                                      <p:to>
                                        <p:strVal val="visible"/>
                                      </p:to>
                                    </p:set>
                                    <p:animEffect transition="in" filter="checkerboard(across)">
                                      <p:cBhvr>
                                        <p:cTn id="17" dur="500"/>
                                        <p:tgtEl>
                                          <p:spTgt spid="542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4278">
                                            <p:txEl>
                                              <p:pRg st="0" end="0"/>
                                            </p:txEl>
                                          </p:spTgt>
                                        </p:tgtEl>
                                        <p:attrNameLst>
                                          <p:attrName>style.visibility</p:attrName>
                                        </p:attrNameLst>
                                      </p:cBhvr>
                                      <p:to>
                                        <p:strVal val="visible"/>
                                      </p:to>
                                    </p:set>
                                    <p:animEffect transition="in" filter="checkerboard(across)">
                                      <p:cBhvr>
                                        <p:cTn id="22" dur="500"/>
                                        <p:tgtEl>
                                          <p:spTgt spid="542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autoUpdateAnimBg="0"/>
      <p:bldP spid="54277" grpId="0" build="p" autoUpdateAnimBg="0"/>
      <p:bldP spid="54278"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5" name="Rectangle 19"/>
          <p:cNvSpPr>
            <a:spLocks noChangeArrowheads="1"/>
          </p:cNvSpPr>
          <p:nvPr/>
        </p:nvSpPr>
        <p:spPr bwMode="auto">
          <a:xfrm>
            <a:off x="1401763" y="3130550"/>
            <a:ext cx="1565275" cy="465138"/>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分子量</a:t>
            </a:r>
            <a:endParaRPr lang="zh-CN" altLang="en-US" sz="1800" b="1">
              <a:latin typeface="Arial" pitchFamily="34" charset="0"/>
              <a:ea typeface="宋体" pitchFamily="2" charset="-122"/>
            </a:endParaRPr>
          </a:p>
        </p:txBody>
      </p:sp>
      <p:sp>
        <p:nvSpPr>
          <p:cNvPr id="55320" name="Rectangle 24"/>
          <p:cNvSpPr>
            <a:spLocks noChangeArrowheads="1"/>
          </p:cNvSpPr>
          <p:nvPr/>
        </p:nvSpPr>
        <p:spPr bwMode="auto">
          <a:xfrm>
            <a:off x="1401763" y="4164013"/>
            <a:ext cx="2012950" cy="465137"/>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色散作用</a:t>
            </a:r>
            <a:endParaRPr lang="zh-CN" altLang="en-US" sz="1800" b="1">
              <a:latin typeface="Arial" pitchFamily="34" charset="0"/>
              <a:ea typeface="宋体" pitchFamily="2" charset="-122"/>
            </a:endParaRPr>
          </a:p>
        </p:txBody>
      </p:sp>
      <p:sp>
        <p:nvSpPr>
          <p:cNvPr id="55323" name="Rectangle 27"/>
          <p:cNvSpPr>
            <a:spLocks noChangeArrowheads="1"/>
          </p:cNvSpPr>
          <p:nvPr/>
        </p:nvSpPr>
        <p:spPr bwMode="auto">
          <a:xfrm>
            <a:off x="1401763" y="4684713"/>
            <a:ext cx="2012950" cy="465137"/>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分子间力</a:t>
            </a:r>
            <a:endParaRPr lang="zh-CN" altLang="en-US" sz="1800" b="1">
              <a:latin typeface="Arial" pitchFamily="34" charset="0"/>
              <a:ea typeface="宋体" pitchFamily="2" charset="-122"/>
            </a:endParaRPr>
          </a:p>
        </p:txBody>
      </p:sp>
      <p:sp>
        <p:nvSpPr>
          <p:cNvPr id="55326" name="Rectangle 30"/>
          <p:cNvSpPr>
            <a:spLocks noChangeArrowheads="1"/>
          </p:cNvSpPr>
          <p:nvPr/>
        </p:nvSpPr>
        <p:spPr bwMode="auto">
          <a:xfrm>
            <a:off x="1401763" y="5197475"/>
            <a:ext cx="2012950" cy="465138"/>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沸点熔点</a:t>
            </a:r>
            <a:endParaRPr lang="zh-CN" altLang="en-US" sz="1800" b="1">
              <a:latin typeface="Arial" pitchFamily="34" charset="0"/>
              <a:ea typeface="宋体" pitchFamily="2" charset="-122"/>
            </a:endParaRPr>
          </a:p>
        </p:txBody>
      </p:sp>
      <p:sp>
        <p:nvSpPr>
          <p:cNvPr id="55329" name="Rectangle 33"/>
          <p:cNvSpPr>
            <a:spLocks noChangeArrowheads="1"/>
          </p:cNvSpPr>
          <p:nvPr/>
        </p:nvSpPr>
        <p:spPr bwMode="auto">
          <a:xfrm>
            <a:off x="1401763" y="5745163"/>
            <a:ext cx="2460625" cy="465137"/>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水中溶解度</a:t>
            </a:r>
            <a:endParaRPr lang="zh-CN" altLang="en-US" sz="1800" b="1">
              <a:latin typeface="Arial" pitchFamily="34" charset="0"/>
              <a:ea typeface="宋体" pitchFamily="2" charset="-122"/>
            </a:endParaRPr>
          </a:p>
        </p:txBody>
      </p:sp>
      <p:graphicFrame>
        <p:nvGraphicFramePr>
          <p:cNvPr id="100352" name="Object 0"/>
          <p:cNvGraphicFramePr>
            <a:graphicFrameLocks noChangeAspect="1"/>
          </p:cNvGraphicFramePr>
          <p:nvPr/>
        </p:nvGraphicFramePr>
        <p:xfrm>
          <a:off x="1828800" y="3657600"/>
          <a:ext cx="381000" cy="381000"/>
        </p:xfrm>
        <a:graphic>
          <a:graphicData uri="http://schemas.openxmlformats.org/presentationml/2006/ole">
            <p:oleObj spid="_x0000_s31746" name="公式" r:id="rId3" imgW="139680" imgH="139680" progId="Equation.3">
              <p:embed/>
            </p:oleObj>
          </a:graphicData>
        </a:graphic>
      </p:graphicFrame>
      <p:grpSp>
        <p:nvGrpSpPr>
          <p:cNvPr id="2" name="Group 37"/>
          <p:cNvGrpSpPr>
            <a:grpSpLocks/>
          </p:cNvGrpSpPr>
          <p:nvPr/>
        </p:nvGrpSpPr>
        <p:grpSpPr bwMode="auto">
          <a:xfrm>
            <a:off x="3933825" y="2590800"/>
            <a:ext cx="3646488" cy="487363"/>
            <a:chOff x="2478" y="1632"/>
            <a:chExt cx="2297" cy="307"/>
          </a:xfrm>
        </p:grpSpPr>
        <p:sp>
          <p:nvSpPr>
            <p:cNvPr id="29732" name="Rectangle 14"/>
            <p:cNvSpPr>
              <a:spLocks noChangeArrowheads="1"/>
            </p:cNvSpPr>
            <p:nvPr/>
          </p:nvSpPr>
          <p:spPr bwMode="auto">
            <a:xfrm>
              <a:off x="2478" y="1632"/>
              <a:ext cx="299" cy="307"/>
            </a:xfrm>
            <a:prstGeom prst="rect">
              <a:avLst/>
            </a:prstGeom>
            <a:noFill/>
            <a:ln w="9525">
              <a:noFill/>
              <a:miter lim="800000"/>
              <a:headEnd/>
              <a:tailEnd/>
            </a:ln>
          </p:spPr>
          <p:txBody>
            <a:bodyPr wrap="none" lIns="0" tIns="0" rIns="0" bIns="0">
              <a:spAutoFit/>
            </a:bodyPr>
            <a:lstStyle/>
            <a:p>
              <a:pPr>
                <a:spcBef>
                  <a:spcPct val="0"/>
                </a:spcBef>
              </a:pPr>
              <a:r>
                <a:rPr lang="en-US" altLang="zh-CN" sz="3200">
                  <a:solidFill>
                    <a:srgbClr val="000000"/>
                  </a:solidFill>
                  <a:ea typeface="宋体" pitchFamily="2" charset="-122"/>
                </a:rPr>
                <a:t>He</a:t>
              </a:r>
              <a:endParaRPr lang="en-US" altLang="zh-CN" sz="1800" b="1">
                <a:latin typeface="Arial" pitchFamily="34" charset="0"/>
                <a:ea typeface="宋体" pitchFamily="2" charset="-122"/>
              </a:endParaRPr>
            </a:p>
          </p:txBody>
        </p:sp>
        <p:sp>
          <p:nvSpPr>
            <p:cNvPr id="29733" name="Rectangle 15"/>
            <p:cNvSpPr>
              <a:spLocks noChangeArrowheads="1"/>
            </p:cNvSpPr>
            <p:nvPr/>
          </p:nvSpPr>
          <p:spPr bwMode="auto">
            <a:xfrm>
              <a:off x="3016" y="1632"/>
              <a:ext cx="299" cy="307"/>
            </a:xfrm>
            <a:prstGeom prst="rect">
              <a:avLst/>
            </a:prstGeom>
            <a:noFill/>
            <a:ln w="9525">
              <a:noFill/>
              <a:miter lim="800000"/>
              <a:headEnd/>
              <a:tailEnd/>
            </a:ln>
          </p:spPr>
          <p:txBody>
            <a:bodyPr wrap="none" lIns="0" tIns="0" rIns="0" bIns="0">
              <a:spAutoFit/>
            </a:bodyPr>
            <a:lstStyle/>
            <a:p>
              <a:pPr>
                <a:spcBef>
                  <a:spcPct val="0"/>
                </a:spcBef>
              </a:pPr>
              <a:r>
                <a:rPr lang="en-US" altLang="zh-CN" sz="3200">
                  <a:solidFill>
                    <a:srgbClr val="000000"/>
                  </a:solidFill>
                  <a:ea typeface="宋体" pitchFamily="2" charset="-122"/>
                </a:rPr>
                <a:t>Ne</a:t>
              </a:r>
              <a:endParaRPr lang="en-US" altLang="zh-CN" sz="1800" b="1">
                <a:latin typeface="Arial" pitchFamily="34" charset="0"/>
                <a:ea typeface="宋体" pitchFamily="2" charset="-122"/>
              </a:endParaRPr>
            </a:p>
          </p:txBody>
        </p:sp>
        <p:sp>
          <p:nvSpPr>
            <p:cNvPr id="29734" name="Rectangle 16"/>
            <p:cNvSpPr>
              <a:spLocks noChangeArrowheads="1"/>
            </p:cNvSpPr>
            <p:nvPr/>
          </p:nvSpPr>
          <p:spPr bwMode="auto">
            <a:xfrm>
              <a:off x="3554" y="1632"/>
              <a:ext cx="270" cy="307"/>
            </a:xfrm>
            <a:prstGeom prst="rect">
              <a:avLst/>
            </a:prstGeom>
            <a:noFill/>
            <a:ln w="9525">
              <a:noFill/>
              <a:miter lim="800000"/>
              <a:headEnd/>
              <a:tailEnd/>
            </a:ln>
          </p:spPr>
          <p:txBody>
            <a:bodyPr wrap="none" lIns="0" tIns="0" rIns="0" bIns="0">
              <a:spAutoFit/>
            </a:bodyPr>
            <a:lstStyle/>
            <a:p>
              <a:pPr>
                <a:spcBef>
                  <a:spcPct val="0"/>
                </a:spcBef>
              </a:pPr>
              <a:r>
                <a:rPr lang="en-US" altLang="zh-CN" sz="3200">
                  <a:solidFill>
                    <a:srgbClr val="000000"/>
                  </a:solidFill>
                  <a:ea typeface="宋体" pitchFamily="2" charset="-122"/>
                </a:rPr>
                <a:t>Ar</a:t>
              </a:r>
              <a:endParaRPr lang="en-US" altLang="zh-CN" sz="1800" b="1">
                <a:latin typeface="Arial" pitchFamily="34" charset="0"/>
                <a:ea typeface="宋体" pitchFamily="2" charset="-122"/>
              </a:endParaRPr>
            </a:p>
          </p:txBody>
        </p:sp>
        <p:sp>
          <p:nvSpPr>
            <p:cNvPr id="29735" name="Rectangle 17"/>
            <p:cNvSpPr>
              <a:spLocks noChangeArrowheads="1"/>
            </p:cNvSpPr>
            <p:nvPr/>
          </p:nvSpPr>
          <p:spPr bwMode="auto">
            <a:xfrm>
              <a:off x="4015" y="1632"/>
              <a:ext cx="270" cy="307"/>
            </a:xfrm>
            <a:prstGeom prst="rect">
              <a:avLst/>
            </a:prstGeom>
            <a:noFill/>
            <a:ln w="9525">
              <a:noFill/>
              <a:miter lim="800000"/>
              <a:headEnd/>
              <a:tailEnd/>
            </a:ln>
          </p:spPr>
          <p:txBody>
            <a:bodyPr wrap="none" lIns="0" tIns="0" rIns="0" bIns="0">
              <a:spAutoFit/>
            </a:bodyPr>
            <a:lstStyle/>
            <a:p>
              <a:pPr>
                <a:spcBef>
                  <a:spcPct val="0"/>
                </a:spcBef>
              </a:pPr>
              <a:r>
                <a:rPr lang="en-US" altLang="zh-CN" sz="3200">
                  <a:solidFill>
                    <a:srgbClr val="000000"/>
                  </a:solidFill>
                  <a:ea typeface="宋体" pitchFamily="2" charset="-122"/>
                </a:rPr>
                <a:t>Kr</a:t>
              </a:r>
              <a:endParaRPr lang="en-US" altLang="zh-CN" sz="1800" b="1">
                <a:latin typeface="Arial" pitchFamily="34" charset="0"/>
                <a:ea typeface="宋体" pitchFamily="2" charset="-122"/>
              </a:endParaRPr>
            </a:p>
          </p:txBody>
        </p:sp>
        <p:sp>
          <p:nvSpPr>
            <p:cNvPr id="29736" name="Rectangle 18"/>
            <p:cNvSpPr>
              <a:spLocks noChangeArrowheads="1"/>
            </p:cNvSpPr>
            <p:nvPr/>
          </p:nvSpPr>
          <p:spPr bwMode="auto">
            <a:xfrm>
              <a:off x="4476" y="1632"/>
              <a:ext cx="299" cy="307"/>
            </a:xfrm>
            <a:prstGeom prst="rect">
              <a:avLst/>
            </a:prstGeom>
            <a:noFill/>
            <a:ln w="9525">
              <a:noFill/>
              <a:miter lim="800000"/>
              <a:headEnd/>
              <a:tailEnd/>
            </a:ln>
          </p:spPr>
          <p:txBody>
            <a:bodyPr wrap="none" lIns="0" tIns="0" rIns="0" bIns="0">
              <a:spAutoFit/>
            </a:bodyPr>
            <a:lstStyle/>
            <a:p>
              <a:pPr>
                <a:spcBef>
                  <a:spcPct val="0"/>
                </a:spcBef>
              </a:pPr>
              <a:r>
                <a:rPr lang="en-US" altLang="zh-CN" sz="3200">
                  <a:solidFill>
                    <a:srgbClr val="000000"/>
                  </a:solidFill>
                  <a:ea typeface="宋体" pitchFamily="2" charset="-122"/>
                </a:rPr>
                <a:t>Xe</a:t>
              </a:r>
              <a:endParaRPr lang="en-US" altLang="zh-CN" sz="1800" b="1">
                <a:latin typeface="Arial" pitchFamily="34" charset="0"/>
                <a:ea typeface="宋体" pitchFamily="2" charset="-122"/>
              </a:endParaRPr>
            </a:p>
          </p:txBody>
        </p:sp>
      </p:grpSp>
      <p:grpSp>
        <p:nvGrpSpPr>
          <p:cNvPr id="3" name="Group 38"/>
          <p:cNvGrpSpPr>
            <a:grpSpLocks/>
          </p:cNvGrpSpPr>
          <p:nvPr/>
        </p:nvGrpSpPr>
        <p:grpSpPr bwMode="auto">
          <a:xfrm>
            <a:off x="3933825" y="3130550"/>
            <a:ext cx="3843338" cy="465138"/>
            <a:chOff x="2478" y="1972"/>
            <a:chExt cx="2421" cy="293"/>
          </a:xfrm>
        </p:grpSpPr>
        <p:sp>
          <p:nvSpPr>
            <p:cNvPr id="29729" name="Rectangle 20"/>
            <p:cNvSpPr>
              <a:spLocks noChangeArrowheads="1"/>
            </p:cNvSpPr>
            <p:nvPr/>
          </p:nvSpPr>
          <p:spPr bwMode="auto">
            <a:xfrm>
              <a:off x="2478" y="1972"/>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小</a:t>
              </a:r>
              <a:endParaRPr lang="zh-CN" altLang="en-US" sz="1800" b="1">
                <a:latin typeface="Arial" pitchFamily="34" charset="0"/>
                <a:ea typeface="宋体" pitchFamily="2" charset="-122"/>
              </a:endParaRPr>
            </a:p>
          </p:txBody>
        </p:sp>
        <p:sp>
          <p:nvSpPr>
            <p:cNvPr id="29730" name="Rectangle 21"/>
            <p:cNvSpPr>
              <a:spLocks noChangeArrowheads="1"/>
            </p:cNvSpPr>
            <p:nvPr/>
          </p:nvSpPr>
          <p:spPr bwMode="auto">
            <a:xfrm>
              <a:off x="4476" y="1972"/>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大</a:t>
              </a:r>
              <a:endParaRPr lang="zh-CN" altLang="en-US" sz="1800" b="1">
                <a:latin typeface="Arial" pitchFamily="34" charset="0"/>
                <a:ea typeface="宋体" pitchFamily="2" charset="-122"/>
              </a:endParaRPr>
            </a:p>
          </p:txBody>
        </p:sp>
        <p:sp>
          <p:nvSpPr>
            <p:cNvPr id="29731" name="Line 4"/>
            <p:cNvSpPr>
              <a:spLocks noChangeShapeType="1"/>
            </p:cNvSpPr>
            <p:nvPr/>
          </p:nvSpPr>
          <p:spPr bwMode="auto">
            <a:xfrm>
              <a:off x="2784" y="2112"/>
              <a:ext cx="1632"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4" name="Group 39"/>
          <p:cNvGrpSpPr>
            <a:grpSpLocks/>
          </p:cNvGrpSpPr>
          <p:nvPr/>
        </p:nvGrpSpPr>
        <p:grpSpPr bwMode="auto">
          <a:xfrm>
            <a:off x="3933825" y="3651250"/>
            <a:ext cx="3843338" cy="465138"/>
            <a:chOff x="2478" y="2300"/>
            <a:chExt cx="2421" cy="293"/>
          </a:xfrm>
        </p:grpSpPr>
        <p:sp>
          <p:nvSpPr>
            <p:cNvPr id="29726" name="Rectangle 22"/>
            <p:cNvSpPr>
              <a:spLocks noChangeArrowheads="1"/>
            </p:cNvSpPr>
            <p:nvPr/>
          </p:nvSpPr>
          <p:spPr bwMode="auto">
            <a:xfrm>
              <a:off x="2478" y="2300"/>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小</a:t>
              </a:r>
              <a:endParaRPr lang="zh-CN" altLang="en-US" sz="1800" b="1">
                <a:latin typeface="Arial" pitchFamily="34" charset="0"/>
                <a:ea typeface="宋体" pitchFamily="2" charset="-122"/>
              </a:endParaRPr>
            </a:p>
          </p:txBody>
        </p:sp>
        <p:sp>
          <p:nvSpPr>
            <p:cNvPr id="29727" name="Rectangle 23"/>
            <p:cNvSpPr>
              <a:spLocks noChangeArrowheads="1"/>
            </p:cNvSpPr>
            <p:nvPr/>
          </p:nvSpPr>
          <p:spPr bwMode="auto">
            <a:xfrm>
              <a:off x="4476" y="2300"/>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大</a:t>
              </a:r>
              <a:endParaRPr lang="zh-CN" altLang="en-US" sz="1800" b="1">
                <a:latin typeface="Arial" pitchFamily="34" charset="0"/>
                <a:ea typeface="宋体" pitchFamily="2" charset="-122"/>
              </a:endParaRPr>
            </a:p>
          </p:txBody>
        </p:sp>
        <p:sp>
          <p:nvSpPr>
            <p:cNvPr id="29728" name="Line 5"/>
            <p:cNvSpPr>
              <a:spLocks noChangeShapeType="1"/>
            </p:cNvSpPr>
            <p:nvPr/>
          </p:nvSpPr>
          <p:spPr bwMode="auto">
            <a:xfrm>
              <a:off x="2784" y="2448"/>
              <a:ext cx="1584"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5" name="Group 41"/>
          <p:cNvGrpSpPr>
            <a:grpSpLocks/>
          </p:cNvGrpSpPr>
          <p:nvPr/>
        </p:nvGrpSpPr>
        <p:grpSpPr bwMode="auto">
          <a:xfrm>
            <a:off x="3933825" y="4164013"/>
            <a:ext cx="3578225" cy="487362"/>
            <a:chOff x="2478" y="2623"/>
            <a:chExt cx="2254" cy="307"/>
          </a:xfrm>
        </p:grpSpPr>
        <p:sp>
          <p:nvSpPr>
            <p:cNvPr id="29723" name="Rectangle 25"/>
            <p:cNvSpPr>
              <a:spLocks noChangeArrowheads="1"/>
            </p:cNvSpPr>
            <p:nvPr/>
          </p:nvSpPr>
          <p:spPr bwMode="auto">
            <a:xfrm>
              <a:off x="2478" y="2623"/>
              <a:ext cx="256" cy="307"/>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小</a:t>
              </a:r>
              <a:endParaRPr lang="zh-CN" altLang="en-US" sz="1800" b="1">
                <a:latin typeface="Arial" pitchFamily="34" charset="0"/>
                <a:ea typeface="宋体" pitchFamily="2" charset="-122"/>
              </a:endParaRPr>
            </a:p>
          </p:txBody>
        </p:sp>
        <p:sp>
          <p:nvSpPr>
            <p:cNvPr id="29724" name="Rectangle 26"/>
            <p:cNvSpPr>
              <a:spLocks noChangeArrowheads="1"/>
            </p:cNvSpPr>
            <p:nvPr/>
          </p:nvSpPr>
          <p:spPr bwMode="auto">
            <a:xfrm>
              <a:off x="4476" y="2623"/>
              <a:ext cx="256" cy="307"/>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大</a:t>
              </a:r>
              <a:endParaRPr lang="zh-CN" altLang="en-US" sz="1800" b="1">
                <a:latin typeface="Arial" pitchFamily="34" charset="0"/>
                <a:ea typeface="宋体" pitchFamily="2" charset="-122"/>
              </a:endParaRPr>
            </a:p>
          </p:txBody>
        </p:sp>
        <p:sp>
          <p:nvSpPr>
            <p:cNvPr id="29725" name="Line 6"/>
            <p:cNvSpPr>
              <a:spLocks noChangeShapeType="1"/>
            </p:cNvSpPr>
            <p:nvPr/>
          </p:nvSpPr>
          <p:spPr bwMode="auto">
            <a:xfrm>
              <a:off x="2880" y="2784"/>
              <a:ext cx="1488"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6" name="Group 42"/>
          <p:cNvGrpSpPr>
            <a:grpSpLocks/>
          </p:cNvGrpSpPr>
          <p:nvPr/>
        </p:nvGrpSpPr>
        <p:grpSpPr bwMode="auto">
          <a:xfrm>
            <a:off x="3933825" y="4684713"/>
            <a:ext cx="3843338" cy="465137"/>
            <a:chOff x="2478" y="2951"/>
            <a:chExt cx="2421" cy="293"/>
          </a:xfrm>
        </p:grpSpPr>
        <p:sp>
          <p:nvSpPr>
            <p:cNvPr id="29720" name="Rectangle 28"/>
            <p:cNvSpPr>
              <a:spLocks noChangeArrowheads="1"/>
            </p:cNvSpPr>
            <p:nvPr/>
          </p:nvSpPr>
          <p:spPr bwMode="auto">
            <a:xfrm>
              <a:off x="2478" y="2951"/>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小</a:t>
              </a:r>
              <a:endParaRPr lang="zh-CN" altLang="en-US" sz="1800" b="1">
                <a:latin typeface="Arial" pitchFamily="34" charset="0"/>
                <a:ea typeface="宋体" pitchFamily="2" charset="-122"/>
              </a:endParaRPr>
            </a:p>
          </p:txBody>
        </p:sp>
        <p:sp>
          <p:nvSpPr>
            <p:cNvPr id="29721" name="Rectangle 29"/>
            <p:cNvSpPr>
              <a:spLocks noChangeArrowheads="1"/>
            </p:cNvSpPr>
            <p:nvPr/>
          </p:nvSpPr>
          <p:spPr bwMode="auto">
            <a:xfrm>
              <a:off x="4476" y="2951"/>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大</a:t>
              </a:r>
              <a:endParaRPr lang="zh-CN" altLang="en-US" sz="1800" b="1">
                <a:latin typeface="Arial" pitchFamily="34" charset="0"/>
                <a:ea typeface="宋体" pitchFamily="2" charset="-122"/>
              </a:endParaRPr>
            </a:p>
          </p:txBody>
        </p:sp>
        <p:sp>
          <p:nvSpPr>
            <p:cNvPr id="29722" name="Line 7"/>
            <p:cNvSpPr>
              <a:spLocks noChangeShapeType="1"/>
            </p:cNvSpPr>
            <p:nvPr/>
          </p:nvSpPr>
          <p:spPr bwMode="auto">
            <a:xfrm flipV="1">
              <a:off x="2880" y="3120"/>
              <a:ext cx="1488"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7" name="Group 43"/>
          <p:cNvGrpSpPr>
            <a:grpSpLocks/>
          </p:cNvGrpSpPr>
          <p:nvPr/>
        </p:nvGrpSpPr>
        <p:grpSpPr bwMode="auto">
          <a:xfrm>
            <a:off x="3933825" y="5197475"/>
            <a:ext cx="3843338" cy="465138"/>
            <a:chOff x="2478" y="3274"/>
            <a:chExt cx="2421" cy="293"/>
          </a:xfrm>
        </p:grpSpPr>
        <p:sp>
          <p:nvSpPr>
            <p:cNvPr id="29717" name="Rectangle 31"/>
            <p:cNvSpPr>
              <a:spLocks noChangeArrowheads="1"/>
            </p:cNvSpPr>
            <p:nvPr/>
          </p:nvSpPr>
          <p:spPr bwMode="auto">
            <a:xfrm>
              <a:off x="2478" y="3274"/>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低</a:t>
              </a:r>
              <a:endParaRPr lang="zh-CN" altLang="en-US" sz="1800" b="1">
                <a:latin typeface="Arial" pitchFamily="34" charset="0"/>
                <a:ea typeface="宋体" pitchFamily="2" charset="-122"/>
              </a:endParaRPr>
            </a:p>
          </p:txBody>
        </p:sp>
        <p:sp>
          <p:nvSpPr>
            <p:cNvPr id="29718" name="Rectangle 32"/>
            <p:cNvSpPr>
              <a:spLocks noChangeArrowheads="1"/>
            </p:cNvSpPr>
            <p:nvPr/>
          </p:nvSpPr>
          <p:spPr bwMode="auto">
            <a:xfrm>
              <a:off x="4476" y="3274"/>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高</a:t>
              </a:r>
              <a:endParaRPr lang="zh-CN" altLang="en-US" sz="1800" b="1">
                <a:latin typeface="Arial" pitchFamily="34" charset="0"/>
                <a:ea typeface="宋体" pitchFamily="2" charset="-122"/>
              </a:endParaRPr>
            </a:p>
          </p:txBody>
        </p:sp>
        <p:sp>
          <p:nvSpPr>
            <p:cNvPr id="29719" name="Line 8"/>
            <p:cNvSpPr>
              <a:spLocks noChangeShapeType="1"/>
            </p:cNvSpPr>
            <p:nvPr/>
          </p:nvSpPr>
          <p:spPr bwMode="auto">
            <a:xfrm>
              <a:off x="2880" y="3456"/>
              <a:ext cx="1440"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8" name="Group 44"/>
          <p:cNvGrpSpPr>
            <a:grpSpLocks/>
          </p:cNvGrpSpPr>
          <p:nvPr/>
        </p:nvGrpSpPr>
        <p:grpSpPr bwMode="auto">
          <a:xfrm>
            <a:off x="3933825" y="5745163"/>
            <a:ext cx="3843338" cy="465137"/>
            <a:chOff x="2478" y="3619"/>
            <a:chExt cx="2421" cy="293"/>
          </a:xfrm>
        </p:grpSpPr>
        <p:sp>
          <p:nvSpPr>
            <p:cNvPr id="29714" name="Rectangle 34"/>
            <p:cNvSpPr>
              <a:spLocks noChangeArrowheads="1"/>
            </p:cNvSpPr>
            <p:nvPr/>
          </p:nvSpPr>
          <p:spPr bwMode="auto">
            <a:xfrm>
              <a:off x="2478" y="3619"/>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小</a:t>
              </a:r>
              <a:endParaRPr lang="zh-CN" altLang="en-US" sz="1800" b="1">
                <a:latin typeface="Arial" pitchFamily="34" charset="0"/>
                <a:ea typeface="宋体" pitchFamily="2" charset="-122"/>
              </a:endParaRPr>
            </a:p>
          </p:txBody>
        </p:sp>
        <p:sp>
          <p:nvSpPr>
            <p:cNvPr id="29715" name="Rectangle 35"/>
            <p:cNvSpPr>
              <a:spLocks noChangeArrowheads="1"/>
            </p:cNvSpPr>
            <p:nvPr/>
          </p:nvSpPr>
          <p:spPr bwMode="auto">
            <a:xfrm>
              <a:off x="4476" y="3619"/>
              <a:ext cx="423" cy="293"/>
            </a:xfrm>
            <a:prstGeom prst="rect">
              <a:avLst/>
            </a:prstGeom>
            <a:noFill/>
            <a:ln w="9525">
              <a:noFill/>
              <a:miter lim="800000"/>
              <a:headEnd/>
              <a:tailEnd/>
            </a:ln>
          </p:spPr>
          <p:txBody>
            <a:bodyPr wrap="none" lIns="0" tIns="0" rIns="0" bIns="0">
              <a:spAutoFit/>
            </a:bodyPr>
            <a:lstStyle/>
            <a:p>
              <a:pPr>
                <a:spcBef>
                  <a:spcPct val="0"/>
                </a:spcBef>
              </a:pPr>
              <a:r>
                <a:rPr lang="zh-CN" altLang="en-US" sz="3200">
                  <a:solidFill>
                    <a:srgbClr val="000000"/>
                  </a:solidFill>
                  <a:latin typeface="宋体" pitchFamily="2" charset="-122"/>
                  <a:ea typeface="宋体" pitchFamily="2" charset="-122"/>
                </a:rPr>
                <a:t>大</a:t>
              </a:r>
              <a:endParaRPr lang="zh-CN" altLang="en-US" sz="1800" b="1">
                <a:latin typeface="Arial" pitchFamily="34" charset="0"/>
                <a:ea typeface="宋体" pitchFamily="2" charset="-122"/>
              </a:endParaRPr>
            </a:p>
          </p:txBody>
        </p:sp>
        <p:sp>
          <p:nvSpPr>
            <p:cNvPr id="29716" name="Line 9"/>
            <p:cNvSpPr>
              <a:spLocks noChangeShapeType="1"/>
            </p:cNvSpPr>
            <p:nvPr/>
          </p:nvSpPr>
          <p:spPr bwMode="auto">
            <a:xfrm>
              <a:off x="2784" y="3792"/>
              <a:ext cx="1632" cy="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55307" name="Rectangle 11"/>
          <p:cNvSpPr>
            <a:spLocks noChangeArrowheads="1"/>
          </p:cNvSpPr>
          <p:nvPr/>
        </p:nvSpPr>
        <p:spPr bwMode="auto">
          <a:xfrm>
            <a:off x="611188" y="1125538"/>
            <a:ext cx="8077200" cy="1844675"/>
          </a:xfrm>
          <a:prstGeom prst="rect">
            <a:avLst/>
          </a:prstGeom>
          <a:noFill/>
          <a:ln w="9525">
            <a:noFill/>
            <a:miter lim="800000"/>
            <a:headEnd/>
            <a:tailEnd/>
          </a:ln>
        </p:spPr>
        <p:txBody>
          <a:bodyPr>
            <a:spAutoFit/>
          </a:bodyPr>
          <a:lstStyle/>
          <a:p>
            <a:pPr>
              <a:lnSpc>
                <a:spcPct val="120000"/>
              </a:lnSpc>
              <a:spcBef>
                <a:spcPct val="0"/>
              </a:spcBef>
            </a:pPr>
            <a:r>
              <a:rPr kumimoji="1" lang="en-US" altLang="zh-CN" sz="3200">
                <a:ea typeface="宋体" pitchFamily="2" charset="-122"/>
              </a:rPr>
              <a:t>        </a:t>
            </a:r>
            <a:r>
              <a:rPr kumimoji="1" lang="zh-CN" altLang="en-US" sz="3200">
                <a:ea typeface="宋体" pitchFamily="2" charset="-122"/>
              </a:rPr>
              <a:t>决定物质的熔、沸点、气化热、熔化热、蒸气压、溶解度及表面张力等物理性质的重要因素。</a:t>
            </a:r>
          </a:p>
        </p:txBody>
      </p:sp>
      <p:sp>
        <p:nvSpPr>
          <p:cNvPr id="29712" name="Rectangle 13"/>
          <p:cNvSpPr>
            <a:spLocks noChangeArrowheads="1"/>
          </p:cNvSpPr>
          <p:nvPr/>
        </p:nvSpPr>
        <p:spPr bwMode="auto">
          <a:xfrm>
            <a:off x="914400" y="228600"/>
            <a:ext cx="4305300" cy="579438"/>
          </a:xfrm>
          <a:prstGeom prst="rect">
            <a:avLst/>
          </a:prstGeom>
          <a:noFill/>
          <a:ln w="9525">
            <a:noFill/>
            <a:miter lim="800000"/>
            <a:headEnd/>
            <a:tailEnd/>
          </a:ln>
        </p:spPr>
        <p:txBody>
          <a:bodyPr>
            <a:spAutoFit/>
          </a:bodyPr>
          <a:lstStyle/>
          <a:p>
            <a:pPr>
              <a:spcBef>
                <a:spcPct val="0"/>
              </a:spcBef>
            </a:pPr>
            <a:r>
              <a:rPr kumimoji="1" lang="zh-CN" altLang="en-US" sz="3200">
                <a:solidFill>
                  <a:srgbClr val="FF0000"/>
                </a:solidFill>
                <a:ea typeface="宋体" pitchFamily="2" charset="-122"/>
              </a:rPr>
              <a:t>分子间力的意义：</a:t>
            </a:r>
          </a:p>
        </p:txBody>
      </p:sp>
      <p:pic>
        <p:nvPicPr>
          <p:cNvPr id="29713" name="Picture 46" descr="b16">
            <a:hlinkClick r:id="rId4" action="ppaction://hlinksldjump"/>
          </p:cNvPr>
          <p:cNvPicPr>
            <a:picLocks noChangeAspect="1" noChangeArrowheads="1" noCrop="1"/>
          </p:cNvPicPr>
          <p:nvPr/>
        </p:nvPicPr>
        <p:blipFill>
          <a:blip r:embed="rId5"/>
          <a:srcRect/>
          <a:stretch>
            <a:fillRect/>
          </a:stretch>
        </p:blipFill>
        <p:spPr bwMode="auto">
          <a:xfrm>
            <a:off x="8572500" y="6286500"/>
            <a:ext cx="533400" cy="533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307">
                                            <p:txEl>
                                              <p:pRg st="0" end="0"/>
                                            </p:txEl>
                                          </p:spTgt>
                                        </p:tgtEl>
                                        <p:attrNameLst>
                                          <p:attrName>style.visibility</p:attrName>
                                        </p:attrNameLst>
                                      </p:cBhvr>
                                      <p:to>
                                        <p:strVal val="visible"/>
                                      </p:to>
                                    </p:set>
                                    <p:animEffect transition="in" filter="wipe(left)">
                                      <p:cBhvr>
                                        <p:cTn id="7" dur="500"/>
                                        <p:tgtEl>
                                          <p:spTgt spid="55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15">
                                            <p:txEl>
                                              <p:pRg st="0" end="0"/>
                                            </p:txEl>
                                          </p:spTgt>
                                        </p:tgtEl>
                                        <p:attrNameLst>
                                          <p:attrName>style.visibility</p:attrName>
                                        </p:attrNameLst>
                                      </p:cBhvr>
                                      <p:to>
                                        <p:strVal val="visible"/>
                                      </p:to>
                                    </p:set>
                                    <p:animEffect transition="in" filter="wipe(left)">
                                      <p:cBhvr>
                                        <p:cTn id="17" dur="500"/>
                                        <p:tgtEl>
                                          <p:spTgt spid="553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0352"/>
                                        </p:tgtEl>
                                        <p:attrNameLst>
                                          <p:attrName>style.visibility</p:attrName>
                                        </p:attrNameLst>
                                      </p:cBhvr>
                                      <p:to>
                                        <p:strVal val="visible"/>
                                      </p:to>
                                    </p:set>
                                    <p:animEffect transition="in" filter="wipe(left)">
                                      <p:cBhvr>
                                        <p:cTn id="27" dur="500"/>
                                        <p:tgtEl>
                                          <p:spTgt spid="1003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320">
                                            <p:txEl>
                                              <p:pRg st="0" end="0"/>
                                            </p:txEl>
                                          </p:spTgt>
                                        </p:tgtEl>
                                        <p:attrNameLst>
                                          <p:attrName>style.visibility</p:attrName>
                                        </p:attrNameLst>
                                      </p:cBhvr>
                                      <p:to>
                                        <p:strVal val="visible"/>
                                      </p:to>
                                    </p:set>
                                    <p:animEffect transition="in" filter="wipe(left)">
                                      <p:cBhvr>
                                        <p:cTn id="37" dur="500"/>
                                        <p:tgtEl>
                                          <p:spTgt spid="5532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5323">
                                            <p:txEl>
                                              <p:pRg st="0" end="0"/>
                                            </p:txEl>
                                          </p:spTgt>
                                        </p:tgtEl>
                                        <p:attrNameLst>
                                          <p:attrName>style.visibility</p:attrName>
                                        </p:attrNameLst>
                                      </p:cBhvr>
                                      <p:to>
                                        <p:strVal val="visible"/>
                                      </p:to>
                                    </p:set>
                                    <p:animEffect transition="in" filter="wipe(left)">
                                      <p:cBhvr>
                                        <p:cTn id="47" dur="500"/>
                                        <p:tgtEl>
                                          <p:spTgt spid="553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5326">
                                            <p:txEl>
                                              <p:pRg st="0" end="0"/>
                                            </p:txEl>
                                          </p:spTgt>
                                        </p:tgtEl>
                                        <p:attrNameLst>
                                          <p:attrName>style.visibility</p:attrName>
                                        </p:attrNameLst>
                                      </p:cBhvr>
                                      <p:to>
                                        <p:strVal val="visible"/>
                                      </p:to>
                                    </p:set>
                                    <p:animEffect transition="in" filter="wipe(left)">
                                      <p:cBhvr>
                                        <p:cTn id="57" dur="500"/>
                                        <p:tgtEl>
                                          <p:spTgt spid="5532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5329">
                                            <p:txEl>
                                              <p:pRg st="0" end="0"/>
                                            </p:txEl>
                                          </p:spTgt>
                                        </p:tgtEl>
                                        <p:attrNameLst>
                                          <p:attrName>style.visibility</p:attrName>
                                        </p:attrNameLst>
                                      </p:cBhvr>
                                      <p:to>
                                        <p:strVal val="visible"/>
                                      </p:to>
                                    </p:set>
                                    <p:animEffect transition="in" filter="wipe(left)">
                                      <p:cBhvr>
                                        <p:cTn id="67" dur="500"/>
                                        <p:tgtEl>
                                          <p:spTgt spid="55329">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5" grpId="0" build="p" autoUpdateAnimBg="0"/>
      <p:bldP spid="55320" grpId="0" build="p" autoUpdateAnimBg="0"/>
      <p:bldP spid="55323" grpId="0" build="p" autoUpdateAnimBg="0"/>
      <p:bldP spid="55326" grpId="0" build="p" autoUpdateAnimBg="0"/>
      <p:bldP spid="55329" grpId="0" build="p" autoUpdateAnimBg="0"/>
      <p:bldP spid="55307"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403350" y="1230313"/>
            <a:ext cx="7272338" cy="579437"/>
          </a:xfrm>
          <a:prstGeom prst="rect">
            <a:avLst/>
          </a:prstGeom>
          <a:noFill/>
          <a:ln w="9525">
            <a:noFill/>
            <a:miter lim="800000"/>
            <a:headEnd/>
            <a:tailEnd/>
          </a:ln>
        </p:spPr>
        <p:txBody>
          <a:bodyPr>
            <a:spAutoFit/>
          </a:bodyPr>
          <a:lstStyle/>
          <a:p>
            <a:r>
              <a:rPr kumimoji="1" lang="en-US" altLang="zh-CN" sz="3200">
                <a:ea typeface="宋体" pitchFamily="2" charset="-122"/>
              </a:rPr>
              <a:t>                  </a:t>
            </a:r>
            <a:r>
              <a:rPr kumimoji="1" lang="zh-CN" altLang="zh-CN" sz="3200">
                <a:ea typeface="宋体" pitchFamily="2" charset="-122"/>
              </a:rPr>
              <a:t>HF      HCl       HBr       HI</a:t>
            </a:r>
            <a:r>
              <a:rPr kumimoji="1" lang="zh-CN" altLang="en-US" sz="3200">
                <a:ea typeface="宋体" pitchFamily="2" charset="-122"/>
              </a:rPr>
              <a:t>　　　　　　　　　　　　　</a:t>
            </a:r>
          </a:p>
        </p:txBody>
      </p:sp>
      <p:sp>
        <p:nvSpPr>
          <p:cNvPr id="57347" name="Text Box 3"/>
          <p:cNvSpPr txBox="1">
            <a:spLocks noChangeArrowheads="1"/>
          </p:cNvSpPr>
          <p:nvPr/>
        </p:nvSpPr>
        <p:spPr bwMode="auto">
          <a:xfrm>
            <a:off x="1187450" y="1557338"/>
            <a:ext cx="8382000" cy="579437"/>
          </a:xfrm>
          <a:prstGeom prst="rect">
            <a:avLst/>
          </a:prstGeom>
          <a:noFill/>
          <a:ln w="9525">
            <a:noFill/>
            <a:miter lim="800000"/>
            <a:headEnd/>
            <a:tailEnd/>
          </a:ln>
        </p:spPr>
        <p:txBody>
          <a:bodyPr>
            <a:spAutoFit/>
          </a:bodyPr>
          <a:lstStyle/>
          <a:p>
            <a:r>
              <a:rPr kumimoji="1" lang="zh-CN" altLang="en-US" sz="3200">
                <a:ea typeface="宋体" pitchFamily="2" charset="-122"/>
              </a:rPr>
              <a:t>沸点</a:t>
            </a:r>
            <a:r>
              <a:rPr kumimoji="1" lang="en-US" altLang="zh-CN" sz="3200">
                <a:ea typeface="宋体" pitchFamily="2" charset="-122"/>
              </a:rPr>
              <a:t>/</a:t>
            </a:r>
            <a:r>
              <a:rPr kumimoji="1" lang="en-US" altLang="zh-CN" sz="3200" baseline="30000">
                <a:ea typeface="宋体" pitchFamily="2" charset="-122"/>
              </a:rPr>
              <a:t>0</a:t>
            </a:r>
            <a:r>
              <a:rPr kumimoji="1" lang="en-US" altLang="zh-CN" sz="3200">
                <a:ea typeface="宋体" pitchFamily="2" charset="-122"/>
              </a:rPr>
              <a:t>C              </a:t>
            </a:r>
            <a:r>
              <a:rPr kumimoji="1" lang="zh-CN" altLang="en-US" sz="2400">
                <a:ea typeface="宋体" pitchFamily="2" charset="-122"/>
              </a:rPr>
              <a:t>－</a:t>
            </a:r>
            <a:r>
              <a:rPr kumimoji="1" lang="en-US" altLang="zh-CN" sz="3200">
                <a:ea typeface="宋体" pitchFamily="2" charset="-122"/>
              </a:rPr>
              <a:t>85.0   </a:t>
            </a:r>
            <a:r>
              <a:rPr kumimoji="1" lang="zh-CN" altLang="en-US" sz="2400">
                <a:ea typeface="宋体" pitchFamily="2" charset="-122"/>
              </a:rPr>
              <a:t>－</a:t>
            </a:r>
            <a:r>
              <a:rPr kumimoji="1" lang="en-US" altLang="zh-CN" sz="3200">
                <a:ea typeface="宋体" pitchFamily="2" charset="-122"/>
              </a:rPr>
              <a:t>66.7   </a:t>
            </a:r>
            <a:r>
              <a:rPr kumimoji="1" lang="zh-CN" altLang="en-US" sz="2400">
                <a:ea typeface="宋体" pitchFamily="2" charset="-122"/>
              </a:rPr>
              <a:t>－</a:t>
            </a:r>
            <a:r>
              <a:rPr kumimoji="1" lang="en-US" altLang="zh-CN" sz="3200">
                <a:ea typeface="宋体" pitchFamily="2" charset="-122"/>
              </a:rPr>
              <a:t>35.4</a:t>
            </a:r>
            <a:r>
              <a:rPr kumimoji="1" lang="zh-CN" altLang="en-US" sz="3200">
                <a:ea typeface="宋体" pitchFamily="2" charset="-122"/>
              </a:rPr>
              <a:t>　</a:t>
            </a:r>
          </a:p>
        </p:txBody>
      </p:sp>
      <p:sp>
        <p:nvSpPr>
          <p:cNvPr id="57348" name="Text Box 4"/>
          <p:cNvSpPr txBox="1">
            <a:spLocks noChangeArrowheads="1"/>
          </p:cNvSpPr>
          <p:nvPr/>
        </p:nvSpPr>
        <p:spPr bwMode="auto">
          <a:xfrm>
            <a:off x="3016250" y="1592263"/>
            <a:ext cx="990600" cy="579437"/>
          </a:xfrm>
          <a:prstGeom prst="rect">
            <a:avLst/>
          </a:prstGeom>
          <a:noFill/>
          <a:ln w="9525">
            <a:noFill/>
            <a:miter lim="800000"/>
            <a:headEnd/>
            <a:tailEnd/>
          </a:ln>
        </p:spPr>
        <p:txBody>
          <a:bodyPr>
            <a:spAutoFit/>
          </a:bodyPr>
          <a:lstStyle/>
          <a:p>
            <a:r>
              <a:rPr kumimoji="1" lang="en-US" altLang="zh-CN" sz="3200">
                <a:ea typeface="宋体" pitchFamily="2" charset="-122"/>
              </a:rPr>
              <a:t>19.9</a:t>
            </a:r>
          </a:p>
        </p:txBody>
      </p:sp>
      <p:grpSp>
        <p:nvGrpSpPr>
          <p:cNvPr id="2" name="Group 18"/>
          <p:cNvGrpSpPr>
            <a:grpSpLocks/>
          </p:cNvGrpSpPr>
          <p:nvPr/>
        </p:nvGrpSpPr>
        <p:grpSpPr bwMode="auto">
          <a:xfrm>
            <a:off x="1187450" y="2201863"/>
            <a:ext cx="6781800" cy="579437"/>
            <a:chOff x="720" y="931"/>
            <a:chExt cx="4272" cy="365"/>
          </a:xfrm>
        </p:grpSpPr>
        <p:sp>
          <p:nvSpPr>
            <p:cNvPr id="116750" name="Text Box 6"/>
            <p:cNvSpPr txBox="1">
              <a:spLocks noChangeArrowheads="1"/>
            </p:cNvSpPr>
            <p:nvPr/>
          </p:nvSpPr>
          <p:spPr bwMode="auto">
            <a:xfrm>
              <a:off x="720" y="931"/>
              <a:ext cx="4272" cy="365"/>
            </a:xfrm>
            <a:prstGeom prst="rect">
              <a:avLst/>
            </a:prstGeom>
            <a:noFill/>
            <a:ln w="9525">
              <a:noFill/>
              <a:miter lim="800000"/>
              <a:headEnd/>
              <a:tailEnd/>
            </a:ln>
          </p:spPr>
          <p:txBody>
            <a:bodyPr>
              <a:spAutoFit/>
            </a:bodyPr>
            <a:lstStyle/>
            <a:p>
              <a:r>
                <a:rPr kumimoji="1" lang="zh-CN" altLang="en-US" sz="3200">
                  <a:ea typeface="宋体" pitchFamily="2" charset="-122"/>
                </a:rPr>
                <a:t>极化率                    小                       大</a:t>
              </a:r>
            </a:p>
          </p:txBody>
        </p:sp>
        <p:sp>
          <p:nvSpPr>
            <p:cNvPr id="116751" name="Line 7"/>
            <p:cNvSpPr>
              <a:spLocks noChangeShapeType="1"/>
            </p:cNvSpPr>
            <p:nvPr/>
          </p:nvSpPr>
          <p:spPr bwMode="auto">
            <a:xfrm>
              <a:off x="3120" y="1104"/>
              <a:ext cx="1392"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3" name="Group 19"/>
          <p:cNvGrpSpPr>
            <a:grpSpLocks/>
          </p:cNvGrpSpPr>
          <p:nvPr/>
        </p:nvGrpSpPr>
        <p:grpSpPr bwMode="auto">
          <a:xfrm>
            <a:off x="1187450" y="2781300"/>
            <a:ext cx="6781800" cy="579438"/>
            <a:chOff x="720" y="1296"/>
            <a:chExt cx="4272" cy="365"/>
          </a:xfrm>
        </p:grpSpPr>
        <p:sp>
          <p:nvSpPr>
            <p:cNvPr id="116748" name="Text Box 9"/>
            <p:cNvSpPr txBox="1">
              <a:spLocks noChangeArrowheads="1"/>
            </p:cNvSpPr>
            <p:nvPr/>
          </p:nvSpPr>
          <p:spPr bwMode="auto">
            <a:xfrm>
              <a:off x="720" y="1296"/>
              <a:ext cx="4272" cy="365"/>
            </a:xfrm>
            <a:prstGeom prst="rect">
              <a:avLst/>
            </a:prstGeom>
            <a:noFill/>
            <a:ln w="9525">
              <a:noFill/>
              <a:miter lim="800000"/>
              <a:headEnd/>
              <a:tailEnd/>
            </a:ln>
          </p:spPr>
          <p:txBody>
            <a:bodyPr>
              <a:spAutoFit/>
            </a:bodyPr>
            <a:lstStyle/>
            <a:p>
              <a:r>
                <a:rPr kumimoji="1" lang="zh-CN" altLang="en-US" sz="3200">
                  <a:ea typeface="宋体" pitchFamily="2" charset="-122"/>
                </a:rPr>
                <a:t>色散作用                弱                       强</a:t>
              </a:r>
            </a:p>
          </p:txBody>
        </p:sp>
        <p:sp>
          <p:nvSpPr>
            <p:cNvPr id="116749" name="Line 10"/>
            <p:cNvSpPr>
              <a:spLocks noChangeShapeType="1"/>
            </p:cNvSpPr>
            <p:nvPr/>
          </p:nvSpPr>
          <p:spPr bwMode="auto">
            <a:xfrm>
              <a:off x="3120" y="1488"/>
              <a:ext cx="1392"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4" name="Group 20"/>
          <p:cNvGrpSpPr>
            <a:grpSpLocks/>
          </p:cNvGrpSpPr>
          <p:nvPr/>
        </p:nvGrpSpPr>
        <p:grpSpPr bwMode="auto">
          <a:xfrm>
            <a:off x="1187450" y="3390900"/>
            <a:ext cx="6781800" cy="579438"/>
            <a:chOff x="720" y="1680"/>
            <a:chExt cx="4272" cy="365"/>
          </a:xfrm>
        </p:grpSpPr>
        <p:sp>
          <p:nvSpPr>
            <p:cNvPr id="116746" name="Text Box 12"/>
            <p:cNvSpPr txBox="1">
              <a:spLocks noChangeArrowheads="1"/>
            </p:cNvSpPr>
            <p:nvPr/>
          </p:nvSpPr>
          <p:spPr bwMode="auto">
            <a:xfrm>
              <a:off x="720" y="1680"/>
              <a:ext cx="4272" cy="365"/>
            </a:xfrm>
            <a:prstGeom prst="rect">
              <a:avLst/>
            </a:prstGeom>
            <a:noFill/>
            <a:ln w="9525">
              <a:noFill/>
              <a:miter lim="800000"/>
              <a:headEnd/>
              <a:tailEnd/>
            </a:ln>
          </p:spPr>
          <p:txBody>
            <a:bodyPr>
              <a:spAutoFit/>
            </a:bodyPr>
            <a:lstStyle/>
            <a:p>
              <a:r>
                <a:rPr kumimoji="1" lang="zh-CN" altLang="en-US" sz="3200">
                  <a:ea typeface="宋体" pitchFamily="2" charset="-122"/>
                </a:rPr>
                <a:t>沸点                        低                       高</a:t>
              </a:r>
            </a:p>
          </p:txBody>
        </p:sp>
        <p:sp>
          <p:nvSpPr>
            <p:cNvPr id="116747" name="Line 13"/>
            <p:cNvSpPr>
              <a:spLocks noChangeShapeType="1"/>
            </p:cNvSpPr>
            <p:nvPr/>
          </p:nvSpPr>
          <p:spPr bwMode="auto">
            <a:xfrm>
              <a:off x="3120" y="1872"/>
              <a:ext cx="1392" cy="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57358" name="Text Box 14"/>
          <p:cNvSpPr txBox="1">
            <a:spLocks noChangeArrowheads="1"/>
          </p:cNvSpPr>
          <p:nvPr/>
        </p:nvSpPr>
        <p:spPr bwMode="auto">
          <a:xfrm>
            <a:off x="684213" y="3716338"/>
            <a:ext cx="7924800" cy="2870200"/>
          </a:xfrm>
          <a:prstGeom prst="rect">
            <a:avLst/>
          </a:prstGeom>
          <a:noFill/>
          <a:ln w="9525">
            <a:noFill/>
            <a:miter lim="800000"/>
            <a:headEnd/>
            <a:tailEnd/>
          </a:ln>
        </p:spPr>
        <p:txBody>
          <a:bodyPr>
            <a:spAutoFit/>
          </a:bodyPr>
          <a:lstStyle/>
          <a:p>
            <a:pPr>
              <a:lnSpc>
                <a:spcPct val="130000"/>
              </a:lnSpc>
              <a:spcBef>
                <a:spcPct val="0"/>
              </a:spcBef>
            </a:pPr>
            <a:r>
              <a:rPr kumimoji="1" lang="en-US" altLang="zh-CN">
                <a:solidFill>
                  <a:srgbClr val="F70FC0"/>
                </a:solidFill>
                <a:ea typeface="宋体" pitchFamily="2" charset="-122"/>
              </a:rPr>
              <a:t>HF</a:t>
            </a:r>
            <a:r>
              <a:rPr kumimoji="1" lang="zh-CN" altLang="en-US">
                <a:solidFill>
                  <a:srgbClr val="F70FC0"/>
                </a:solidFill>
                <a:ea typeface="宋体" pitchFamily="2" charset="-122"/>
              </a:rPr>
              <a:t>为何反常的高？</a:t>
            </a:r>
            <a:r>
              <a:rPr kumimoji="1" lang="zh-CN" altLang="en-US">
                <a:ea typeface="宋体" pitchFamily="2" charset="-122"/>
              </a:rPr>
              <a:t>原因</a:t>
            </a:r>
            <a:r>
              <a:rPr kumimoji="1" lang="en-US" altLang="zh-CN">
                <a:ea typeface="宋体" pitchFamily="2" charset="-122"/>
              </a:rPr>
              <a:t>——</a:t>
            </a:r>
            <a:r>
              <a:rPr kumimoji="1" lang="zh-CN" altLang="en-US">
                <a:ea typeface="宋体" pitchFamily="2" charset="-122"/>
              </a:rPr>
              <a:t>存在</a:t>
            </a:r>
            <a:r>
              <a:rPr kumimoji="1" lang="zh-CN" altLang="en-US">
                <a:solidFill>
                  <a:srgbClr val="F70FC0"/>
                </a:solidFill>
                <a:ea typeface="宋体" pitchFamily="2" charset="-122"/>
              </a:rPr>
              <a:t>氢键</a:t>
            </a:r>
            <a:r>
              <a:rPr kumimoji="1" lang="zh-CN" altLang="en-US">
                <a:ea typeface="宋体" pitchFamily="2" charset="-122"/>
              </a:rPr>
              <a:t>。</a:t>
            </a:r>
          </a:p>
          <a:p>
            <a:pPr>
              <a:lnSpc>
                <a:spcPct val="130000"/>
              </a:lnSpc>
              <a:spcBef>
                <a:spcPct val="0"/>
              </a:spcBef>
            </a:pPr>
            <a:r>
              <a:rPr kumimoji="1" lang="zh-CN" altLang="zh-CN">
                <a:ea typeface="宋体" pitchFamily="2" charset="-122"/>
              </a:rPr>
              <a:t>         </a:t>
            </a:r>
            <a:r>
              <a:rPr kumimoji="1" lang="en-US" altLang="zh-CN">
                <a:ea typeface="宋体" pitchFamily="2" charset="-122"/>
              </a:rPr>
              <a:t>HF </a:t>
            </a:r>
            <a:r>
              <a:rPr kumimoji="1" lang="zh-CN" altLang="en-US">
                <a:ea typeface="宋体" pitchFamily="2" charset="-122"/>
              </a:rPr>
              <a:t>分子中，共用电子对强烈偏向电负性大的 </a:t>
            </a:r>
            <a:r>
              <a:rPr kumimoji="1" lang="en-US" altLang="zh-CN">
                <a:ea typeface="宋体" pitchFamily="2" charset="-122"/>
              </a:rPr>
              <a:t>F </a:t>
            </a:r>
            <a:r>
              <a:rPr kumimoji="1" lang="zh-CN" altLang="en-US">
                <a:ea typeface="宋体" pitchFamily="2" charset="-122"/>
              </a:rPr>
              <a:t>原子一侧。在几乎裸露的 </a:t>
            </a:r>
            <a:r>
              <a:rPr kumimoji="1" lang="en-US" altLang="zh-CN">
                <a:ea typeface="宋体" pitchFamily="2" charset="-122"/>
              </a:rPr>
              <a:t>H </a:t>
            </a:r>
            <a:r>
              <a:rPr kumimoji="1" lang="zh-CN" altLang="en-US">
                <a:ea typeface="宋体" pitchFamily="2" charset="-122"/>
              </a:rPr>
              <a:t>原子核与另一个 </a:t>
            </a:r>
            <a:r>
              <a:rPr kumimoji="1" lang="en-US" altLang="zh-CN">
                <a:ea typeface="宋体" pitchFamily="2" charset="-122"/>
              </a:rPr>
              <a:t>HF </a:t>
            </a:r>
            <a:r>
              <a:rPr kumimoji="1" lang="zh-CN" altLang="en-US">
                <a:ea typeface="宋体" pitchFamily="2" charset="-122"/>
              </a:rPr>
              <a:t>分子中 </a:t>
            </a:r>
            <a:r>
              <a:rPr kumimoji="1" lang="en-US" altLang="zh-CN">
                <a:ea typeface="宋体" pitchFamily="2" charset="-122"/>
              </a:rPr>
              <a:t>F </a:t>
            </a:r>
            <a:r>
              <a:rPr kumimoji="1" lang="zh-CN" altLang="en-US">
                <a:ea typeface="宋体" pitchFamily="2" charset="-122"/>
              </a:rPr>
              <a:t>原子的某一孤对电子之间产生的吸引作用称为氢键。</a:t>
            </a:r>
          </a:p>
        </p:txBody>
      </p:sp>
      <p:sp>
        <p:nvSpPr>
          <p:cNvPr id="116745" name="Rectangle 15"/>
          <p:cNvSpPr>
            <a:spLocks noChangeArrowheads="1"/>
          </p:cNvSpPr>
          <p:nvPr/>
        </p:nvSpPr>
        <p:spPr bwMode="auto">
          <a:xfrm>
            <a:off x="457200" y="274638"/>
            <a:ext cx="8229600" cy="706437"/>
          </a:xfrm>
          <a:prstGeom prst="rect">
            <a:avLst/>
          </a:prstGeom>
          <a:noFill/>
          <a:ln w="9525">
            <a:noFill/>
            <a:miter lim="800000"/>
            <a:headEnd/>
            <a:tailEnd/>
          </a:ln>
        </p:spPr>
        <p:txBody>
          <a:bodyPr anchor="ctr"/>
          <a:lstStyle/>
          <a:p>
            <a:pPr algn="ctr">
              <a:spcBef>
                <a:spcPct val="0"/>
              </a:spcBef>
            </a:pPr>
            <a:r>
              <a:rPr lang="en-US" altLang="zh-CN" sz="4000">
                <a:solidFill>
                  <a:schemeClr val="accent2"/>
                </a:solidFill>
              </a:rPr>
              <a:t>4.2.3.3    </a:t>
            </a:r>
            <a:r>
              <a:rPr lang="zh-CN" altLang="en-US" sz="4000">
                <a:solidFill>
                  <a:schemeClr val="accent2"/>
                </a:solidFill>
              </a:rPr>
              <a:t>氢键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7348"/>
                                        </p:tgtEl>
                                        <p:attrNameLst>
                                          <p:attrName>style.visibility</p:attrName>
                                        </p:attrNameLst>
                                      </p:cBhvr>
                                      <p:to>
                                        <p:strVal val="visible"/>
                                      </p:to>
                                    </p:set>
                                    <p:animEffect transition="in" filter="dissolve">
                                      <p:cBhvr>
                                        <p:cTn id="27" dur="500"/>
                                        <p:tgtEl>
                                          <p:spTgt spid="573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358">
                                            <p:txEl>
                                              <p:pRg st="0" end="0"/>
                                            </p:txEl>
                                          </p:spTgt>
                                        </p:tgtEl>
                                        <p:attrNameLst>
                                          <p:attrName>style.visibility</p:attrName>
                                        </p:attrNameLst>
                                      </p:cBhvr>
                                      <p:to>
                                        <p:strVal val="visible"/>
                                      </p:to>
                                    </p:set>
                                    <p:animEffect transition="in" filter="wipe(left)">
                                      <p:cBhvr>
                                        <p:cTn id="32" dur="500"/>
                                        <p:tgtEl>
                                          <p:spTgt spid="5735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7358">
                                            <p:txEl>
                                              <p:pRg st="1" end="1"/>
                                            </p:txEl>
                                          </p:spTgt>
                                        </p:tgtEl>
                                        <p:attrNameLst>
                                          <p:attrName>style.visibility</p:attrName>
                                        </p:attrNameLst>
                                      </p:cBhvr>
                                      <p:to>
                                        <p:strVal val="visible"/>
                                      </p:to>
                                    </p:set>
                                    <p:animEffect transition="in" filter="wipe(left)">
                                      <p:cBhvr>
                                        <p:cTn id="37" dur="500"/>
                                        <p:tgtEl>
                                          <p:spTgt spid="573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48" grpId="0" autoUpdateAnimBg="0"/>
      <p:bldP spid="57358"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900113" y="404813"/>
            <a:ext cx="4360862" cy="579437"/>
          </a:xfrm>
          <a:prstGeom prst="rect">
            <a:avLst/>
          </a:prstGeom>
          <a:noFill/>
          <a:ln w="9525">
            <a:noFill/>
            <a:miter lim="800000"/>
            <a:headEnd/>
            <a:tailEnd/>
          </a:ln>
        </p:spPr>
        <p:txBody>
          <a:bodyPr>
            <a:spAutoFit/>
          </a:bodyPr>
          <a:lstStyle/>
          <a:p>
            <a:pPr>
              <a:spcBef>
                <a:spcPct val="0"/>
              </a:spcBef>
            </a:pPr>
            <a:r>
              <a:rPr kumimoji="1" lang="zh-CN" altLang="en-US" sz="3200">
                <a:solidFill>
                  <a:srgbClr val="FF0000"/>
                </a:solidFill>
                <a:ea typeface="宋体" pitchFamily="2" charset="-122"/>
              </a:rPr>
              <a:t>氢键的形成条件：</a:t>
            </a:r>
          </a:p>
        </p:txBody>
      </p:sp>
      <p:sp>
        <p:nvSpPr>
          <p:cNvPr id="58371" name="Text Box 3"/>
          <p:cNvSpPr txBox="1">
            <a:spLocks noChangeArrowheads="1"/>
          </p:cNvSpPr>
          <p:nvPr/>
        </p:nvSpPr>
        <p:spPr bwMode="auto">
          <a:xfrm>
            <a:off x="1143000" y="1219200"/>
            <a:ext cx="7543800" cy="1749425"/>
          </a:xfrm>
          <a:prstGeom prst="rect">
            <a:avLst/>
          </a:prstGeom>
          <a:noFill/>
          <a:ln w="9525">
            <a:noFill/>
            <a:miter lim="800000"/>
            <a:headEnd/>
            <a:tailEnd/>
          </a:ln>
        </p:spPr>
        <p:txBody>
          <a:bodyPr>
            <a:spAutoFit/>
          </a:bodyPr>
          <a:lstStyle/>
          <a:p>
            <a:pPr>
              <a:lnSpc>
                <a:spcPct val="170000"/>
              </a:lnSpc>
              <a:spcBef>
                <a:spcPct val="0"/>
              </a:spcBef>
            </a:pPr>
            <a:r>
              <a:rPr kumimoji="1" lang="zh-CN" altLang="en-US" sz="3200">
                <a:latin typeface="宋体" pitchFamily="2" charset="-122"/>
                <a:ea typeface="宋体" pitchFamily="2" charset="-122"/>
              </a:rPr>
              <a:t>分子中有</a:t>
            </a:r>
            <a:r>
              <a:rPr kumimoji="1" lang="en-US" altLang="zh-CN" sz="3200">
                <a:ea typeface="宋体" pitchFamily="2" charset="-122"/>
              </a:rPr>
              <a:t>H</a:t>
            </a:r>
            <a:r>
              <a:rPr kumimoji="1" lang="zh-CN" altLang="en-US" sz="3200">
                <a:latin typeface="宋体" pitchFamily="2" charset="-122"/>
                <a:ea typeface="宋体" pitchFamily="2" charset="-122"/>
              </a:rPr>
              <a:t>和</a:t>
            </a:r>
            <a:r>
              <a:rPr kumimoji="1" lang="zh-CN" altLang="en-US" sz="3200">
                <a:solidFill>
                  <a:srgbClr val="0000FF"/>
                </a:solidFill>
                <a:latin typeface="宋体" pitchFamily="2" charset="-122"/>
                <a:ea typeface="宋体" pitchFamily="2" charset="-122"/>
              </a:rPr>
              <a:t>电负性大、半径小</a:t>
            </a:r>
            <a:r>
              <a:rPr kumimoji="1" lang="zh-CN" altLang="en-US" sz="3200">
                <a:latin typeface="宋体" pitchFamily="2" charset="-122"/>
                <a:ea typeface="宋体" pitchFamily="2" charset="-122"/>
              </a:rPr>
              <a:t>且有</a:t>
            </a:r>
            <a:r>
              <a:rPr kumimoji="1" lang="zh-CN" altLang="en-US" sz="3200">
                <a:solidFill>
                  <a:srgbClr val="0000FF"/>
                </a:solidFill>
                <a:latin typeface="宋体" pitchFamily="2" charset="-122"/>
                <a:ea typeface="宋体" pitchFamily="2" charset="-122"/>
              </a:rPr>
              <a:t>孤对电子</a:t>
            </a:r>
            <a:r>
              <a:rPr kumimoji="1" lang="zh-CN" altLang="en-US" sz="3200">
                <a:latin typeface="宋体" pitchFamily="2" charset="-122"/>
                <a:ea typeface="宋体" pitchFamily="2" charset="-122"/>
              </a:rPr>
              <a:t>的元素</a:t>
            </a:r>
            <a:r>
              <a:rPr kumimoji="1" lang="en-US" altLang="zh-CN" sz="3200">
                <a:latin typeface="宋体" pitchFamily="2" charset="-122"/>
                <a:ea typeface="宋体" pitchFamily="2" charset="-122"/>
              </a:rPr>
              <a:t>(</a:t>
            </a:r>
            <a:r>
              <a:rPr kumimoji="1" lang="en-US" altLang="zh-CN" sz="3200">
                <a:ea typeface="宋体" pitchFamily="2" charset="-122"/>
              </a:rPr>
              <a:t>F </a:t>
            </a:r>
            <a:r>
              <a:rPr kumimoji="1" lang="zh-CN" altLang="en-US" sz="3200">
                <a:ea typeface="宋体" pitchFamily="2" charset="-122"/>
              </a:rPr>
              <a:t>，</a:t>
            </a:r>
            <a:r>
              <a:rPr kumimoji="1" lang="en-US" altLang="zh-CN" sz="3200">
                <a:ea typeface="宋体" pitchFamily="2" charset="-122"/>
              </a:rPr>
              <a:t>O</a:t>
            </a:r>
            <a:r>
              <a:rPr kumimoji="1" lang="zh-CN" altLang="en-US" sz="3200">
                <a:ea typeface="宋体" pitchFamily="2" charset="-122"/>
              </a:rPr>
              <a:t>，</a:t>
            </a:r>
            <a:r>
              <a:rPr kumimoji="1" lang="en-US" altLang="zh-CN" sz="3200">
                <a:ea typeface="宋体" pitchFamily="2" charset="-122"/>
              </a:rPr>
              <a:t>N</a:t>
            </a:r>
            <a:r>
              <a:rPr kumimoji="1" lang="en-US" altLang="zh-CN" sz="3200">
                <a:latin typeface="宋体" pitchFamily="2" charset="-122"/>
                <a:ea typeface="宋体" pitchFamily="2" charset="-122"/>
              </a:rPr>
              <a:t>)</a:t>
            </a:r>
            <a:r>
              <a:rPr kumimoji="1" lang="zh-CN" altLang="en-US" sz="3200">
                <a:latin typeface="宋体" pitchFamily="2" charset="-122"/>
                <a:ea typeface="宋体" pitchFamily="2" charset="-122"/>
              </a:rPr>
              <a:t>形成氢键。</a:t>
            </a:r>
            <a:endParaRPr kumimoji="1" lang="zh-CN" altLang="en-US" sz="3200">
              <a:solidFill>
                <a:schemeClr val="accent2"/>
              </a:solidFill>
              <a:latin typeface="宋体" pitchFamily="2" charset="-122"/>
              <a:ea typeface="宋体" pitchFamily="2" charset="-122"/>
            </a:endParaRPr>
          </a:p>
        </p:txBody>
      </p:sp>
      <p:grpSp>
        <p:nvGrpSpPr>
          <p:cNvPr id="2" name="Group 13"/>
          <p:cNvGrpSpPr>
            <a:grpSpLocks/>
          </p:cNvGrpSpPr>
          <p:nvPr/>
        </p:nvGrpSpPr>
        <p:grpSpPr bwMode="auto">
          <a:xfrm>
            <a:off x="1135063" y="3733800"/>
            <a:ext cx="6865937" cy="2578100"/>
            <a:chOff x="715" y="2352"/>
            <a:chExt cx="4325" cy="1624"/>
          </a:xfrm>
        </p:grpSpPr>
        <p:sp>
          <p:nvSpPr>
            <p:cNvPr id="30728" name="Text Box 4"/>
            <p:cNvSpPr txBox="1">
              <a:spLocks noChangeArrowheads="1"/>
            </p:cNvSpPr>
            <p:nvPr/>
          </p:nvSpPr>
          <p:spPr bwMode="auto">
            <a:xfrm>
              <a:off x="715" y="2352"/>
              <a:ext cx="4325" cy="1624"/>
            </a:xfrm>
            <a:prstGeom prst="rect">
              <a:avLst/>
            </a:prstGeom>
            <a:noFill/>
            <a:ln w="9525">
              <a:noFill/>
              <a:miter lim="800000"/>
              <a:headEnd/>
              <a:tailEnd/>
            </a:ln>
          </p:spPr>
          <p:txBody>
            <a:bodyPr>
              <a:spAutoFit/>
            </a:bodyPr>
            <a:lstStyle/>
            <a:p>
              <a:pPr>
                <a:lnSpc>
                  <a:spcPct val="170000"/>
                </a:lnSpc>
                <a:spcBef>
                  <a:spcPct val="0"/>
                </a:spcBef>
              </a:pPr>
              <a:r>
                <a:rPr kumimoji="1" lang="en-US" altLang="zh-CN" sz="3200">
                  <a:ea typeface="宋体" pitchFamily="2" charset="-122"/>
                </a:rPr>
                <a:t>① </a:t>
              </a:r>
              <a:r>
                <a:rPr kumimoji="1" lang="zh-CN" altLang="en-US" sz="3200">
                  <a:solidFill>
                    <a:srgbClr val="F70FC0"/>
                  </a:solidFill>
                  <a:ea typeface="宋体" pitchFamily="2" charset="-122"/>
                </a:rPr>
                <a:t>键长</a:t>
              </a:r>
              <a:r>
                <a:rPr kumimoji="1" lang="zh-CN" altLang="en-US" sz="3200">
                  <a:ea typeface="宋体" pitchFamily="2" charset="-122"/>
                </a:rPr>
                <a:t>特殊：</a:t>
              </a:r>
              <a:r>
                <a:rPr kumimoji="1" lang="en-US" altLang="zh-CN" sz="3200">
                  <a:ea typeface="宋体" pitchFamily="2" charset="-122"/>
                </a:rPr>
                <a:t>F</a:t>
              </a:r>
              <a:r>
                <a:rPr kumimoji="1" lang="zh-CN" altLang="en-US" sz="3200">
                  <a:ea typeface="宋体" pitchFamily="2" charset="-122"/>
                </a:rPr>
                <a:t>－</a:t>
              </a:r>
              <a:r>
                <a:rPr kumimoji="1" lang="en-US" altLang="zh-CN" sz="3200">
                  <a:ea typeface="宋体" pitchFamily="2" charset="-122"/>
                </a:rPr>
                <a:t>H     F  270pm</a:t>
              </a:r>
            </a:p>
            <a:p>
              <a:pPr>
                <a:lnSpc>
                  <a:spcPct val="170000"/>
                </a:lnSpc>
                <a:spcBef>
                  <a:spcPct val="0"/>
                </a:spcBef>
              </a:pPr>
              <a:r>
                <a:rPr kumimoji="1" lang="en-US" altLang="zh-CN" sz="3200">
                  <a:ea typeface="宋体" pitchFamily="2" charset="-122"/>
                </a:rPr>
                <a:t>② </a:t>
              </a:r>
              <a:r>
                <a:rPr kumimoji="1" lang="zh-CN" altLang="en-US" sz="3200">
                  <a:solidFill>
                    <a:srgbClr val="F70FC0"/>
                  </a:solidFill>
                  <a:ea typeface="宋体" pitchFamily="2" charset="-122"/>
                </a:rPr>
                <a:t>键能</a:t>
              </a:r>
              <a:r>
                <a:rPr kumimoji="1" lang="zh-CN" altLang="en-US" sz="3200">
                  <a:ea typeface="宋体" pitchFamily="2" charset="-122"/>
                </a:rPr>
                <a:t>小 </a:t>
              </a:r>
              <a:r>
                <a:rPr kumimoji="1" lang="en-US" altLang="zh-CN" sz="3200" i="1">
                  <a:ea typeface="宋体" pitchFamily="2" charset="-122"/>
                </a:rPr>
                <a:t>E</a:t>
              </a:r>
              <a:r>
                <a:rPr kumimoji="1" lang="en-US" altLang="zh-CN" sz="3200">
                  <a:ea typeface="宋体" pitchFamily="2" charset="-122"/>
                </a:rPr>
                <a:t>(F</a:t>
              </a:r>
              <a:r>
                <a:rPr kumimoji="1" lang="zh-CN" altLang="en-US" sz="3200">
                  <a:ea typeface="宋体" pitchFamily="2" charset="-122"/>
                </a:rPr>
                <a:t>－</a:t>
              </a:r>
              <a:r>
                <a:rPr kumimoji="1" lang="en-US" altLang="zh-CN" sz="3200">
                  <a:ea typeface="宋体" pitchFamily="2" charset="-122"/>
                </a:rPr>
                <a:t>H     F)   28kJ·mol</a:t>
              </a:r>
              <a:r>
                <a:rPr kumimoji="1" lang="zh-CN" altLang="en-US" sz="3200" baseline="30000">
                  <a:ea typeface="宋体" pitchFamily="2" charset="-122"/>
                </a:rPr>
                <a:t>－</a:t>
              </a:r>
              <a:r>
                <a:rPr kumimoji="1" lang="en-US" altLang="zh-CN" sz="3200" baseline="30000">
                  <a:ea typeface="宋体" pitchFamily="2" charset="-122"/>
                </a:rPr>
                <a:t>1</a:t>
              </a:r>
              <a:endParaRPr kumimoji="1" lang="en-US" altLang="zh-CN" sz="3200">
                <a:ea typeface="宋体" pitchFamily="2" charset="-122"/>
              </a:endParaRPr>
            </a:p>
            <a:p>
              <a:pPr>
                <a:lnSpc>
                  <a:spcPct val="170000"/>
                </a:lnSpc>
                <a:spcBef>
                  <a:spcPct val="0"/>
                </a:spcBef>
              </a:pPr>
              <a:r>
                <a:rPr kumimoji="1" lang="en-US" altLang="zh-CN" sz="3200">
                  <a:ea typeface="宋体" pitchFamily="2" charset="-122"/>
                </a:rPr>
                <a:t>③ </a:t>
              </a:r>
              <a:r>
                <a:rPr kumimoji="1" lang="zh-CN" altLang="en-US" sz="3200">
                  <a:ea typeface="宋体" pitchFamily="2" charset="-122"/>
                </a:rPr>
                <a:t>具有饱和性和方向性</a:t>
              </a:r>
            </a:p>
          </p:txBody>
        </p:sp>
        <p:graphicFrame>
          <p:nvGraphicFramePr>
            <p:cNvPr id="30722" name="Object 1024"/>
            <p:cNvGraphicFramePr>
              <a:graphicFrameLocks noChangeAspect="1"/>
            </p:cNvGraphicFramePr>
            <p:nvPr/>
          </p:nvGraphicFramePr>
          <p:xfrm>
            <a:off x="2880" y="2640"/>
            <a:ext cx="480" cy="192"/>
          </p:xfrm>
          <a:graphic>
            <a:graphicData uri="http://schemas.openxmlformats.org/presentationml/2006/ole">
              <p:oleObj spid="_x0000_s32770" name="公式" r:id="rId3" imgW="177480" imgH="75960" progId="Equation.3">
                <p:embed/>
              </p:oleObj>
            </a:graphicData>
          </a:graphic>
        </p:graphicFrame>
        <p:graphicFrame>
          <p:nvGraphicFramePr>
            <p:cNvPr id="30723" name="Object 1025"/>
            <p:cNvGraphicFramePr>
              <a:graphicFrameLocks noChangeAspect="1"/>
            </p:cNvGraphicFramePr>
            <p:nvPr/>
          </p:nvGraphicFramePr>
          <p:xfrm>
            <a:off x="2688" y="3168"/>
            <a:ext cx="480" cy="192"/>
          </p:xfrm>
          <a:graphic>
            <a:graphicData uri="http://schemas.openxmlformats.org/presentationml/2006/ole">
              <p:oleObj spid="_x0000_s32771" name="公式" r:id="rId4" imgW="177480" imgH="75960" progId="Equation.3">
                <p:embed/>
              </p:oleObj>
            </a:graphicData>
          </a:graphic>
        </p:graphicFrame>
        <p:sp>
          <p:nvSpPr>
            <p:cNvPr id="30729" name="Line 7"/>
            <p:cNvSpPr>
              <a:spLocks noChangeShapeType="1"/>
            </p:cNvSpPr>
            <p:nvPr/>
          </p:nvSpPr>
          <p:spPr bwMode="auto">
            <a:xfrm>
              <a:off x="2400" y="2448"/>
              <a:ext cx="912" cy="0"/>
            </a:xfrm>
            <a:prstGeom prst="line">
              <a:avLst/>
            </a:prstGeom>
            <a:noFill/>
            <a:ln w="9525">
              <a:solidFill>
                <a:srgbClr val="FF0000"/>
              </a:solidFill>
              <a:round/>
              <a:headEnd type="arrow" w="med" len="med"/>
              <a:tailEnd type="arrow" w="med" len="med"/>
            </a:ln>
          </p:spPr>
          <p:txBody>
            <a:bodyPr wrap="none" anchor="ctr"/>
            <a:lstStyle/>
            <a:p>
              <a:endParaRPr lang="zh-CN" altLang="en-US"/>
            </a:p>
          </p:txBody>
        </p:sp>
        <p:sp>
          <p:nvSpPr>
            <p:cNvPr id="30730" name="Line 8"/>
            <p:cNvSpPr>
              <a:spLocks noChangeShapeType="1"/>
            </p:cNvSpPr>
            <p:nvPr/>
          </p:nvSpPr>
          <p:spPr bwMode="auto">
            <a:xfrm>
              <a:off x="3312" y="2400"/>
              <a:ext cx="0" cy="192"/>
            </a:xfrm>
            <a:prstGeom prst="line">
              <a:avLst/>
            </a:prstGeom>
            <a:noFill/>
            <a:ln w="9525">
              <a:solidFill>
                <a:schemeClr val="tx1"/>
              </a:solidFill>
              <a:round/>
              <a:headEnd/>
              <a:tailEnd/>
            </a:ln>
          </p:spPr>
          <p:txBody>
            <a:bodyPr wrap="none" anchor="ctr"/>
            <a:lstStyle/>
            <a:p>
              <a:endParaRPr lang="zh-CN" altLang="en-US"/>
            </a:p>
          </p:txBody>
        </p:sp>
        <p:sp>
          <p:nvSpPr>
            <p:cNvPr id="30731" name="Line 9"/>
            <p:cNvSpPr>
              <a:spLocks noChangeShapeType="1"/>
            </p:cNvSpPr>
            <p:nvPr/>
          </p:nvSpPr>
          <p:spPr bwMode="auto">
            <a:xfrm>
              <a:off x="2400" y="2400"/>
              <a:ext cx="0" cy="192"/>
            </a:xfrm>
            <a:prstGeom prst="line">
              <a:avLst/>
            </a:prstGeom>
            <a:noFill/>
            <a:ln w="9525">
              <a:solidFill>
                <a:schemeClr val="tx1"/>
              </a:solidFill>
              <a:round/>
              <a:headEnd/>
              <a:tailEnd/>
            </a:ln>
          </p:spPr>
          <p:txBody>
            <a:bodyPr wrap="none" anchor="ctr"/>
            <a:lstStyle/>
            <a:p>
              <a:endParaRPr lang="zh-CN" altLang="en-US"/>
            </a:p>
          </p:txBody>
        </p:sp>
        <p:sp>
          <p:nvSpPr>
            <p:cNvPr id="30732" name="Line 10"/>
            <p:cNvSpPr>
              <a:spLocks noChangeShapeType="1"/>
            </p:cNvSpPr>
            <p:nvPr/>
          </p:nvSpPr>
          <p:spPr bwMode="auto">
            <a:xfrm>
              <a:off x="2880" y="3024"/>
              <a:ext cx="0" cy="144"/>
            </a:xfrm>
            <a:prstGeom prst="line">
              <a:avLst/>
            </a:prstGeom>
            <a:noFill/>
            <a:ln w="9525">
              <a:solidFill>
                <a:srgbClr val="FF0000"/>
              </a:solidFill>
              <a:round/>
              <a:headEnd/>
              <a:tailEnd type="triangle" w="med" len="med"/>
            </a:ln>
          </p:spPr>
          <p:txBody>
            <a:bodyPr wrap="none" anchor="ctr"/>
            <a:lstStyle/>
            <a:p>
              <a:endParaRPr lang="zh-CN" altLang="en-US"/>
            </a:p>
          </p:txBody>
        </p:sp>
      </p:grpSp>
      <p:sp>
        <p:nvSpPr>
          <p:cNvPr id="58380" name="Rectangle 12"/>
          <p:cNvSpPr>
            <a:spLocks noChangeArrowheads="1"/>
          </p:cNvSpPr>
          <p:nvPr/>
        </p:nvSpPr>
        <p:spPr bwMode="auto">
          <a:xfrm>
            <a:off x="1143000" y="3078163"/>
            <a:ext cx="2622550" cy="579437"/>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氢键的特点：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wipe(left)">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animEffect transition="in" filter="wipe(left)">
                                      <p:cBhvr>
                                        <p:cTn id="12" dur="500"/>
                                        <p:tgtEl>
                                          <p:spTgt spid="58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80"/>
                                        </p:tgtEl>
                                        <p:attrNameLst>
                                          <p:attrName>style.visibility</p:attrName>
                                        </p:attrNameLst>
                                      </p:cBhvr>
                                      <p:to>
                                        <p:strVal val="visible"/>
                                      </p:to>
                                    </p:set>
                                    <p:animEffect transition="in" filter="wipe(left)">
                                      <p:cBhvr>
                                        <p:cTn id="17" dur="500"/>
                                        <p:tgtEl>
                                          <p:spTgt spid="583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utoUpdateAnimBg="0"/>
      <p:bldP spid="58371" grpId="0" autoUpdateAnimBg="0"/>
      <p:bldP spid="58380"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6" descr="氢键对物性的影响"/>
          <p:cNvPicPr>
            <a:picLocks noChangeAspect="1" noChangeArrowheads="1"/>
          </p:cNvPicPr>
          <p:nvPr/>
        </p:nvPicPr>
        <p:blipFill>
          <a:blip r:embed="rId2"/>
          <a:srcRect/>
          <a:stretch>
            <a:fillRect/>
          </a:stretch>
        </p:blipFill>
        <p:spPr bwMode="auto">
          <a:xfrm>
            <a:off x="990600" y="939800"/>
            <a:ext cx="8001000" cy="5807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900113" y="620713"/>
            <a:ext cx="8077200" cy="2041525"/>
          </a:xfrm>
          <a:prstGeom prst="rect">
            <a:avLst/>
          </a:prstGeom>
          <a:noFill/>
          <a:ln w="9525">
            <a:noFill/>
            <a:miter lim="800000"/>
            <a:headEnd/>
            <a:tailEnd/>
          </a:ln>
        </p:spPr>
        <p:txBody>
          <a:bodyPr>
            <a:spAutoFit/>
          </a:bodyPr>
          <a:lstStyle/>
          <a:p>
            <a:r>
              <a:rPr kumimoji="1" lang="en-US" altLang="zh-CN" sz="3200">
                <a:ea typeface="宋体" pitchFamily="2" charset="-122"/>
              </a:rPr>
              <a:t>        </a:t>
            </a:r>
            <a:r>
              <a:rPr kumimoji="1" lang="zh-CN" altLang="en-US" sz="3200">
                <a:ea typeface="宋体" pitchFamily="2" charset="-122"/>
              </a:rPr>
              <a:t>除了</a:t>
            </a:r>
            <a:r>
              <a:rPr kumimoji="1" lang="en-US" altLang="zh-CN" sz="3200">
                <a:ea typeface="宋体" pitchFamily="2" charset="-122"/>
              </a:rPr>
              <a:t>HF</a:t>
            </a:r>
            <a:r>
              <a:rPr kumimoji="1" lang="zh-CN" altLang="en-US" sz="3200">
                <a:ea typeface="宋体" pitchFamily="2" charset="-122"/>
              </a:rPr>
              <a:t>、</a:t>
            </a:r>
            <a:r>
              <a:rPr kumimoji="1" lang="en-US" altLang="zh-CN" sz="3200">
                <a:ea typeface="宋体" pitchFamily="2" charset="-122"/>
              </a:rPr>
              <a:t>H</a:t>
            </a:r>
            <a:r>
              <a:rPr kumimoji="1" lang="en-US" altLang="zh-CN" sz="3200" baseline="-25000">
                <a:ea typeface="宋体" pitchFamily="2" charset="-122"/>
              </a:rPr>
              <a:t>2</a:t>
            </a:r>
            <a:r>
              <a:rPr kumimoji="1" lang="en-US" altLang="zh-CN" sz="3200">
                <a:ea typeface="宋体" pitchFamily="2" charset="-122"/>
              </a:rPr>
              <a:t>O</a:t>
            </a:r>
            <a:r>
              <a:rPr kumimoji="1" lang="zh-CN" altLang="en-US" sz="3200">
                <a:ea typeface="宋体" pitchFamily="2" charset="-122"/>
              </a:rPr>
              <a:t>、</a:t>
            </a:r>
            <a:r>
              <a:rPr kumimoji="1" lang="en-US" altLang="zh-CN" sz="3200">
                <a:ea typeface="宋体" pitchFamily="2" charset="-122"/>
              </a:rPr>
              <a:t>NH</a:t>
            </a:r>
            <a:r>
              <a:rPr kumimoji="1" lang="en-US" altLang="zh-CN" sz="3200" baseline="-25000">
                <a:ea typeface="宋体" pitchFamily="2" charset="-122"/>
              </a:rPr>
              <a:t>3 </a:t>
            </a:r>
            <a:r>
              <a:rPr kumimoji="1" lang="zh-CN" altLang="en-US" sz="3200">
                <a:ea typeface="宋体" pitchFamily="2" charset="-122"/>
              </a:rPr>
              <a:t>有</a:t>
            </a:r>
            <a:r>
              <a:rPr kumimoji="1" lang="zh-CN" altLang="en-US" sz="3200">
                <a:solidFill>
                  <a:srgbClr val="FF0000"/>
                </a:solidFill>
                <a:ea typeface="宋体" pitchFamily="2" charset="-122"/>
              </a:rPr>
              <a:t>分子间氢键</a:t>
            </a:r>
            <a:r>
              <a:rPr kumimoji="1" lang="zh-CN" altLang="en-US" sz="3200">
                <a:ea typeface="宋体" pitchFamily="2" charset="-122"/>
              </a:rPr>
              <a:t>外，在有机羧酸</a:t>
            </a:r>
            <a:r>
              <a:rPr kumimoji="1" lang="zh-CN" altLang="zh-CN" sz="3200">
                <a:ea typeface="宋体" pitchFamily="2" charset="-122"/>
              </a:rPr>
              <a:t>、</a:t>
            </a:r>
            <a:r>
              <a:rPr kumimoji="1" lang="zh-CN" altLang="en-US" sz="3200">
                <a:ea typeface="宋体" pitchFamily="2" charset="-122"/>
              </a:rPr>
              <a:t>醇、酚、胺、氨基酸和蛋白质中也有氢键的存在。例如：甲酸靠氢键形成二聚体。</a:t>
            </a:r>
          </a:p>
        </p:txBody>
      </p:sp>
      <p:grpSp>
        <p:nvGrpSpPr>
          <p:cNvPr id="2" name="Group 31"/>
          <p:cNvGrpSpPr>
            <a:grpSpLocks/>
          </p:cNvGrpSpPr>
          <p:nvPr/>
        </p:nvGrpSpPr>
        <p:grpSpPr bwMode="auto">
          <a:xfrm>
            <a:off x="1619250" y="2349500"/>
            <a:ext cx="5486400" cy="1676400"/>
            <a:chOff x="1056" y="960"/>
            <a:chExt cx="3456" cy="1056"/>
          </a:xfrm>
        </p:grpSpPr>
        <p:sp>
          <p:nvSpPr>
            <p:cNvPr id="118791" name="Line 4"/>
            <p:cNvSpPr>
              <a:spLocks noChangeShapeType="1"/>
            </p:cNvSpPr>
            <p:nvPr/>
          </p:nvSpPr>
          <p:spPr bwMode="auto">
            <a:xfrm>
              <a:off x="1344" y="1440"/>
              <a:ext cx="288" cy="0"/>
            </a:xfrm>
            <a:prstGeom prst="line">
              <a:avLst/>
            </a:prstGeom>
            <a:noFill/>
            <a:ln w="9525">
              <a:solidFill>
                <a:schemeClr val="tx1"/>
              </a:solidFill>
              <a:round/>
              <a:headEnd/>
              <a:tailEnd/>
            </a:ln>
          </p:spPr>
          <p:txBody>
            <a:bodyPr wrap="none" anchor="ctr"/>
            <a:lstStyle/>
            <a:p>
              <a:endParaRPr lang="zh-CN" altLang="en-US"/>
            </a:p>
          </p:txBody>
        </p:sp>
        <p:sp>
          <p:nvSpPr>
            <p:cNvPr id="118792" name="Line 5"/>
            <p:cNvSpPr>
              <a:spLocks noChangeShapeType="1"/>
            </p:cNvSpPr>
            <p:nvPr/>
          </p:nvSpPr>
          <p:spPr bwMode="auto">
            <a:xfrm>
              <a:off x="2400" y="1152"/>
              <a:ext cx="288" cy="0"/>
            </a:xfrm>
            <a:prstGeom prst="line">
              <a:avLst/>
            </a:prstGeom>
            <a:noFill/>
            <a:ln w="28575">
              <a:solidFill>
                <a:srgbClr val="FF0000"/>
              </a:solidFill>
              <a:prstDash val="sysDot"/>
              <a:round/>
              <a:headEnd/>
              <a:tailEnd/>
            </a:ln>
          </p:spPr>
          <p:txBody>
            <a:bodyPr wrap="none" anchor="ctr"/>
            <a:lstStyle/>
            <a:p>
              <a:endParaRPr lang="zh-CN" altLang="en-US"/>
            </a:p>
          </p:txBody>
        </p:sp>
        <p:sp>
          <p:nvSpPr>
            <p:cNvPr id="118793" name="Line 6"/>
            <p:cNvSpPr>
              <a:spLocks noChangeShapeType="1"/>
            </p:cNvSpPr>
            <p:nvPr/>
          </p:nvSpPr>
          <p:spPr bwMode="auto">
            <a:xfrm>
              <a:off x="2352" y="1824"/>
              <a:ext cx="288" cy="0"/>
            </a:xfrm>
            <a:prstGeom prst="line">
              <a:avLst/>
            </a:prstGeom>
            <a:noFill/>
            <a:ln w="9525">
              <a:solidFill>
                <a:schemeClr val="tx1"/>
              </a:solidFill>
              <a:round/>
              <a:headEnd/>
              <a:tailEnd/>
            </a:ln>
          </p:spPr>
          <p:txBody>
            <a:bodyPr wrap="none" anchor="ctr"/>
            <a:lstStyle/>
            <a:p>
              <a:endParaRPr lang="zh-CN" altLang="en-US"/>
            </a:p>
          </p:txBody>
        </p:sp>
        <p:sp>
          <p:nvSpPr>
            <p:cNvPr id="118794" name="Line 7"/>
            <p:cNvSpPr>
              <a:spLocks noChangeShapeType="1"/>
            </p:cNvSpPr>
            <p:nvPr/>
          </p:nvSpPr>
          <p:spPr bwMode="auto">
            <a:xfrm>
              <a:off x="2928" y="1824"/>
              <a:ext cx="288" cy="0"/>
            </a:xfrm>
            <a:prstGeom prst="line">
              <a:avLst/>
            </a:prstGeom>
            <a:noFill/>
            <a:ln w="28575">
              <a:solidFill>
                <a:srgbClr val="FF0000"/>
              </a:solidFill>
              <a:prstDash val="sysDot"/>
              <a:round/>
              <a:headEnd/>
              <a:tailEnd/>
            </a:ln>
          </p:spPr>
          <p:txBody>
            <a:bodyPr wrap="none" anchor="ctr"/>
            <a:lstStyle/>
            <a:p>
              <a:endParaRPr lang="zh-CN" altLang="en-US"/>
            </a:p>
          </p:txBody>
        </p:sp>
        <p:sp>
          <p:nvSpPr>
            <p:cNvPr id="118795" name="Line 8"/>
            <p:cNvSpPr>
              <a:spLocks noChangeShapeType="1"/>
            </p:cNvSpPr>
            <p:nvPr/>
          </p:nvSpPr>
          <p:spPr bwMode="auto">
            <a:xfrm>
              <a:off x="2928" y="1152"/>
              <a:ext cx="288" cy="0"/>
            </a:xfrm>
            <a:prstGeom prst="line">
              <a:avLst/>
            </a:prstGeom>
            <a:noFill/>
            <a:ln w="9525">
              <a:solidFill>
                <a:schemeClr val="tx1"/>
              </a:solidFill>
              <a:round/>
              <a:headEnd/>
              <a:tailEnd/>
            </a:ln>
          </p:spPr>
          <p:txBody>
            <a:bodyPr wrap="none" anchor="ctr"/>
            <a:lstStyle/>
            <a:p>
              <a:endParaRPr lang="zh-CN" altLang="en-US"/>
            </a:p>
          </p:txBody>
        </p:sp>
        <p:sp>
          <p:nvSpPr>
            <p:cNvPr id="118796" name="Text Box 9"/>
            <p:cNvSpPr txBox="1">
              <a:spLocks noChangeArrowheads="1"/>
            </p:cNvSpPr>
            <p:nvPr/>
          </p:nvSpPr>
          <p:spPr bwMode="auto">
            <a:xfrm>
              <a:off x="1056" y="1248"/>
              <a:ext cx="336" cy="365"/>
            </a:xfrm>
            <a:prstGeom prst="rect">
              <a:avLst/>
            </a:prstGeom>
            <a:noFill/>
            <a:ln w="9525">
              <a:noFill/>
              <a:miter lim="800000"/>
              <a:headEnd/>
              <a:tailEnd/>
            </a:ln>
          </p:spPr>
          <p:txBody>
            <a:bodyPr>
              <a:spAutoFit/>
            </a:bodyPr>
            <a:lstStyle/>
            <a:p>
              <a:r>
                <a:rPr kumimoji="1" lang="en-US" altLang="zh-CN" sz="3200">
                  <a:ea typeface="宋体" pitchFamily="2" charset="-122"/>
                </a:rPr>
                <a:t>H</a:t>
              </a:r>
            </a:p>
          </p:txBody>
        </p:sp>
        <p:sp>
          <p:nvSpPr>
            <p:cNvPr id="118797" name="Text Box 10"/>
            <p:cNvSpPr txBox="1">
              <a:spLocks noChangeArrowheads="1"/>
            </p:cNvSpPr>
            <p:nvPr/>
          </p:nvSpPr>
          <p:spPr bwMode="auto">
            <a:xfrm>
              <a:off x="1632" y="1267"/>
              <a:ext cx="336" cy="365"/>
            </a:xfrm>
            <a:prstGeom prst="rect">
              <a:avLst/>
            </a:prstGeom>
            <a:noFill/>
            <a:ln w="9525">
              <a:noFill/>
              <a:miter lim="800000"/>
              <a:headEnd/>
              <a:tailEnd/>
            </a:ln>
          </p:spPr>
          <p:txBody>
            <a:bodyPr>
              <a:spAutoFit/>
            </a:bodyPr>
            <a:lstStyle/>
            <a:p>
              <a:r>
                <a:rPr kumimoji="1" lang="en-US" altLang="zh-CN" sz="3200">
                  <a:ea typeface="宋体" pitchFamily="2" charset="-122"/>
                </a:rPr>
                <a:t>C</a:t>
              </a:r>
            </a:p>
          </p:txBody>
        </p:sp>
        <p:sp>
          <p:nvSpPr>
            <p:cNvPr id="118798" name="Line 11"/>
            <p:cNvSpPr>
              <a:spLocks noChangeShapeType="1"/>
            </p:cNvSpPr>
            <p:nvPr/>
          </p:nvSpPr>
          <p:spPr bwMode="auto">
            <a:xfrm>
              <a:off x="1872" y="1536"/>
              <a:ext cx="192" cy="240"/>
            </a:xfrm>
            <a:prstGeom prst="line">
              <a:avLst/>
            </a:prstGeom>
            <a:noFill/>
            <a:ln w="9525">
              <a:solidFill>
                <a:schemeClr val="tx1"/>
              </a:solidFill>
              <a:round/>
              <a:headEnd/>
              <a:tailEnd/>
            </a:ln>
          </p:spPr>
          <p:txBody>
            <a:bodyPr wrap="none" anchor="ctr"/>
            <a:lstStyle/>
            <a:p>
              <a:endParaRPr lang="zh-CN" altLang="en-US"/>
            </a:p>
          </p:txBody>
        </p:sp>
        <p:grpSp>
          <p:nvGrpSpPr>
            <p:cNvPr id="3" name="Group 12"/>
            <p:cNvGrpSpPr>
              <a:grpSpLocks/>
            </p:cNvGrpSpPr>
            <p:nvPr/>
          </p:nvGrpSpPr>
          <p:grpSpPr bwMode="auto">
            <a:xfrm>
              <a:off x="1848" y="1176"/>
              <a:ext cx="264" cy="216"/>
              <a:chOff x="1992" y="2184"/>
              <a:chExt cx="264" cy="216"/>
            </a:xfrm>
          </p:grpSpPr>
          <p:sp>
            <p:nvSpPr>
              <p:cNvPr id="118813" name="Line 13"/>
              <p:cNvSpPr>
                <a:spLocks noChangeShapeType="1"/>
              </p:cNvSpPr>
              <p:nvPr/>
            </p:nvSpPr>
            <p:spPr bwMode="auto">
              <a:xfrm rot="5400000">
                <a:off x="2016" y="2160"/>
                <a:ext cx="192" cy="240"/>
              </a:xfrm>
              <a:prstGeom prst="line">
                <a:avLst/>
              </a:prstGeom>
              <a:noFill/>
              <a:ln w="9525">
                <a:solidFill>
                  <a:schemeClr val="tx1"/>
                </a:solidFill>
                <a:round/>
                <a:headEnd/>
                <a:tailEnd/>
              </a:ln>
            </p:spPr>
            <p:txBody>
              <a:bodyPr wrap="none" anchor="ctr"/>
              <a:lstStyle/>
              <a:p>
                <a:endParaRPr lang="zh-CN" altLang="en-US"/>
              </a:p>
            </p:txBody>
          </p:sp>
          <p:sp>
            <p:nvSpPr>
              <p:cNvPr id="118814" name="Line 14"/>
              <p:cNvSpPr>
                <a:spLocks noChangeShapeType="1"/>
              </p:cNvSpPr>
              <p:nvPr/>
            </p:nvSpPr>
            <p:spPr bwMode="auto">
              <a:xfrm rot="5400000">
                <a:off x="2040" y="2184"/>
                <a:ext cx="192" cy="240"/>
              </a:xfrm>
              <a:prstGeom prst="line">
                <a:avLst/>
              </a:prstGeom>
              <a:noFill/>
              <a:ln w="9525">
                <a:solidFill>
                  <a:schemeClr val="tx1"/>
                </a:solidFill>
                <a:round/>
                <a:headEnd/>
                <a:tailEnd/>
              </a:ln>
            </p:spPr>
            <p:txBody>
              <a:bodyPr wrap="none" anchor="ctr"/>
              <a:lstStyle/>
              <a:p>
                <a:endParaRPr lang="zh-CN" altLang="en-US"/>
              </a:p>
            </p:txBody>
          </p:sp>
        </p:grpSp>
        <p:grpSp>
          <p:nvGrpSpPr>
            <p:cNvPr id="4" name="Group 15"/>
            <p:cNvGrpSpPr>
              <a:grpSpLocks/>
            </p:cNvGrpSpPr>
            <p:nvPr/>
          </p:nvGrpSpPr>
          <p:grpSpPr bwMode="auto">
            <a:xfrm>
              <a:off x="3456" y="1584"/>
              <a:ext cx="264" cy="216"/>
              <a:chOff x="1992" y="2184"/>
              <a:chExt cx="264" cy="216"/>
            </a:xfrm>
          </p:grpSpPr>
          <p:sp>
            <p:nvSpPr>
              <p:cNvPr id="118811" name="Line 16"/>
              <p:cNvSpPr>
                <a:spLocks noChangeShapeType="1"/>
              </p:cNvSpPr>
              <p:nvPr/>
            </p:nvSpPr>
            <p:spPr bwMode="auto">
              <a:xfrm rot="5400000">
                <a:off x="2016" y="2160"/>
                <a:ext cx="192" cy="240"/>
              </a:xfrm>
              <a:prstGeom prst="line">
                <a:avLst/>
              </a:prstGeom>
              <a:noFill/>
              <a:ln w="9525">
                <a:solidFill>
                  <a:schemeClr val="tx1"/>
                </a:solidFill>
                <a:round/>
                <a:headEnd/>
                <a:tailEnd/>
              </a:ln>
            </p:spPr>
            <p:txBody>
              <a:bodyPr wrap="none" anchor="ctr"/>
              <a:lstStyle/>
              <a:p>
                <a:endParaRPr lang="zh-CN" altLang="en-US"/>
              </a:p>
            </p:txBody>
          </p:sp>
          <p:sp>
            <p:nvSpPr>
              <p:cNvPr id="118812" name="Line 17"/>
              <p:cNvSpPr>
                <a:spLocks noChangeShapeType="1"/>
              </p:cNvSpPr>
              <p:nvPr/>
            </p:nvSpPr>
            <p:spPr bwMode="auto">
              <a:xfrm rot="5400000">
                <a:off x="2040" y="2184"/>
                <a:ext cx="192" cy="240"/>
              </a:xfrm>
              <a:prstGeom prst="line">
                <a:avLst/>
              </a:prstGeom>
              <a:noFill/>
              <a:ln w="9525">
                <a:solidFill>
                  <a:schemeClr val="tx1"/>
                </a:solidFill>
                <a:round/>
                <a:headEnd/>
                <a:tailEnd/>
              </a:ln>
            </p:spPr>
            <p:txBody>
              <a:bodyPr wrap="none" anchor="ctr"/>
              <a:lstStyle/>
              <a:p>
                <a:endParaRPr lang="zh-CN" altLang="en-US"/>
              </a:p>
            </p:txBody>
          </p:sp>
        </p:grpSp>
        <p:sp>
          <p:nvSpPr>
            <p:cNvPr id="118801" name="Text Box 18"/>
            <p:cNvSpPr txBox="1">
              <a:spLocks noChangeArrowheads="1"/>
            </p:cNvSpPr>
            <p:nvPr/>
          </p:nvSpPr>
          <p:spPr bwMode="auto">
            <a:xfrm>
              <a:off x="2112" y="960"/>
              <a:ext cx="384" cy="365"/>
            </a:xfrm>
            <a:prstGeom prst="rect">
              <a:avLst/>
            </a:prstGeom>
            <a:noFill/>
            <a:ln w="9525">
              <a:noFill/>
              <a:miter lim="800000"/>
              <a:headEnd/>
              <a:tailEnd/>
            </a:ln>
          </p:spPr>
          <p:txBody>
            <a:bodyPr>
              <a:spAutoFit/>
            </a:bodyPr>
            <a:lstStyle/>
            <a:p>
              <a:r>
                <a:rPr kumimoji="1" lang="en-US" altLang="zh-CN" sz="3200">
                  <a:ea typeface="宋体" pitchFamily="2" charset="-122"/>
                </a:rPr>
                <a:t>O</a:t>
              </a:r>
            </a:p>
          </p:txBody>
        </p:sp>
        <p:sp>
          <p:nvSpPr>
            <p:cNvPr id="118802" name="Text Box 19"/>
            <p:cNvSpPr txBox="1">
              <a:spLocks noChangeArrowheads="1"/>
            </p:cNvSpPr>
            <p:nvPr/>
          </p:nvSpPr>
          <p:spPr bwMode="auto">
            <a:xfrm>
              <a:off x="2064" y="1651"/>
              <a:ext cx="384" cy="365"/>
            </a:xfrm>
            <a:prstGeom prst="rect">
              <a:avLst/>
            </a:prstGeom>
            <a:noFill/>
            <a:ln w="9525">
              <a:noFill/>
              <a:miter lim="800000"/>
              <a:headEnd/>
              <a:tailEnd/>
            </a:ln>
          </p:spPr>
          <p:txBody>
            <a:bodyPr>
              <a:spAutoFit/>
            </a:bodyPr>
            <a:lstStyle/>
            <a:p>
              <a:r>
                <a:rPr kumimoji="1" lang="en-US" altLang="zh-CN" sz="3200">
                  <a:ea typeface="宋体" pitchFamily="2" charset="-122"/>
                </a:rPr>
                <a:t>O</a:t>
              </a:r>
            </a:p>
          </p:txBody>
        </p:sp>
        <p:sp>
          <p:nvSpPr>
            <p:cNvPr id="118803" name="Text Box 20"/>
            <p:cNvSpPr txBox="1">
              <a:spLocks noChangeArrowheads="1"/>
            </p:cNvSpPr>
            <p:nvPr/>
          </p:nvSpPr>
          <p:spPr bwMode="auto">
            <a:xfrm>
              <a:off x="2640" y="1632"/>
              <a:ext cx="336" cy="365"/>
            </a:xfrm>
            <a:prstGeom prst="rect">
              <a:avLst/>
            </a:prstGeom>
            <a:noFill/>
            <a:ln w="9525">
              <a:noFill/>
              <a:miter lim="800000"/>
              <a:headEnd/>
              <a:tailEnd/>
            </a:ln>
          </p:spPr>
          <p:txBody>
            <a:bodyPr>
              <a:spAutoFit/>
            </a:bodyPr>
            <a:lstStyle/>
            <a:p>
              <a:r>
                <a:rPr kumimoji="1" lang="en-US" altLang="zh-CN" sz="3200">
                  <a:ea typeface="宋体" pitchFamily="2" charset="-122"/>
                </a:rPr>
                <a:t>H</a:t>
              </a:r>
            </a:p>
          </p:txBody>
        </p:sp>
        <p:sp>
          <p:nvSpPr>
            <p:cNvPr id="118804" name="Text Box 21"/>
            <p:cNvSpPr txBox="1">
              <a:spLocks noChangeArrowheads="1"/>
            </p:cNvSpPr>
            <p:nvPr/>
          </p:nvSpPr>
          <p:spPr bwMode="auto">
            <a:xfrm>
              <a:off x="2640" y="960"/>
              <a:ext cx="432" cy="365"/>
            </a:xfrm>
            <a:prstGeom prst="rect">
              <a:avLst/>
            </a:prstGeom>
            <a:noFill/>
            <a:ln w="9525">
              <a:noFill/>
              <a:miter lim="800000"/>
              <a:headEnd/>
              <a:tailEnd/>
            </a:ln>
          </p:spPr>
          <p:txBody>
            <a:bodyPr>
              <a:spAutoFit/>
            </a:bodyPr>
            <a:lstStyle/>
            <a:p>
              <a:r>
                <a:rPr kumimoji="1" lang="en-US" altLang="zh-CN" sz="3200">
                  <a:ea typeface="宋体" pitchFamily="2" charset="-122"/>
                </a:rPr>
                <a:t>H</a:t>
              </a:r>
            </a:p>
          </p:txBody>
        </p:sp>
        <p:sp>
          <p:nvSpPr>
            <p:cNvPr id="118805" name="Text Box 22"/>
            <p:cNvSpPr txBox="1">
              <a:spLocks noChangeArrowheads="1"/>
            </p:cNvSpPr>
            <p:nvPr/>
          </p:nvSpPr>
          <p:spPr bwMode="auto">
            <a:xfrm>
              <a:off x="3216" y="960"/>
              <a:ext cx="384" cy="365"/>
            </a:xfrm>
            <a:prstGeom prst="rect">
              <a:avLst/>
            </a:prstGeom>
            <a:noFill/>
            <a:ln w="9525">
              <a:noFill/>
              <a:miter lim="800000"/>
              <a:headEnd/>
              <a:tailEnd/>
            </a:ln>
          </p:spPr>
          <p:txBody>
            <a:bodyPr>
              <a:spAutoFit/>
            </a:bodyPr>
            <a:lstStyle/>
            <a:p>
              <a:r>
                <a:rPr kumimoji="1" lang="en-US" altLang="zh-CN" sz="3200">
                  <a:ea typeface="宋体" pitchFamily="2" charset="-122"/>
                </a:rPr>
                <a:t>O</a:t>
              </a:r>
            </a:p>
          </p:txBody>
        </p:sp>
        <p:sp>
          <p:nvSpPr>
            <p:cNvPr id="118806" name="Text Box 23"/>
            <p:cNvSpPr txBox="1">
              <a:spLocks noChangeArrowheads="1"/>
            </p:cNvSpPr>
            <p:nvPr/>
          </p:nvSpPr>
          <p:spPr bwMode="auto">
            <a:xfrm>
              <a:off x="3216" y="1651"/>
              <a:ext cx="384" cy="365"/>
            </a:xfrm>
            <a:prstGeom prst="rect">
              <a:avLst/>
            </a:prstGeom>
            <a:noFill/>
            <a:ln w="9525">
              <a:noFill/>
              <a:miter lim="800000"/>
              <a:headEnd/>
              <a:tailEnd/>
            </a:ln>
          </p:spPr>
          <p:txBody>
            <a:bodyPr>
              <a:spAutoFit/>
            </a:bodyPr>
            <a:lstStyle/>
            <a:p>
              <a:r>
                <a:rPr kumimoji="1" lang="en-US" altLang="zh-CN" sz="3200">
                  <a:ea typeface="宋体" pitchFamily="2" charset="-122"/>
                </a:rPr>
                <a:t>O</a:t>
              </a:r>
            </a:p>
          </p:txBody>
        </p:sp>
        <p:sp>
          <p:nvSpPr>
            <p:cNvPr id="118807" name="Line 24"/>
            <p:cNvSpPr>
              <a:spLocks noChangeShapeType="1"/>
            </p:cNvSpPr>
            <p:nvPr/>
          </p:nvSpPr>
          <p:spPr bwMode="auto">
            <a:xfrm>
              <a:off x="3504" y="1200"/>
              <a:ext cx="192" cy="240"/>
            </a:xfrm>
            <a:prstGeom prst="line">
              <a:avLst/>
            </a:prstGeom>
            <a:noFill/>
            <a:ln w="9525">
              <a:solidFill>
                <a:schemeClr val="tx1"/>
              </a:solidFill>
              <a:round/>
              <a:headEnd/>
              <a:tailEnd/>
            </a:ln>
          </p:spPr>
          <p:txBody>
            <a:bodyPr wrap="none" anchor="ctr"/>
            <a:lstStyle/>
            <a:p>
              <a:endParaRPr lang="zh-CN" altLang="en-US"/>
            </a:p>
          </p:txBody>
        </p:sp>
        <p:sp>
          <p:nvSpPr>
            <p:cNvPr id="118808" name="Line 25"/>
            <p:cNvSpPr>
              <a:spLocks noChangeShapeType="1"/>
            </p:cNvSpPr>
            <p:nvPr/>
          </p:nvSpPr>
          <p:spPr bwMode="auto">
            <a:xfrm>
              <a:off x="3936" y="1488"/>
              <a:ext cx="288" cy="0"/>
            </a:xfrm>
            <a:prstGeom prst="line">
              <a:avLst/>
            </a:prstGeom>
            <a:noFill/>
            <a:ln w="9525">
              <a:solidFill>
                <a:schemeClr val="tx1"/>
              </a:solidFill>
              <a:round/>
              <a:headEnd/>
              <a:tailEnd/>
            </a:ln>
          </p:spPr>
          <p:txBody>
            <a:bodyPr wrap="none" anchor="ctr"/>
            <a:lstStyle/>
            <a:p>
              <a:endParaRPr lang="zh-CN" altLang="en-US"/>
            </a:p>
          </p:txBody>
        </p:sp>
        <p:sp>
          <p:nvSpPr>
            <p:cNvPr id="118809" name="Text Box 26"/>
            <p:cNvSpPr txBox="1">
              <a:spLocks noChangeArrowheads="1"/>
            </p:cNvSpPr>
            <p:nvPr/>
          </p:nvSpPr>
          <p:spPr bwMode="auto">
            <a:xfrm>
              <a:off x="4176" y="1296"/>
              <a:ext cx="336" cy="365"/>
            </a:xfrm>
            <a:prstGeom prst="rect">
              <a:avLst/>
            </a:prstGeom>
            <a:noFill/>
            <a:ln w="9525">
              <a:noFill/>
              <a:miter lim="800000"/>
              <a:headEnd/>
              <a:tailEnd/>
            </a:ln>
          </p:spPr>
          <p:txBody>
            <a:bodyPr>
              <a:spAutoFit/>
            </a:bodyPr>
            <a:lstStyle/>
            <a:p>
              <a:r>
                <a:rPr kumimoji="1" lang="en-US" altLang="zh-CN" sz="3200">
                  <a:ea typeface="宋体" pitchFamily="2" charset="-122"/>
                </a:rPr>
                <a:t>H</a:t>
              </a:r>
            </a:p>
          </p:txBody>
        </p:sp>
        <p:sp>
          <p:nvSpPr>
            <p:cNvPr id="118810" name="Text Box 27"/>
            <p:cNvSpPr txBox="1">
              <a:spLocks noChangeArrowheads="1"/>
            </p:cNvSpPr>
            <p:nvPr/>
          </p:nvSpPr>
          <p:spPr bwMode="auto">
            <a:xfrm>
              <a:off x="3648" y="1296"/>
              <a:ext cx="336" cy="365"/>
            </a:xfrm>
            <a:prstGeom prst="rect">
              <a:avLst/>
            </a:prstGeom>
            <a:noFill/>
            <a:ln w="9525">
              <a:noFill/>
              <a:miter lim="800000"/>
              <a:headEnd/>
              <a:tailEnd/>
            </a:ln>
          </p:spPr>
          <p:txBody>
            <a:bodyPr>
              <a:spAutoFit/>
            </a:bodyPr>
            <a:lstStyle/>
            <a:p>
              <a:r>
                <a:rPr kumimoji="1" lang="en-US" altLang="zh-CN" sz="3200">
                  <a:ea typeface="宋体" pitchFamily="2" charset="-122"/>
                </a:rPr>
                <a:t>C</a:t>
              </a:r>
            </a:p>
          </p:txBody>
        </p:sp>
      </p:grpSp>
      <p:sp>
        <p:nvSpPr>
          <p:cNvPr id="60444" name="Text Box 28"/>
          <p:cNvSpPr txBox="1">
            <a:spLocks noChangeArrowheads="1"/>
          </p:cNvSpPr>
          <p:nvPr/>
        </p:nvSpPr>
        <p:spPr bwMode="auto">
          <a:xfrm>
            <a:off x="1066800" y="4062413"/>
            <a:ext cx="4495800" cy="2041525"/>
          </a:xfrm>
          <a:prstGeom prst="rect">
            <a:avLst/>
          </a:prstGeom>
          <a:noFill/>
          <a:ln w="9525">
            <a:noFill/>
            <a:miter lim="800000"/>
            <a:headEnd/>
            <a:tailEnd/>
          </a:ln>
        </p:spPr>
        <p:txBody>
          <a:bodyPr>
            <a:spAutoFit/>
          </a:bodyPr>
          <a:lstStyle/>
          <a:p>
            <a:r>
              <a:rPr kumimoji="1" lang="en-US" altLang="zh-CN" sz="3200">
                <a:ea typeface="宋体" pitchFamily="2" charset="-122"/>
              </a:rPr>
              <a:t>       </a:t>
            </a:r>
            <a:r>
              <a:rPr kumimoji="1" lang="zh-CN" altLang="en-US" sz="3200">
                <a:ea typeface="宋体" pitchFamily="2" charset="-122"/>
              </a:rPr>
              <a:t>除了分子间氢键外，还有</a:t>
            </a:r>
            <a:r>
              <a:rPr kumimoji="1" lang="zh-CN" altLang="en-US" sz="3200">
                <a:solidFill>
                  <a:srgbClr val="FF0000"/>
                </a:solidFill>
                <a:ea typeface="宋体" pitchFamily="2" charset="-122"/>
              </a:rPr>
              <a:t>分子内氢键</a:t>
            </a:r>
            <a:r>
              <a:rPr kumimoji="1" lang="zh-CN" altLang="en-US" sz="3200">
                <a:ea typeface="宋体" pitchFamily="2" charset="-122"/>
              </a:rPr>
              <a:t>。例如，硝酸的分子内氢键使其熔、沸点较低。</a:t>
            </a:r>
          </a:p>
        </p:txBody>
      </p:sp>
      <p:pic>
        <p:nvPicPr>
          <p:cNvPr id="60445" name="Picture 29" descr="1038 副本"/>
          <p:cNvPicPr>
            <a:picLocks noChangeAspect="1" noChangeArrowheads="1"/>
          </p:cNvPicPr>
          <p:nvPr/>
        </p:nvPicPr>
        <p:blipFill>
          <a:blip r:embed="rId2"/>
          <a:srcRect/>
          <a:stretch>
            <a:fillRect/>
          </a:stretch>
        </p:blipFill>
        <p:spPr bwMode="auto">
          <a:xfrm>
            <a:off x="5410200" y="3741738"/>
            <a:ext cx="3352800" cy="2659062"/>
          </a:xfrm>
          <a:prstGeom prst="rect">
            <a:avLst/>
          </a:prstGeom>
          <a:noFill/>
          <a:ln w="9525">
            <a:noFill/>
            <a:miter lim="800000"/>
            <a:headEnd/>
            <a:tailEnd/>
          </a:ln>
        </p:spPr>
      </p:pic>
      <p:pic>
        <p:nvPicPr>
          <p:cNvPr id="118790" name="Picture 32" descr="b16">
            <a:hlinkClick r:id="rId3" action="ppaction://hlinksldjump"/>
          </p:cNvPr>
          <p:cNvPicPr>
            <a:picLocks noChangeAspect="1" noChangeArrowheads="1" noCrop="1"/>
          </p:cNvPicPr>
          <p:nvPr/>
        </p:nvPicPr>
        <p:blipFill>
          <a:blip r:embed="rId4"/>
          <a:srcRect/>
          <a:stretch>
            <a:fillRect/>
          </a:stretch>
        </p:blipFill>
        <p:spPr bwMode="auto">
          <a:xfrm>
            <a:off x="8572500" y="6286500"/>
            <a:ext cx="533400" cy="533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wipe(left)">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44"/>
                                        </p:tgtEl>
                                        <p:attrNameLst>
                                          <p:attrName>style.visibility</p:attrName>
                                        </p:attrNameLst>
                                      </p:cBhvr>
                                      <p:to>
                                        <p:strVal val="visible"/>
                                      </p:to>
                                    </p:set>
                                    <p:animEffect transition="in" filter="wipe(left)">
                                      <p:cBhvr>
                                        <p:cTn id="17" dur="500"/>
                                        <p:tgtEl>
                                          <p:spTgt spid="6044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60445"/>
                                        </p:tgtEl>
                                        <p:attrNameLst>
                                          <p:attrName>style.visibility</p:attrName>
                                        </p:attrNameLst>
                                      </p:cBhvr>
                                      <p:to>
                                        <p:strVal val="visible"/>
                                      </p:to>
                                    </p:set>
                                    <p:animEffect transition="in" filter="barn(outHorizontal)">
                                      <p:cBhvr>
                                        <p:cTn id="22" dur="500"/>
                                        <p:tgtEl>
                                          <p:spTgt spid="60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utoUpdateAnimBg="0"/>
      <p:bldP spid="6044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sz="half" idx="1"/>
          </p:nvPr>
        </p:nvSpPr>
        <p:spPr>
          <a:xfrm>
            <a:off x="900113" y="2852738"/>
            <a:ext cx="7561262" cy="3219468"/>
          </a:xfrm>
        </p:spPr>
        <p:txBody>
          <a:bodyPr/>
          <a:lstStyle/>
          <a:p>
            <a:pPr marL="0" indent="0" eaLnBrk="1" hangingPunct="1">
              <a:buFontTx/>
              <a:buNone/>
            </a:pPr>
            <a:r>
              <a:rPr lang="en-US" altLang="zh-CN" sz="2800" b="1" dirty="0" smtClean="0"/>
              <a:t>    </a:t>
            </a:r>
            <a:r>
              <a:rPr lang="zh-CN" altLang="en-US" sz="2800" b="1" dirty="0" smtClean="0"/>
              <a:t>按经典电磁学理论，电子绕核作圆周运动，原子不断发射连续的电磁波，原子光谱应是连续的；而且由此电子的能量逐渐降低，最后坠入原子核，使原子不复存在。实际上原子既没有湮灭，其谱线也不是连续的而是线状的。</a:t>
            </a:r>
            <a:endParaRPr lang="zh-CN" altLang="en-US" sz="2800" dirty="0" smtClean="0"/>
          </a:p>
        </p:txBody>
      </p:sp>
      <p:pic>
        <p:nvPicPr>
          <p:cNvPr id="483331" name="Picture 3"/>
          <p:cNvPicPr>
            <a:picLocks noGrp="1" noChangeArrowheads="1"/>
          </p:cNvPicPr>
          <p:nvPr>
            <p:ph sz="half" idx="2"/>
          </p:nvPr>
        </p:nvPicPr>
        <p:blipFill>
          <a:blip r:embed="rId2"/>
          <a:srcRect/>
          <a:stretch>
            <a:fillRect/>
          </a:stretch>
        </p:blipFill>
        <p:spPr>
          <a:xfrm>
            <a:off x="3059113" y="765175"/>
            <a:ext cx="3810000" cy="1846263"/>
          </a:xfrm>
          <a:effectLst>
            <a:outerShdw dist="107763" dir="2700000" algn="ctr" rotWithShape="0">
              <a:schemeClr val="bg2"/>
            </a:outerShdw>
          </a:effectLst>
        </p:spPr>
      </p:pic>
      <p:sp>
        <p:nvSpPr>
          <p:cNvPr id="44036" name="Rectangle 4"/>
          <p:cNvSpPr>
            <a:spLocks noChangeArrowheads="1"/>
          </p:cNvSpPr>
          <p:nvPr/>
        </p:nvSpPr>
        <p:spPr bwMode="auto">
          <a:xfrm>
            <a:off x="4643438" y="1412875"/>
            <a:ext cx="1555750" cy="641350"/>
          </a:xfrm>
          <a:prstGeom prst="rect">
            <a:avLst/>
          </a:prstGeom>
          <a:noFill/>
          <a:ln w="9525">
            <a:noFill/>
            <a:miter lim="800000"/>
            <a:headEnd/>
            <a:tailEnd/>
          </a:ln>
        </p:spPr>
        <p:txBody>
          <a:bodyPr wrap="none">
            <a:spAutoFit/>
          </a:bodyPr>
          <a:lstStyle/>
          <a:p>
            <a:pPr eaLnBrk="0" hangingPunct="0">
              <a:spcBef>
                <a:spcPct val="0"/>
              </a:spcBef>
            </a:pPr>
            <a:r>
              <a:rPr lang="zh-CN" altLang="en-US" sz="1800">
                <a:solidFill>
                  <a:srgbClr val="CC0000"/>
                </a:solidFill>
                <a:latin typeface="Arial" pitchFamily="34" charset="0"/>
                <a:ea typeface="宋体" pitchFamily="2" charset="-122"/>
              </a:rPr>
              <a:t>经典电磁理论</a:t>
            </a:r>
          </a:p>
          <a:p>
            <a:pPr eaLnBrk="0" hangingPunct="0">
              <a:spcBef>
                <a:spcPct val="0"/>
              </a:spcBef>
            </a:pPr>
            <a:r>
              <a:rPr lang="zh-CN" altLang="en-US" sz="1800">
                <a:solidFill>
                  <a:srgbClr val="CC0000"/>
                </a:solidFill>
                <a:latin typeface="Arial" pitchFamily="34" charset="0"/>
                <a:ea typeface="宋体" pitchFamily="2" charset="-122"/>
              </a:rPr>
              <a:t>遇到的难题</a:t>
            </a:r>
          </a:p>
        </p:txBody>
      </p:sp>
      <p:sp>
        <p:nvSpPr>
          <p:cNvPr id="44037" name="Text Box 6"/>
          <p:cNvSpPr txBox="1">
            <a:spLocks noChangeArrowheads="1"/>
          </p:cNvSpPr>
          <p:nvPr/>
        </p:nvSpPr>
        <p:spPr bwMode="auto">
          <a:xfrm>
            <a:off x="468313" y="333375"/>
            <a:ext cx="3124200" cy="579438"/>
          </a:xfrm>
          <a:prstGeom prst="rect">
            <a:avLst/>
          </a:prstGeom>
          <a:noFill/>
          <a:ln w="9525">
            <a:noFill/>
            <a:miter lim="800000"/>
            <a:headEnd/>
            <a:tailEnd/>
          </a:ln>
        </p:spPr>
        <p:txBody>
          <a:bodyPr>
            <a:spAutoFit/>
          </a:bodyPr>
          <a:lstStyle/>
          <a:p>
            <a:r>
              <a:rPr kumimoji="1" lang="zh-CN" altLang="en-US" sz="3200">
                <a:latin typeface="黑体" pitchFamily="49" charset="-122"/>
              </a:rPr>
              <a:t>氢原子光谱</a:t>
            </a:r>
            <a:r>
              <a:rPr kumimoji="1" lang="en-US" altLang="zh-CN" sz="3200">
                <a:latin typeface="黑体" pitchFamily="49" charset="-122"/>
              </a:rPr>
              <a:t>:</a:t>
            </a:r>
            <a:endParaRPr kumimoji="1" lang="en-US" altLang="zh-CN" sz="3200" b="1">
              <a:ea typeface="宋体" pitchFamily="2" charset="-122"/>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mtClean="0"/>
              <a:t>4.4  </a:t>
            </a:r>
            <a:r>
              <a:rPr lang="zh-CN" altLang="en-US" smtClean="0"/>
              <a:t>晶体结构</a:t>
            </a:r>
          </a:p>
        </p:txBody>
      </p:sp>
      <p:sp>
        <p:nvSpPr>
          <p:cNvPr id="126979" name="Rectangle 3"/>
          <p:cNvSpPr>
            <a:spLocks noGrp="1" noChangeArrowheads="1"/>
          </p:cNvSpPr>
          <p:nvPr>
            <p:ph type="body" idx="1"/>
          </p:nvPr>
        </p:nvSpPr>
        <p:spPr/>
        <p:txBody>
          <a:bodyPr/>
          <a:lstStyle/>
          <a:p>
            <a:pPr eaLnBrk="1" hangingPunct="1">
              <a:lnSpc>
                <a:spcPct val="190000"/>
              </a:lnSpc>
              <a:buFontTx/>
              <a:buNone/>
            </a:pPr>
            <a:r>
              <a:rPr lang="en-US" altLang="zh-CN" smtClean="0">
                <a:hlinkClick r:id="" action="ppaction://hlinkshowjump?jump=nextslide"/>
              </a:rPr>
              <a:t>4.4.1  </a:t>
            </a:r>
            <a:r>
              <a:rPr lang="zh-CN" altLang="en-US" smtClean="0">
                <a:hlinkClick r:id="" action="ppaction://hlinkshowjump?jump=nextslide"/>
              </a:rPr>
              <a:t>晶体的基本类型</a:t>
            </a:r>
            <a:endParaRPr lang="zh-CN" altLang="en-US" smtClean="0"/>
          </a:p>
          <a:p>
            <a:pPr eaLnBrk="1" hangingPunct="1">
              <a:lnSpc>
                <a:spcPct val="190000"/>
              </a:lnSpc>
              <a:buFontTx/>
              <a:buNone/>
            </a:pPr>
            <a:r>
              <a:rPr lang="en-US" altLang="zh-CN" smtClean="0">
                <a:hlinkClick r:id="rId2" action="ppaction://hlinksldjump"/>
              </a:rPr>
              <a:t>4.4.2  </a:t>
            </a:r>
            <a:r>
              <a:rPr lang="zh-CN" altLang="en-US" smtClean="0">
                <a:hlinkClick r:id="rId2" action="ppaction://hlinksldjump"/>
              </a:rPr>
              <a:t>混合键型晶体</a:t>
            </a:r>
            <a:endParaRPr lang="zh-CN" altLang="en-US" smtClean="0"/>
          </a:p>
          <a:p>
            <a:pPr eaLnBrk="1" hangingPunct="1">
              <a:lnSpc>
                <a:spcPct val="190000"/>
              </a:lnSpc>
              <a:buFontTx/>
              <a:buNone/>
            </a:pPr>
            <a:r>
              <a:rPr lang="en-US" altLang="zh-CN" smtClean="0">
                <a:hlinkClick r:id="rId3" action="ppaction://hlinksldjump"/>
              </a:rPr>
              <a:t>4.4.3  </a:t>
            </a:r>
            <a:r>
              <a:rPr lang="zh-CN" altLang="en-US" smtClean="0">
                <a:hlinkClick r:id="rId3" action="ppaction://hlinksldjump"/>
              </a:rPr>
              <a:t>晶体的缺陷</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slide(fromBottom)">
                                      <p:cBhvr>
                                        <p:cTn id="7" dur="500"/>
                                        <p:tgtEl>
                                          <p:spTgt spid="126979">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animEffect transition="in" filter="slide(fromBottom)">
                                      <p:cBhvr>
                                        <p:cTn id="11" dur="500"/>
                                        <p:tgtEl>
                                          <p:spTgt spid="126979">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26979">
                                            <p:txEl>
                                              <p:pRg st="2" end="2"/>
                                            </p:txEl>
                                          </p:spTgt>
                                        </p:tgtEl>
                                        <p:attrNameLst>
                                          <p:attrName>style.visibility</p:attrName>
                                        </p:attrNameLst>
                                      </p:cBhvr>
                                      <p:to>
                                        <p:strVal val="visible"/>
                                      </p:to>
                                    </p:set>
                                    <p:animEffect transition="in" filter="slide(fromBottom)">
                                      <p:cBhvr>
                                        <p:cTn id="15" dur="500"/>
                                        <p:tgtEl>
                                          <p:spTgt spid="126979">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26979">
                                            <p:txEl>
                                              <p:charRg st="42" end="42"/>
                                            </p:txEl>
                                          </p:spTgt>
                                        </p:tgtEl>
                                        <p:attrNameLst>
                                          <p:attrName>style.visibility</p:attrName>
                                        </p:attrNameLst>
                                      </p:cBhvr>
                                      <p:to>
                                        <p:strVal val="visible"/>
                                      </p:to>
                                    </p:set>
                                    <p:animEffect transition="in" filter="slide(fromBottom)">
                                      <p:cBhvr>
                                        <p:cTn id="19" dur="500"/>
                                        <p:tgtEl>
                                          <p:spTgt spid="126979">
                                            <p:txEl>
                                              <p:charRg st="42" end="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smtClean="0"/>
              <a:t>晶体与非晶体</a:t>
            </a:r>
          </a:p>
        </p:txBody>
      </p:sp>
      <p:sp>
        <p:nvSpPr>
          <p:cNvPr id="120835" name="Rectangle 3"/>
          <p:cNvSpPr>
            <a:spLocks noGrp="1" noChangeArrowheads="1"/>
          </p:cNvSpPr>
          <p:nvPr>
            <p:ph type="body" idx="1"/>
          </p:nvPr>
        </p:nvSpPr>
        <p:spPr/>
        <p:txBody>
          <a:bodyPr/>
          <a:lstStyle/>
          <a:p>
            <a:pPr eaLnBrk="1" hangingPunct="1">
              <a:lnSpc>
                <a:spcPct val="140000"/>
              </a:lnSpc>
            </a:pPr>
            <a:r>
              <a:rPr lang="zh-CN" altLang="en-US" sz="3200" smtClean="0">
                <a:solidFill>
                  <a:srgbClr val="FF0000"/>
                </a:solidFill>
              </a:rPr>
              <a:t>固体</a:t>
            </a:r>
            <a:r>
              <a:rPr lang="zh-CN" altLang="en-US" sz="3200" smtClean="0"/>
              <a:t>分为</a:t>
            </a:r>
            <a:r>
              <a:rPr lang="zh-CN" altLang="en-US" sz="3200" smtClean="0">
                <a:solidFill>
                  <a:srgbClr val="FF0000"/>
                </a:solidFill>
              </a:rPr>
              <a:t>晶体</a:t>
            </a:r>
            <a:r>
              <a:rPr lang="zh-CN" altLang="en-US" sz="3200" smtClean="0"/>
              <a:t>与</a:t>
            </a:r>
            <a:r>
              <a:rPr lang="zh-CN" altLang="en-US" sz="3200" smtClean="0">
                <a:solidFill>
                  <a:srgbClr val="FF0000"/>
                </a:solidFill>
              </a:rPr>
              <a:t>非晶体</a:t>
            </a:r>
            <a:r>
              <a:rPr lang="zh-CN" altLang="en-US" sz="3200" smtClean="0"/>
              <a:t>。</a:t>
            </a:r>
          </a:p>
          <a:p>
            <a:pPr eaLnBrk="1" hangingPunct="1">
              <a:lnSpc>
                <a:spcPct val="140000"/>
              </a:lnSpc>
            </a:pPr>
            <a:r>
              <a:rPr lang="zh-CN" altLang="en-US" sz="3200" smtClean="0">
                <a:solidFill>
                  <a:srgbClr val="FF0000"/>
                </a:solidFill>
              </a:rPr>
              <a:t>晶体</a:t>
            </a:r>
            <a:r>
              <a:rPr lang="zh-CN" altLang="en-US" sz="3200" smtClean="0"/>
              <a:t>是由原子、离子或分子在空间按一定规律周期性地重复排列构成的固体。</a:t>
            </a:r>
          </a:p>
          <a:p>
            <a:pPr eaLnBrk="1" hangingPunct="1">
              <a:lnSpc>
                <a:spcPct val="140000"/>
              </a:lnSpc>
            </a:pPr>
            <a:r>
              <a:rPr lang="zh-CN" altLang="en-US" sz="3200" b="1" smtClean="0">
                <a:solidFill>
                  <a:srgbClr val="FF0000"/>
                </a:solidFill>
              </a:rPr>
              <a:t>非晶体</a:t>
            </a:r>
            <a:r>
              <a:rPr lang="zh-CN" altLang="en-US" sz="3200" smtClean="0"/>
              <a:t>则是微粒无规则排列构成的固体 </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50825" y="0"/>
            <a:ext cx="8540750" cy="1143000"/>
          </a:xfrm>
        </p:spPr>
        <p:txBody>
          <a:bodyPr/>
          <a:lstStyle/>
          <a:p>
            <a:pPr eaLnBrk="1" hangingPunct="1"/>
            <a:r>
              <a:rPr lang="zh-CN" altLang="en-US" sz="3600" smtClean="0">
                <a:latin typeface="黑体" pitchFamily="49" charset="-122"/>
              </a:rPr>
              <a:t>晶体结构的特征</a:t>
            </a:r>
          </a:p>
        </p:txBody>
      </p:sp>
      <p:sp>
        <p:nvSpPr>
          <p:cNvPr id="121859" name="Rectangle 3"/>
          <p:cNvSpPr>
            <a:spLocks noGrp="1" noChangeArrowheads="1"/>
          </p:cNvSpPr>
          <p:nvPr>
            <p:ph type="body" sz="half" idx="1"/>
          </p:nvPr>
        </p:nvSpPr>
        <p:spPr>
          <a:xfrm>
            <a:off x="684213" y="1412875"/>
            <a:ext cx="7775575" cy="4176713"/>
          </a:xfrm>
          <a:ln>
            <a:solidFill>
              <a:schemeClr val="bg1"/>
            </a:solidFill>
          </a:ln>
        </p:spPr>
        <p:txBody>
          <a:bodyPr/>
          <a:lstStyle/>
          <a:p>
            <a:pPr eaLnBrk="1" hangingPunct="1">
              <a:lnSpc>
                <a:spcPct val="140000"/>
              </a:lnSpc>
              <a:buClr>
                <a:srgbClr val="FF0000"/>
              </a:buClr>
              <a:buSzPct val="80000"/>
            </a:pPr>
            <a:r>
              <a:rPr lang="zh-CN" altLang="en-US" sz="3200" smtClean="0"/>
              <a:t>具有规则的几何外形</a:t>
            </a:r>
          </a:p>
          <a:p>
            <a:pPr eaLnBrk="1" hangingPunct="1">
              <a:lnSpc>
                <a:spcPct val="140000"/>
              </a:lnSpc>
              <a:buClr>
                <a:srgbClr val="FF0000"/>
              </a:buClr>
              <a:buSzPct val="80000"/>
            </a:pPr>
            <a:r>
              <a:rPr lang="zh-CN" altLang="en-US" sz="3200" smtClean="0"/>
              <a:t>呈现各向异性</a:t>
            </a:r>
          </a:p>
          <a:p>
            <a:pPr eaLnBrk="1" hangingPunct="1">
              <a:lnSpc>
                <a:spcPct val="140000"/>
              </a:lnSpc>
              <a:buClr>
                <a:srgbClr val="FF0000"/>
              </a:buClr>
              <a:buSzPct val="80000"/>
            </a:pPr>
            <a:r>
              <a:rPr lang="zh-CN" altLang="en-US" sz="3200" smtClean="0"/>
              <a:t>具有固定的熔点</a:t>
            </a: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mtClean="0"/>
              <a:t>晶格理论的基本概念</a:t>
            </a:r>
          </a:p>
        </p:txBody>
      </p:sp>
      <p:sp>
        <p:nvSpPr>
          <p:cNvPr id="122883" name="Rectangle 5"/>
          <p:cNvSpPr>
            <a:spLocks noGrp="1" noChangeArrowheads="1"/>
          </p:cNvSpPr>
          <p:nvPr>
            <p:ph type="body" idx="1"/>
          </p:nvPr>
        </p:nvSpPr>
        <p:spPr>
          <a:xfrm>
            <a:off x="250825" y="1125538"/>
            <a:ext cx="8362950" cy="5040312"/>
          </a:xfrm>
        </p:spPr>
        <p:txBody>
          <a:bodyPr/>
          <a:lstStyle/>
          <a:p>
            <a:pPr eaLnBrk="1" hangingPunct="1"/>
            <a:r>
              <a:rPr lang="zh-CN" altLang="en-US" sz="2800" smtClean="0">
                <a:solidFill>
                  <a:srgbClr val="FF0000"/>
                </a:solidFill>
              </a:rPr>
              <a:t>晶格：</a:t>
            </a:r>
            <a:r>
              <a:rPr lang="zh-CN" altLang="en-US" sz="2800" smtClean="0"/>
              <a:t>晶体中的微粒按一定方式有规则周期性排列构成的几何图形。</a:t>
            </a:r>
          </a:p>
          <a:p>
            <a:pPr eaLnBrk="1" hangingPunct="1"/>
            <a:r>
              <a:rPr lang="zh-CN" altLang="en-US" sz="2800" smtClean="0">
                <a:solidFill>
                  <a:srgbClr val="FF0000"/>
                </a:solidFill>
              </a:rPr>
              <a:t>晶格结点：</a:t>
            </a:r>
            <a:r>
              <a:rPr lang="zh-CN" altLang="en-US" sz="2800" smtClean="0"/>
              <a:t>晶体中排有微粒的那些点。 </a:t>
            </a:r>
          </a:p>
          <a:p>
            <a:pPr eaLnBrk="1" hangingPunct="1"/>
            <a:r>
              <a:rPr lang="zh-CN" altLang="en-US" sz="2800" smtClean="0">
                <a:solidFill>
                  <a:srgbClr val="FF0000"/>
                </a:solidFill>
              </a:rPr>
              <a:t>晶胞：</a:t>
            </a:r>
            <a:r>
              <a:rPr lang="zh-CN" altLang="en-US" sz="2800" smtClean="0"/>
              <a:t>晶体内部能够代表晶体结构特征的基本单位称为单位晶胞或晶胞。 </a:t>
            </a:r>
          </a:p>
        </p:txBody>
      </p:sp>
      <p:pic>
        <p:nvPicPr>
          <p:cNvPr id="522247" name="Picture 7" descr="448a"/>
          <p:cNvPicPr>
            <a:picLocks noChangeAspect="1" noChangeArrowheads="1"/>
          </p:cNvPicPr>
          <p:nvPr/>
        </p:nvPicPr>
        <p:blipFill>
          <a:blip r:embed="rId2"/>
          <a:srcRect b="3860"/>
          <a:stretch>
            <a:fillRect/>
          </a:stretch>
        </p:blipFill>
        <p:spPr bwMode="auto">
          <a:xfrm>
            <a:off x="468313" y="3573463"/>
            <a:ext cx="5472112" cy="2882900"/>
          </a:xfrm>
          <a:prstGeom prst="rect">
            <a:avLst/>
          </a:prstGeom>
          <a:noFill/>
          <a:ln w="9525">
            <a:solidFill>
              <a:srgbClr val="FF66CC"/>
            </a:solidFill>
            <a:miter lim="800000"/>
            <a:headEnd/>
            <a:tailEnd/>
          </a:ln>
          <a:effectLst>
            <a:outerShdw dist="107763" dir="18900000" algn="ctr" rotWithShape="0">
              <a:srgbClr val="808080">
                <a:alpha val="50000"/>
              </a:srgbClr>
            </a:outerShdw>
          </a:effectLst>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CN" smtClean="0"/>
              <a:t>4.3.1  </a:t>
            </a:r>
            <a:r>
              <a:rPr lang="zh-CN" altLang="en-US" smtClean="0"/>
              <a:t>晶体的基本类型</a:t>
            </a:r>
          </a:p>
        </p:txBody>
      </p:sp>
      <p:sp>
        <p:nvSpPr>
          <p:cNvPr id="140291" name="Rectangle 3"/>
          <p:cNvSpPr>
            <a:spLocks noGrp="1" noChangeArrowheads="1"/>
          </p:cNvSpPr>
          <p:nvPr>
            <p:ph type="body" idx="1"/>
          </p:nvPr>
        </p:nvSpPr>
        <p:spPr/>
        <p:txBody>
          <a:bodyPr/>
          <a:lstStyle/>
          <a:p>
            <a:pPr marL="685800" indent="-685800" eaLnBrk="1" hangingPunct="1">
              <a:lnSpc>
                <a:spcPct val="190000"/>
              </a:lnSpc>
              <a:buFontTx/>
              <a:buAutoNum type="arabicPeriod"/>
            </a:pPr>
            <a:r>
              <a:rPr lang="zh-CN" altLang="en-US" smtClean="0"/>
              <a:t>离子晶体</a:t>
            </a:r>
          </a:p>
          <a:p>
            <a:pPr marL="685800" indent="-685800" eaLnBrk="1" hangingPunct="1">
              <a:lnSpc>
                <a:spcPct val="190000"/>
              </a:lnSpc>
              <a:buFontTx/>
              <a:buAutoNum type="arabicPeriod"/>
            </a:pPr>
            <a:r>
              <a:rPr lang="zh-CN" altLang="en-US" smtClean="0"/>
              <a:t>原子晶体</a:t>
            </a:r>
          </a:p>
          <a:p>
            <a:pPr marL="685800" indent="-685800" eaLnBrk="1" hangingPunct="1">
              <a:lnSpc>
                <a:spcPct val="190000"/>
              </a:lnSpc>
              <a:buFontTx/>
              <a:buAutoNum type="arabicPeriod"/>
            </a:pPr>
            <a:r>
              <a:rPr lang="zh-CN" altLang="en-US" smtClean="0"/>
              <a:t>分子晶体</a:t>
            </a:r>
          </a:p>
          <a:p>
            <a:pPr marL="685800" indent="-685800" eaLnBrk="1" hangingPunct="1">
              <a:lnSpc>
                <a:spcPct val="190000"/>
              </a:lnSpc>
              <a:buFontTx/>
              <a:buAutoNum type="arabicPeriod"/>
            </a:pPr>
            <a:r>
              <a:rPr lang="zh-CN" altLang="en-US" smtClean="0"/>
              <a:t>金属晶体</a:t>
            </a:r>
          </a:p>
        </p:txBody>
      </p:sp>
      <p:grpSp>
        <p:nvGrpSpPr>
          <p:cNvPr id="2" name="Group 4"/>
          <p:cNvGrpSpPr>
            <a:grpSpLocks/>
          </p:cNvGrpSpPr>
          <p:nvPr/>
        </p:nvGrpSpPr>
        <p:grpSpPr bwMode="auto">
          <a:xfrm>
            <a:off x="4716463" y="1844675"/>
            <a:ext cx="1600200" cy="1174750"/>
            <a:chOff x="960" y="3105"/>
            <a:chExt cx="1008" cy="740"/>
          </a:xfrm>
        </p:grpSpPr>
        <p:pic>
          <p:nvPicPr>
            <p:cNvPr id="123924" name="Picture 5" descr="黄铁矿"/>
            <p:cNvPicPr>
              <a:picLocks noChangeAspect="1" noChangeArrowheads="1"/>
            </p:cNvPicPr>
            <p:nvPr/>
          </p:nvPicPr>
          <p:blipFill>
            <a:blip r:embed="rId2" cstate="print"/>
            <a:srcRect/>
            <a:stretch>
              <a:fillRect/>
            </a:stretch>
          </p:blipFill>
          <p:spPr bwMode="auto">
            <a:xfrm>
              <a:off x="960" y="3120"/>
              <a:ext cx="1008" cy="725"/>
            </a:xfrm>
            <a:prstGeom prst="rect">
              <a:avLst/>
            </a:prstGeom>
            <a:noFill/>
            <a:ln w="9525">
              <a:noFill/>
              <a:miter lim="800000"/>
              <a:headEnd/>
              <a:tailEnd/>
            </a:ln>
          </p:spPr>
        </p:pic>
        <p:sp>
          <p:nvSpPr>
            <p:cNvPr id="123925" name="Text Box 6"/>
            <p:cNvSpPr txBox="1">
              <a:spLocks noChangeArrowheads="1"/>
            </p:cNvSpPr>
            <p:nvPr/>
          </p:nvSpPr>
          <p:spPr bwMode="auto">
            <a:xfrm>
              <a:off x="960" y="3105"/>
              <a:ext cx="503" cy="212"/>
            </a:xfrm>
            <a:prstGeom prst="rect">
              <a:avLst/>
            </a:prstGeom>
            <a:noFill/>
            <a:ln w="9525">
              <a:noFill/>
              <a:miter lim="800000"/>
              <a:headEnd/>
              <a:tailEnd/>
            </a:ln>
          </p:spPr>
          <p:txBody>
            <a:bodyPr wrap="none">
              <a:spAutoFit/>
            </a:bodyPr>
            <a:lstStyle/>
            <a:p>
              <a:pPr algn="ctr" eaLnBrk="0" hangingPunct="0">
                <a:spcBef>
                  <a:spcPct val="0"/>
                </a:spcBef>
              </a:pPr>
              <a:r>
                <a:rPr lang="zh-CN" altLang="en-US" sz="1600" b="1">
                  <a:solidFill>
                    <a:srgbClr val="00FF00"/>
                  </a:solidFill>
                  <a:ea typeface="宋体" pitchFamily="2" charset="-122"/>
                </a:rPr>
                <a:t>黄铁矿</a:t>
              </a:r>
            </a:p>
          </p:txBody>
        </p:sp>
      </p:grpSp>
      <p:grpSp>
        <p:nvGrpSpPr>
          <p:cNvPr id="3" name="Group 7"/>
          <p:cNvGrpSpPr>
            <a:grpSpLocks/>
          </p:cNvGrpSpPr>
          <p:nvPr/>
        </p:nvGrpSpPr>
        <p:grpSpPr bwMode="auto">
          <a:xfrm>
            <a:off x="4572000" y="3429000"/>
            <a:ext cx="1600200" cy="1219200"/>
            <a:chOff x="2160" y="3120"/>
            <a:chExt cx="1008" cy="768"/>
          </a:xfrm>
        </p:grpSpPr>
        <p:pic>
          <p:nvPicPr>
            <p:cNvPr id="123922" name="Picture 8" descr="紫水晶"/>
            <p:cNvPicPr>
              <a:picLocks noChangeAspect="1" noChangeArrowheads="1"/>
            </p:cNvPicPr>
            <p:nvPr/>
          </p:nvPicPr>
          <p:blipFill>
            <a:blip r:embed="rId3"/>
            <a:srcRect/>
            <a:stretch>
              <a:fillRect/>
            </a:stretch>
          </p:blipFill>
          <p:spPr bwMode="auto">
            <a:xfrm>
              <a:off x="2160" y="3120"/>
              <a:ext cx="1008" cy="737"/>
            </a:xfrm>
            <a:prstGeom prst="rect">
              <a:avLst/>
            </a:prstGeom>
            <a:noFill/>
            <a:ln w="9525">
              <a:noFill/>
              <a:miter lim="800000"/>
              <a:headEnd/>
              <a:tailEnd/>
            </a:ln>
          </p:spPr>
        </p:pic>
        <p:sp>
          <p:nvSpPr>
            <p:cNvPr id="123923" name="Text Box 9"/>
            <p:cNvSpPr txBox="1">
              <a:spLocks noChangeArrowheads="1"/>
            </p:cNvSpPr>
            <p:nvPr/>
          </p:nvSpPr>
          <p:spPr bwMode="auto">
            <a:xfrm>
              <a:off x="2352" y="3676"/>
              <a:ext cx="503" cy="212"/>
            </a:xfrm>
            <a:prstGeom prst="rect">
              <a:avLst/>
            </a:prstGeom>
            <a:noFill/>
            <a:ln w="9525">
              <a:noFill/>
              <a:miter lim="800000"/>
              <a:headEnd/>
              <a:tailEnd/>
            </a:ln>
          </p:spPr>
          <p:txBody>
            <a:bodyPr wrap="none">
              <a:spAutoFit/>
            </a:bodyPr>
            <a:lstStyle/>
            <a:p>
              <a:pPr algn="ctr" eaLnBrk="0" hangingPunct="0">
                <a:spcBef>
                  <a:spcPct val="0"/>
                </a:spcBef>
              </a:pPr>
              <a:r>
                <a:rPr lang="zh-CN" altLang="en-US" sz="1600" b="1">
                  <a:solidFill>
                    <a:srgbClr val="00FF00"/>
                  </a:solidFill>
                  <a:ea typeface="宋体" pitchFamily="2" charset="-122"/>
                </a:rPr>
                <a:t>紫水晶</a:t>
              </a:r>
            </a:p>
          </p:txBody>
        </p:sp>
      </p:grpSp>
      <p:grpSp>
        <p:nvGrpSpPr>
          <p:cNvPr id="4" name="Group 10"/>
          <p:cNvGrpSpPr>
            <a:grpSpLocks/>
          </p:cNvGrpSpPr>
          <p:nvPr/>
        </p:nvGrpSpPr>
        <p:grpSpPr bwMode="auto">
          <a:xfrm>
            <a:off x="4572000" y="4941888"/>
            <a:ext cx="1600200" cy="1162050"/>
            <a:chOff x="3216" y="3120"/>
            <a:chExt cx="1008" cy="732"/>
          </a:xfrm>
        </p:grpSpPr>
        <p:pic>
          <p:nvPicPr>
            <p:cNvPr id="123920" name="Picture 11" descr="干冰"/>
            <p:cNvPicPr>
              <a:picLocks noChangeAspect="1" noChangeArrowheads="1"/>
            </p:cNvPicPr>
            <p:nvPr/>
          </p:nvPicPr>
          <p:blipFill>
            <a:blip r:embed="rId4" cstate="print"/>
            <a:srcRect/>
            <a:stretch>
              <a:fillRect/>
            </a:stretch>
          </p:blipFill>
          <p:spPr bwMode="auto">
            <a:xfrm>
              <a:off x="3216" y="3120"/>
              <a:ext cx="1008" cy="732"/>
            </a:xfrm>
            <a:prstGeom prst="rect">
              <a:avLst/>
            </a:prstGeom>
            <a:noFill/>
            <a:ln w="9525">
              <a:noFill/>
              <a:miter lim="800000"/>
              <a:headEnd/>
              <a:tailEnd/>
            </a:ln>
          </p:spPr>
        </p:pic>
        <p:sp>
          <p:nvSpPr>
            <p:cNvPr id="123921" name="Text Box 12"/>
            <p:cNvSpPr txBox="1">
              <a:spLocks noChangeArrowheads="1"/>
            </p:cNvSpPr>
            <p:nvPr/>
          </p:nvSpPr>
          <p:spPr bwMode="auto">
            <a:xfrm>
              <a:off x="3440" y="3623"/>
              <a:ext cx="374" cy="212"/>
            </a:xfrm>
            <a:prstGeom prst="rect">
              <a:avLst/>
            </a:prstGeom>
            <a:noFill/>
            <a:ln w="9525">
              <a:noFill/>
              <a:miter lim="800000"/>
              <a:headEnd/>
              <a:tailEnd/>
            </a:ln>
          </p:spPr>
          <p:txBody>
            <a:bodyPr wrap="none">
              <a:spAutoFit/>
            </a:bodyPr>
            <a:lstStyle/>
            <a:p>
              <a:pPr algn="ctr" eaLnBrk="0" hangingPunct="0">
                <a:spcBef>
                  <a:spcPct val="0"/>
                </a:spcBef>
              </a:pPr>
              <a:r>
                <a:rPr lang="zh-CN" altLang="en-US" sz="1600" b="1">
                  <a:solidFill>
                    <a:srgbClr val="00FF00"/>
                  </a:solidFill>
                  <a:ea typeface="宋体" pitchFamily="2" charset="-122"/>
                </a:rPr>
                <a:t>干冰</a:t>
              </a:r>
            </a:p>
          </p:txBody>
        </p:sp>
      </p:grpSp>
      <p:grpSp>
        <p:nvGrpSpPr>
          <p:cNvPr id="5" name="Group 13"/>
          <p:cNvGrpSpPr>
            <a:grpSpLocks/>
          </p:cNvGrpSpPr>
          <p:nvPr/>
        </p:nvGrpSpPr>
        <p:grpSpPr bwMode="auto">
          <a:xfrm>
            <a:off x="6705600" y="4954588"/>
            <a:ext cx="1946275" cy="1173162"/>
            <a:chOff x="4224" y="3121"/>
            <a:chExt cx="1226" cy="739"/>
          </a:xfrm>
        </p:grpSpPr>
        <p:pic>
          <p:nvPicPr>
            <p:cNvPr id="123918" name="Picture 14" descr="金刚石"/>
            <p:cNvPicPr>
              <a:picLocks noChangeAspect="1" noChangeArrowheads="1"/>
            </p:cNvPicPr>
            <p:nvPr/>
          </p:nvPicPr>
          <p:blipFill>
            <a:blip r:embed="rId5" cstate="print"/>
            <a:srcRect/>
            <a:stretch>
              <a:fillRect/>
            </a:stretch>
          </p:blipFill>
          <p:spPr bwMode="auto">
            <a:xfrm>
              <a:off x="4320" y="3121"/>
              <a:ext cx="960" cy="719"/>
            </a:xfrm>
            <a:prstGeom prst="rect">
              <a:avLst/>
            </a:prstGeom>
            <a:noFill/>
            <a:ln w="9525">
              <a:noFill/>
              <a:miter lim="800000"/>
              <a:headEnd/>
              <a:tailEnd/>
            </a:ln>
          </p:spPr>
        </p:pic>
        <p:sp>
          <p:nvSpPr>
            <p:cNvPr id="123919" name="Text Box 15"/>
            <p:cNvSpPr txBox="1">
              <a:spLocks noChangeArrowheads="1"/>
            </p:cNvSpPr>
            <p:nvPr/>
          </p:nvSpPr>
          <p:spPr bwMode="auto">
            <a:xfrm>
              <a:off x="4224" y="3648"/>
              <a:ext cx="1226" cy="212"/>
            </a:xfrm>
            <a:prstGeom prst="rect">
              <a:avLst/>
            </a:prstGeom>
            <a:noFill/>
            <a:ln w="9525">
              <a:noFill/>
              <a:miter lim="800000"/>
              <a:headEnd/>
              <a:tailEnd/>
            </a:ln>
          </p:spPr>
          <p:txBody>
            <a:bodyPr>
              <a:spAutoFit/>
            </a:bodyPr>
            <a:lstStyle/>
            <a:p>
              <a:pPr algn="ctr" eaLnBrk="0" hangingPunct="0">
                <a:spcBef>
                  <a:spcPct val="0"/>
                </a:spcBef>
              </a:pPr>
              <a:r>
                <a:rPr lang="zh-CN" altLang="en-US" sz="1600" b="1">
                  <a:solidFill>
                    <a:srgbClr val="00FF00"/>
                  </a:solidFill>
                  <a:ea typeface="宋体" pitchFamily="2" charset="-122"/>
                </a:rPr>
                <a:t>金刚石和石墨</a:t>
              </a:r>
            </a:p>
          </p:txBody>
        </p:sp>
      </p:grpSp>
      <p:grpSp>
        <p:nvGrpSpPr>
          <p:cNvPr id="6" name="Group 16"/>
          <p:cNvGrpSpPr>
            <a:grpSpLocks/>
          </p:cNvGrpSpPr>
          <p:nvPr/>
        </p:nvGrpSpPr>
        <p:grpSpPr bwMode="auto">
          <a:xfrm>
            <a:off x="6858000" y="3429000"/>
            <a:ext cx="1524000" cy="1131888"/>
            <a:chOff x="4320" y="2254"/>
            <a:chExt cx="960" cy="713"/>
          </a:xfrm>
        </p:grpSpPr>
        <p:pic>
          <p:nvPicPr>
            <p:cNvPr id="123916" name="Picture 17" descr="石英"/>
            <p:cNvPicPr>
              <a:picLocks noChangeAspect="1" noChangeArrowheads="1"/>
            </p:cNvPicPr>
            <p:nvPr/>
          </p:nvPicPr>
          <p:blipFill>
            <a:blip r:embed="rId6"/>
            <a:srcRect/>
            <a:stretch>
              <a:fillRect/>
            </a:stretch>
          </p:blipFill>
          <p:spPr bwMode="auto">
            <a:xfrm>
              <a:off x="4320" y="2254"/>
              <a:ext cx="960" cy="713"/>
            </a:xfrm>
            <a:prstGeom prst="rect">
              <a:avLst/>
            </a:prstGeom>
            <a:noFill/>
            <a:ln w="9525">
              <a:noFill/>
              <a:miter lim="800000"/>
              <a:headEnd/>
              <a:tailEnd/>
            </a:ln>
          </p:spPr>
        </p:pic>
        <p:sp>
          <p:nvSpPr>
            <p:cNvPr id="123917" name="Text Box 18"/>
            <p:cNvSpPr txBox="1">
              <a:spLocks noChangeArrowheads="1"/>
            </p:cNvSpPr>
            <p:nvPr/>
          </p:nvSpPr>
          <p:spPr bwMode="auto">
            <a:xfrm>
              <a:off x="4874" y="2289"/>
              <a:ext cx="374" cy="212"/>
            </a:xfrm>
            <a:prstGeom prst="rect">
              <a:avLst/>
            </a:prstGeom>
            <a:noFill/>
            <a:ln w="9525">
              <a:noFill/>
              <a:miter lim="800000"/>
              <a:headEnd/>
              <a:tailEnd/>
            </a:ln>
          </p:spPr>
          <p:txBody>
            <a:bodyPr wrap="none">
              <a:spAutoFit/>
            </a:bodyPr>
            <a:lstStyle/>
            <a:p>
              <a:pPr algn="ctr" eaLnBrk="0" hangingPunct="0">
                <a:spcBef>
                  <a:spcPct val="0"/>
                </a:spcBef>
              </a:pPr>
              <a:r>
                <a:rPr lang="zh-CN" altLang="en-US" sz="1600" b="1">
                  <a:solidFill>
                    <a:srgbClr val="00FF00"/>
                  </a:solidFill>
                  <a:ea typeface="宋体" pitchFamily="2" charset="-122"/>
                </a:rPr>
                <a:t>石英</a:t>
              </a:r>
            </a:p>
          </p:txBody>
        </p:sp>
      </p:grpSp>
      <p:grpSp>
        <p:nvGrpSpPr>
          <p:cNvPr id="7" name="Group 19"/>
          <p:cNvGrpSpPr>
            <a:grpSpLocks/>
          </p:cNvGrpSpPr>
          <p:nvPr/>
        </p:nvGrpSpPr>
        <p:grpSpPr bwMode="auto">
          <a:xfrm>
            <a:off x="6858000" y="1905000"/>
            <a:ext cx="1574800" cy="1141413"/>
            <a:chOff x="4320" y="1224"/>
            <a:chExt cx="992" cy="719"/>
          </a:xfrm>
        </p:grpSpPr>
        <p:pic>
          <p:nvPicPr>
            <p:cNvPr id="123914" name="Picture 20" descr="硫"/>
            <p:cNvPicPr>
              <a:picLocks noChangeAspect="1" noChangeArrowheads="1"/>
            </p:cNvPicPr>
            <p:nvPr/>
          </p:nvPicPr>
          <p:blipFill>
            <a:blip r:embed="rId7" cstate="print"/>
            <a:srcRect b="56520"/>
            <a:stretch>
              <a:fillRect/>
            </a:stretch>
          </p:blipFill>
          <p:spPr bwMode="auto">
            <a:xfrm>
              <a:off x="4320" y="1224"/>
              <a:ext cx="960" cy="719"/>
            </a:xfrm>
            <a:prstGeom prst="rect">
              <a:avLst/>
            </a:prstGeom>
            <a:noFill/>
            <a:ln w="9525">
              <a:noFill/>
              <a:miter lim="800000"/>
              <a:headEnd/>
              <a:tailEnd/>
            </a:ln>
          </p:spPr>
        </p:pic>
        <p:sp>
          <p:nvSpPr>
            <p:cNvPr id="123915" name="Text Box 21"/>
            <p:cNvSpPr txBox="1">
              <a:spLocks noChangeArrowheads="1"/>
            </p:cNvSpPr>
            <p:nvPr/>
          </p:nvSpPr>
          <p:spPr bwMode="auto">
            <a:xfrm>
              <a:off x="5067" y="1233"/>
              <a:ext cx="245" cy="212"/>
            </a:xfrm>
            <a:prstGeom prst="rect">
              <a:avLst/>
            </a:prstGeom>
            <a:noFill/>
            <a:ln w="9525">
              <a:noFill/>
              <a:miter lim="800000"/>
              <a:headEnd/>
              <a:tailEnd/>
            </a:ln>
          </p:spPr>
          <p:txBody>
            <a:bodyPr wrap="none">
              <a:spAutoFit/>
            </a:bodyPr>
            <a:lstStyle/>
            <a:p>
              <a:pPr algn="ctr" eaLnBrk="0" hangingPunct="0">
                <a:spcBef>
                  <a:spcPct val="0"/>
                </a:spcBef>
              </a:pPr>
              <a:r>
                <a:rPr lang="zh-CN" altLang="en-US" sz="1600" b="1">
                  <a:solidFill>
                    <a:srgbClr val="00FF00"/>
                  </a:solidFill>
                  <a:ea typeface="宋体" pitchFamily="2" charset="-122"/>
                </a:rPr>
                <a:t>硫</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slide(fromBottom)">
                                      <p:cBhvr>
                                        <p:cTn id="7" dur="500"/>
                                        <p:tgtEl>
                                          <p:spTgt spid="140291">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animEffect transition="in" filter="slide(fromBottom)">
                                      <p:cBhvr>
                                        <p:cTn id="11" dur="500"/>
                                        <p:tgtEl>
                                          <p:spTgt spid="140291">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40291">
                                            <p:txEl>
                                              <p:pRg st="2" end="2"/>
                                            </p:txEl>
                                          </p:spTgt>
                                        </p:tgtEl>
                                        <p:attrNameLst>
                                          <p:attrName>style.visibility</p:attrName>
                                        </p:attrNameLst>
                                      </p:cBhvr>
                                      <p:to>
                                        <p:strVal val="visible"/>
                                      </p:to>
                                    </p:set>
                                    <p:animEffect transition="in" filter="slide(fromBottom)">
                                      <p:cBhvr>
                                        <p:cTn id="15" dur="500"/>
                                        <p:tgtEl>
                                          <p:spTgt spid="140291">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animEffect transition="in" filter="slide(fromBottom)">
                                      <p:cBhvr>
                                        <p:cTn id="19" dur="500"/>
                                        <p:tgtEl>
                                          <p:spTgt spid="140291">
                                            <p:txEl>
                                              <p:pRg st="3" end="3"/>
                                            </p:txEl>
                                          </p:spTgt>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0-#ppt_w/2"/>
                                          </p:val>
                                        </p:tav>
                                        <p:tav tm="100000">
                                          <p:val>
                                            <p:strVal val="#ppt_x"/>
                                          </p:val>
                                        </p:tav>
                                      </p:tavLst>
                                    </p:anim>
                                    <p:anim calcmode="lin" valueType="num">
                                      <p:cBhvr additive="base">
                                        <p:cTn id="39" dur="500" fill="hold"/>
                                        <p:tgtEl>
                                          <p:spTgt spid="2"/>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1"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0-#ppt_h/2"/>
                                          </p:val>
                                        </p:tav>
                                        <p:tav tm="100000">
                                          <p:val>
                                            <p:strVal val="#ppt_y"/>
                                          </p:val>
                                        </p:tav>
                                      </p:tavLst>
                                    </p:anim>
                                  </p:childTnLst>
                                </p:cTn>
                              </p:par>
                            </p:childTnLst>
                          </p:cTn>
                        </p:par>
                        <p:par>
                          <p:cTn id="45" fill="hold">
                            <p:stCondLst>
                              <p:cond delay="4500"/>
                            </p:stCondLst>
                            <p:childTnLst>
                              <p:par>
                                <p:cTn id="46" presetID="2" presetClass="entr" presetSubtype="1"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mtClean="0"/>
              <a:t>4.3.1.4  </a:t>
            </a:r>
            <a:r>
              <a:rPr lang="zh-CN" altLang="en-US" smtClean="0"/>
              <a:t>金属晶体 </a:t>
            </a:r>
          </a:p>
        </p:txBody>
      </p:sp>
      <p:sp>
        <p:nvSpPr>
          <p:cNvPr id="124931" name="Rectangle 3"/>
          <p:cNvSpPr>
            <a:spLocks noGrp="1" noChangeArrowheads="1"/>
          </p:cNvSpPr>
          <p:nvPr>
            <p:ph type="body" idx="1"/>
          </p:nvPr>
        </p:nvSpPr>
        <p:spPr/>
        <p:txBody>
          <a:bodyPr/>
          <a:lstStyle/>
          <a:p>
            <a:pPr eaLnBrk="1" hangingPunct="1">
              <a:lnSpc>
                <a:spcPct val="90000"/>
              </a:lnSpc>
            </a:pPr>
            <a:r>
              <a:rPr lang="zh-CN" altLang="en-US" sz="2800" smtClean="0"/>
              <a:t>在金属晶体的晶格结点上排列着</a:t>
            </a:r>
            <a:r>
              <a:rPr lang="zh-CN" altLang="en-US" sz="2800" smtClean="0">
                <a:solidFill>
                  <a:srgbClr val="FF0000"/>
                </a:solidFill>
              </a:rPr>
              <a:t>金属原子</a:t>
            </a:r>
            <a:r>
              <a:rPr lang="zh-CN" altLang="en-US" sz="2800" smtClean="0"/>
              <a:t>和</a:t>
            </a:r>
            <a:r>
              <a:rPr lang="zh-CN" altLang="en-US" sz="2800" smtClean="0">
                <a:solidFill>
                  <a:srgbClr val="FF0000"/>
                </a:solidFill>
              </a:rPr>
              <a:t>金属正离子</a:t>
            </a:r>
            <a:r>
              <a:rPr lang="zh-CN" altLang="en-US" sz="2800" smtClean="0"/>
              <a:t>，</a:t>
            </a:r>
            <a:r>
              <a:rPr lang="zh-CN" altLang="en-US" sz="2800" smtClean="0">
                <a:solidFill>
                  <a:srgbClr val="FF0000"/>
                </a:solidFill>
              </a:rPr>
              <a:t>价电子</a:t>
            </a:r>
            <a:r>
              <a:rPr lang="zh-CN" altLang="en-US" sz="2800" smtClean="0"/>
              <a:t>为整个金属晶体中的众多原子或离子所共有。任何时刻在金属内部都有</a:t>
            </a:r>
            <a:r>
              <a:rPr lang="zh-CN" altLang="en-US" sz="2800" smtClean="0">
                <a:solidFill>
                  <a:srgbClr val="FF0000"/>
                </a:solidFill>
              </a:rPr>
              <a:t>金属原子、金属正离子和自由电子共存</a:t>
            </a:r>
            <a:r>
              <a:rPr lang="zh-CN" altLang="en-US" sz="2800" smtClean="0"/>
              <a:t>。这些共用电子起到把许多原子（或离子）粘合在一起的作用，形成了所谓的</a:t>
            </a:r>
            <a:r>
              <a:rPr lang="zh-CN" altLang="en-US" sz="2800" smtClean="0">
                <a:solidFill>
                  <a:srgbClr val="FF0000"/>
                </a:solidFill>
              </a:rPr>
              <a:t>金属键</a:t>
            </a:r>
            <a:r>
              <a:rPr lang="zh-CN" altLang="en-US" sz="2800" smtClean="0"/>
              <a:t>。 </a:t>
            </a:r>
          </a:p>
          <a:p>
            <a:pPr eaLnBrk="1" hangingPunct="1">
              <a:lnSpc>
                <a:spcPct val="90000"/>
              </a:lnSpc>
            </a:pPr>
            <a:r>
              <a:rPr lang="zh-CN" altLang="en-US" sz="2800" smtClean="0"/>
              <a:t>金属键也可以看成是由许多原子和离子共用许多电子的一种特殊的少电子多中心的共价键。 </a:t>
            </a:r>
          </a:p>
        </p:txBody>
      </p:sp>
      <p:pic>
        <p:nvPicPr>
          <p:cNvPr id="124932" name="Picture 4"/>
          <p:cNvPicPr>
            <a:picLocks noChangeAspect="1" noChangeArrowheads="1"/>
          </p:cNvPicPr>
          <p:nvPr/>
        </p:nvPicPr>
        <p:blipFill>
          <a:blip r:embed="rId2"/>
          <a:srcRect/>
          <a:stretch>
            <a:fillRect/>
          </a:stretch>
        </p:blipFill>
        <p:spPr bwMode="auto">
          <a:xfrm>
            <a:off x="1042988" y="4581525"/>
            <a:ext cx="3600450" cy="1957388"/>
          </a:xfrm>
          <a:prstGeom prst="rect">
            <a:avLst/>
          </a:prstGeom>
          <a:noFill/>
          <a:ln w="9525">
            <a:noFill/>
            <a:miter lim="800000"/>
            <a:headEnd/>
            <a:tailEnd/>
          </a:ln>
        </p:spPr>
      </p:pic>
      <p:sp>
        <p:nvSpPr>
          <p:cNvPr id="124933" name="Text Box 5"/>
          <p:cNvSpPr txBox="1">
            <a:spLocks noChangeArrowheads="1"/>
          </p:cNvSpPr>
          <p:nvPr/>
        </p:nvSpPr>
        <p:spPr bwMode="auto">
          <a:xfrm>
            <a:off x="4500563" y="5229225"/>
            <a:ext cx="4464050" cy="720725"/>
          </a:xfrm>
          <a:prstGeom prst="rect">
            <a:avLst/>
          </a:prstGeom>
          <a:solidFill>
            <a:srgbClr val="FFFFFF"/>
          </a:solidFill>
          <a:ln w="9525">
            <a:solidFill>
              <a:srgbClr val="FFFFFF"/>
            </a:solidFill>
            <a:miter lim="800000"/>
            <a:headEnd/>
            <a:tailEnd/>
          </a:ln>
        </p:spPr>
        <p:txBody>
          <a:bodyPr/>
          <a:lstStyle/>
          <a:p>
            <a:pPr algn="ctr" eaLnBrk="0" hangingPunct="0">
              <a:spcBef>
                <a:spcPct val="0"/>
              </a:spcBef>
            </a:pPr>
            <a:r>
              <a:rPr lang="zh-CN" altLang="en-US" sz="2000"/>
              <a:t>金属晶体中的自由电子示意图</a:t>
            </a:r>
          </a:p>
          <a:p>
            <a:pPr algn="ctr" eaLnBrk="0" hangingPunct="0">
              <a:spcBef>
                <a:spcPct val="0"/>
              </a:spcBef>
            </a:pPr>
            <a:r>
              <a:rPr lang="en-US" altLang="zh-CN" sz="2000"/>
              <a:t>(</a:t>
            </a:r>
            <a:r>
              <a:rPr lang="zh-CN" altLang="en-US" sz="2000"/>
              <a:t>小黑点代表在晶格空隙中运动的电子</a:t>
            </a:r>
            <a:r>
              <a:rPr lang="en-US" altLang="zh-CN" sz="2000"/>
              <a:t>)</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84213" y="188913"/>
            <a:ext cx="7097712" cy="914400"/>
          </a:xfrm>
        </p:spPr>
        <p:txBody>
          <a:bodyPr/>
          <a:lstStyle/>
          <a:p>
            <a:pPr eaLnBrk="1" hangingPunct="1"/>
            <a:r>
              <a:rPr lang="zh-CN" altLang="en-US" smtClean="0">
                <a:latin typeface="黑体" pitchFamily="49" charset="-122"/>
              </a:rPr>
              <a:t>金属原子的密堆积</a:t>
            </a:r>
          </a:p>
        </p:txBody>
      </p:sp>
      <p:sp>
        <p:nvSpPr>
          <p:cNvPr id="125955" name="Rectangle 3"/>
          <p:cNvSpPr>
            <a:spLocks noGrp="1" noChangeArrowheads="1"/>
          </p:cNvSpPr>
          <p:nvPr>
            <p:ph type="body" idx="1"/>
          </p:nvPr>
        </p:nvSpPr>
        <p:spPr>
          <a:xfrm>
            <a:off x="323850" y="1196975"/>
            <a:ext cx="8496300" cy="4895850"/>
          </a:xfrm>
        </p:spPr>
        <p:txBody>
          <a:bodyPr/>
          <a:lstStyle/>
          <a:p>
            <a:pPr eaLnBrk="1" hangingPunct="1">
              <a:lnSpc>
                <a:spcPct val="105000"/>
              </a:lnSpc>
              <a:buClr>
                <a:srgbClr val="FF3300"/>
              </a:buClr>
            </a:pPr>
            <a:r>
              <a:rPr lang="zh-CN" altLang="en-US" sz="3200" smtClean="0">
                <a:latin typeface="仿宋_GB2312" pitchFamily="49" charset="-122"/>
              </a:rPr>
              <a:t>许多固体的结构可用球（代表原子或离子）堆积描述。最简单的情况是金属，金属单质的所有原子都相同，其结构可看作等径圆球堆积，并且尽可能紧密地堆积在一起形成密堆积结构。</a:t>
            </a:r>
          </a:p>
          <a:p>
            <a:pPr eaLnBrk="1" hangingPunct="1">
              <a:lnSpc>
                <a:spcPct val="105000"/>
              </a:lnSpc>
              <a:buClr>
                <a:srgbClr val="FF3300"/>
              </a:buClr>
            </a:pPr>
            <a:r>
              <a:rPr lang="zh-CN" altLang="en-US" sz="3200" smtClean="0">
                <a:latin typeface="仿宋_GB2312" pitchFamily="49" charset="-122"/>
              </a:rPr>
              <a:t>原子、离子、分子都可以看作是具有一定有效半径的球体。</a:t>
            </a:r>
          </a:p>
          <a:p>
            <a:pPr eaLnBrk="1" hangingPunct="1">
              <a:lnSpc>
                <a:spcPct val="105000"/>
              </a:lnSpc>
              <a:buClr>
                <a:srgbClr val="FF3300"/>
              </a:buClr>
            </a:pPr>
            <a:r>
              <a:rPr lang="zh-CN" altLang="en-US" sz="3200" smtClean="0">
                <a:latin typeface="仿宋_GB2312" pitchFamily="49" charset="-122"/>
              </a:rPr>
              <a:t>球密堆积模型是研究和描述晶体中质点（原子、离子、分子）排列方式及其结构特征的重要模型。</a:t>
            </a:r>
            <a:endParaRPr lang="zh-CN" altLang="en-US" sz="3200" smtClean="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250825" y="260350"/>
            <a:ext cx="4537075" cy="452438"/>
          </a:xfrm>
        </p:spPr>
        <p:txBody>
          <a:bodyPr/>
          <a:lstStyle/>
          <a:p>
            <a:pPr eaLnBrk="1" hangingPunct="1"/>
            <a:r>
              <a:rPr lang="zh-CN" altLang="en-US" smtClean="0"/>
              <a:t>球的密堆积方式</a:t>
            </a:r>
          </a:p>
        </p:txBody>
      </p:sp>
      <p:pic>
        <p:nvPicPr>
          <p:cNvPr id="539651" name="Picture 3" descr="FG11_038"/>
          <p:cNvPicPr>
            <a:picLocks noGrp="1" noChangeAspect="1" noChangeArrowheads="1"/>
          </p:cNvPicPr>
          <p:nvPr>
            <p:ph idx="1"/>
          </p:nvPr>
        </p:nvPicPr>
        <p:blipFill>
          <a:blip r:embed="rId2"/>
          <a:srcRect l="1767" t="6316" b="12212"/>
          <a:stretch>
            <a:fillRect/>
          </a:stretch>
        </p:blipFill>
        <p:spPr>
          <a:xfrm>
            <a:off x="0" y="1341438"/>
            <a:ext cx="5184775" cy="2647950"/>
          </a:xfrm>
          <a:solidFill>
            <a:schemeClr val="accent1"/>
          </a:solidFill>
          <a:ln>
            <a:solidFill>
              <a:srgbClr val="FF66CC"/>
            </a:solidFill>
          </a:ln>
          <a:effectLst>
            <a:outerShdw dist="107763" dir="18900000" algn="ctr" rotWithShape="0">
              <a:srgbClr val="808080">
                <a:alpha val="50000"/>
              </a:srgbClr>
            </a:outerShdw>
          </a:effectLst>
        </p:spPr>
      </p:pic>
      <p:pic>
        <p:nvPicPr>
          <p:cNvPr id="126980" name="Picture 4" descr="a2"/>
          <p:cNvPicPr>
            <a:picLocks noChangeAspect="1" noChangeArrowheads="1"/>
          </p:cNvPicPr>
          <p:nvPr/>
        </p:nvPicPr>
        <p:blipFill>
          <a:blip r:embed="rId3">
            <a:lum contrast="54000"/>
          </a:blip>
          <a:srcRect/>
          <a:stretch>
            <a:fillRect/>
          </a:stretch>
        </p:blipFill>
        <p:spPr bwMode="auto">
          <a:xfrm>
            <a:off x="5435600" y="0"/>
            <a:ext cx="4003675" cy="67865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539651"/>
                                        </p:tgtEl>
                                        <p:attrNameLst>
                                          <p:attrName>style.visibility</p:attrName>
                                        </p:attrNameLst>
                                      </p:cBhvr>
                                      <p:to>
                                        <p:strVal val="visible"/>
                                      </p:to>
                                    </p:set>
                                    <p:animEffect transition="in" filter="wheel(8)">
                                      <p:cBhvr>
                                        <p:cTn id="7" dur="1000"/>
                                        <p:tgtEl>
                                          <p:spTgt spid="539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79388" y="260350"/>
            <a:ext cx="8964612" cy="792163"/>
          </a:xfrm>
        </p:spPr>
        <p:txBody>
          <a:bodyPr/>
          <a:lstStyle/>
          <a:p>
            <a:pPr eaLnBrk="1" hangingPunct="1"/>
            <a:r>
              <a:rPr lang="en-US" altLang="zh-CN" smtClean="0"/>
              <a:t>1.</a:t>
            </a:r>
            <a:r>
              <a:rPr lang="zh-CN" altLang="en-US" smtClean="0"/>
              <a:t>六方密堆积（</a:t>
            </a:r>
            <a:r>
              <a:rPr lang="en-US" altLang="zh-CN" smtClean="0"/>
              <a:t>Hexgonal close Packing)</a:t>
            </a:r>
          </a:p>
        </p:txBody>
      </p:sp>
      <p:pic>
        <p:nvPicPr>
          <p:cNvPr id="540675" name="miduiji6.avi">
            <a:hlinkClick r:id="" action="ppaction://media"/>
          </p:cNvPr>
          <p:cNvPicPr>
            <a:picLocks noGrp="1" noRot="1" noChangeAspect="1" noChangeArrowheads="1"/>
          </p:cNvPicPr>
          <p:nvPr>
            <p:ph idx="1"/>
            <a:videoFile r:link="rId1"/>
          </p:nvPr>
        </p:nvPicPr>
        <p:blipFill>
          <a:blip r:embed="rId3"/>
          <a:srcRect l="20882" t="7889" r="20882" b="21056"/>
          <a:stretch>
            <a:fillRect/>
          </a:stretch>
        </p:blipFill>
        <p:spPr>
          <a:xfrm>
            <a:off x="395288" y="1125538"/>
            <a:ext cx="5545137" cy="5059362"/>
          </a:xfrm>
          <a:ln>
            <a:solidFill>
              <a:srgbClr val="FF66CC"/>
            </a:solidFill>
          </a:ln>
          <a:effectLst>
            <a:outerShdw dist="107763" dir="2700000" algn="ctr" rotWithShape="0">
              <a:srgbClr val="808080">
                <a:alpha val="50000"/>
              </a:srgbClr>
            </a:outerShdw>
          </a:effectLst>
        </p:spPr>
      </p:pic>
      <p:sp>
        <p:nvSpPr>
          <p:cNvPr id="15368" name="Text Box 8"/>
          <p:cNvSpPr txBox="1">
            <a:spLocks noChangeArrowheads="1"/>
          </p:cNvSpPr>
          <p:nvPr/>
        </p:nvSpPr>
        <p:spPr bwMode="auto">
          <a:xfrm>
            <a:off x="6016625" y="1052513"/>
            <a:ext cx="3127375" cy="1844675"/>
          </a:xfrm>
          <a:prstGeom prst="rect">
            <a:avLst/>
          </a:prstGeom>
          <a:noFill/>
          <a:ln w="9525">
            <a:noFill/>
            <a:miter lim="800000"/>
            <a:headEnd/>
            <a:tailEnd/>
          </a:ln>
        </p:spPr>
        <p:txBody>
          <a:bodyPr>
            <a:spAutoFit/>
          </a:bodyPr>
          <a:lstStyle/>
          <a:p>
            <a:pPr>
              <a:lnSpc>
                <a:spcPct val="120000"/>
              </a:lnSpc>
            </a:pPr>
            <a:r>
              <a:rPr kumimoji="1" lang="zh-CN" altLang="en-US" sz="3200">
                <a:ea typeface="宋体" pitchFamily="2" charset="-122"/>
              </a:rPr>
              <a:t>第三层与第一层对齐，产生</a:t>
            </a:r>
            <a:r>
              <a:rPr kumimoji="1" lang="en-US" altLang="zh-CN" sz="3200">
                <a:ea typeface="宋体" pitchFamily="2" charset="-122"/>
              </a:rPr>
              <a:t>ABAB…</a:t>
            </a:r>
            <a:r>
              <a:rPr kumimoji="1" lang="zh-CN" altLang="en-US" sz="3200">
                <a:ea typeface="宋体" pitchFamily="2" charset="-122"/>
              </a:rPr>
              <a:t>方式。</a:t>
            </a:r>
          </a:p>
        </p:txBody>
      </p:sp>
      <p:sp>
        <p:nvSpPr>
          <p:cNvPr id="15364" name="Text Box 4"/>
          <p:cNvSpPr txBox="1">
            <a:spLocks noChangeArrowheads="1"/>
          </p:cNvSpPr>
          <p:nvPr/>
        </p:nvSpPr>
        <p:spPr bwMode="auto">
          <a:xfrm>
            <a:off x="6156325" y="3429000"/>
            <a:ext cx="2216150" cy="579438"/>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配位数：</a:t>
            </a:r>
            <a:r>
              <a:rPr kumimoji="1" lang="en-US" altLang="zh-CN" sz="3200">
                <a:solidFill>
                  <a:srgbClr val="FF0000"/>
                </a:solidFill>
                <a:ea typeface="宋体" pitchFamily="2" charset="-122"/>
              </a:rPr>
              <a:t>12</a:t>
            </a:r>
          </a:p>
        </p:txBody>
      </p:sp>
      <p:sp>
        <p:nvSpPr>
          <p:cNvPr id="15365" name="Text Box 5"/>
          <p:cNvSpPr txBox="1">
            <a:spLocks noChangeArrowheads="1"/>
          </p:cNvSpPr>
          <p:nvPr/>
        </p:nvSpPr>
        <p:spPr bwMode="auto">
          <a:xfrm>
            <a:off x="6084888" y="4046538"/>
            <a:ext cx="2754312" cy="579437"/>
          </a:xfrm>
          <a:prstGeom prst="rect">
            <a:avLst/>
          </a:prstGeom>
          <a:noFill/>
          <a:ln w="9525">
            <a:noFill/>
            <a:miter lim="800000"/>
            <a:headEnd/>
            <a:tailEnd/>
          </a:ln>
        </p:spPr>
        <p:txBody>
          <a:bodyPr>
            <a:spAutoFit/>
          </a:bodyPr>
          <a:lstStyle/>
          <a:p>
            <a:pPr>
              <a:spcBef>
                <a:spcPct val="0"/>
              </a:spcBef>
            </a:pPr>
            <a:r>
              <a:rPr kumimoji="1" lang="zh-CN" altLang="en-US" sz="3200">
                <a:ea typeface="宋体" pitchFamily="2" charset="-122"/>
              </a:rPr>
              <a:t>空间占有率：</a:t>
            </a:r>
          </a:p>
        </p:txBody>
      </p:sp>
      <p:sp>
        <p:nvSpPr>
          <p:cNvPr id="15366" name="Text Box 6"/>
          <p:cNvSpPr txBox="1">
            <a:spLocks noChangeArrowheads="1"/>
          </p:cNvSpPr>
          <p:nvPr/>
        </p:nvSpPr>
        <p:spPr bwMode="auto">
          <a:xfrm>
            <a:off x="6781800" y="4702175"/>
            <a:ext cx="1436688" cy="579438"/>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74.05%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diamond(in)">
                                      <p:cBhvr>
                                        <p:cTn id="7" dur="1000"/>
                                        <p:tgtEl>
                                          <p:spTgt spid="5406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8">
                                            <p:txEl>
                                              <p:pRg st="0" end="0"/>
                                            </p:txEl>
                                          </p:spTgt>
                                        </p:tgtEl>
                                        <p:attrNameLst>
                                          <p:attrName>style.visibility</p:attrName>
                                        </p:attrNameLst>
                                      </p:cBhvr>
                                      <p:to>
                                        <p:strVal val="visible"/>
                                      </p:to>
                                    </p:set>
                                    <p:animEffect transition="in" filter="wipe(left)">
                                      <p:cBhvr>
                                        <p:cTn id="12" dur="500"/>
                                        <p:tgtEl>
                                          <p:spTgt spid="15368">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364">
                                            <p:txEl>
                                              <p:pRg st="0" end="0"/>
                                            </p:txEl>
                                          </p:spTgt>
                                        </p:tgtEl>
                                        <p:attrNameLst>
                                          <p:attrName>style.visibility</p:attrName>
                                        </p:attrNameLst>
                                      </p:cBhvr>
                                      <p:to>
                                        <p:strVal val="visible"/>
                                      </p:to>
                                    </p:set>
                                    <p:animEffect transition="in" filter="wipe(left)">
                                      <p:cBhvr>
                                        <p:cTn id="15" dur="500"/>
                                        <p:tgtEl>
                                          <p:spTgt spid="1536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365">
                                            <p:txEl>
                                              <p:pRg st="0" end="0"/>
                                            </p:txEl>
                                          </p:spTgt>
                                        </p:tgtEl>
                                        <p:attrNameLst>
                                          <p:attrName>style.visibility</p:attrName>
                                        </p:attrNameLst>
                                      </p:cBhvr>
                                      <p:to>
                                        <p:strVal val="visible"/>
                                      </p:to>
                                    </p:set>
                                    <p:animEffect transition="in" filter="wipe(left)">
                                      <p:cBhvr>
                                        <p:cTn id="18" dur="500"/>
                                        <p:tgtEl>
                                          <p:spTgt spid="1536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366">
                                            <p:txEl>
                                              <p:pRg st="0" end="0"/>
                                            </p:txEl>
                                          </p:spTgt>
                                        </p:tgtEl>
                                        <p:attrNameLst>
                                          <p:attrName>style.visibility</p:attrName>
                                        </p:attrNameLst>
                                      </p:cBhvr>
                                      <p:to>
                                        <p:strVal val="visible"/>
                                      </p:to>
                                    </p:set>
                                    <p:animEffect transition="in" filter="wipe(left)">
                                      <p:cBhvr>
                                        <p:cTn id="21" dur="500"/>
                                        <p:tgtEl>
                                          <p:spTgt spid="153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2" fill="hold" display="0">
                  <p:stCondLst>
                    <p:cond delay="indefinite"/>
                  </p:stCondLst>
                  <p:endCondLst>
                    <p:cond evt="onNext" delay="0">
                      <p:tgtEl>
                        <p:sldTgt/>
                      </p:tgtEl>
                    </p:cond>
                    <p:cond evt="onPrev" delay="0">
                      <p:tgtEl>
                        <p:sldTgt/>
                      </p:tgtEl>
                    </p:cond>
                  </p:endCondLst>
                </p:cTn>
                <p:tgtEl>
                  <p:spTgt spid="540675"/>
                </p:tgtEl>
              </p:cMediaNode>
            </p:video>
          </p:childTnLst>
        </p:cTn>
      </p:par>
    </p:tnLst>
    <p:bldLst>
      <p:bldP spid="15368" grpId="0" build="p" autoUpdateAnimBg="0"/>
      <p:bldP spid="15364" grpId="0" build="p" autoUpdateAnimBg="0"/>
      <p:bldP spid="15365" grpId="0" build="p" autoUpdateAnimBg="0"/>
      <p:bldP spid="15366"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188913"/>
            <a:ext cx="9144000" cy="863600"/>
          </a:xfrm>
        </p:spPr>
        <p:txBody>
          <a:bodyPr/>
          <a:lstStyle/>
          <a:p>
            <a:pPr eaLnBrk="1" hangingPunct="1"/>
            <a:r>
              <a:rPr lang="en-US" altLang="zh-CN" sz="3200" smtClean="0"/>
              <a:t>2.</a:t>
            </a:r>
            <a:r>
              <a:rPr lang="zh-CN" altLang="en-US" sz="3200" smtClean="0"/>
              <a:t>面心立方密堆积</a:t>
            </a:r>
            <a:r>
              <a:rPr lang="en-US" altLang="zh-CN" sz="3200" smtClean="0"/>
              <a:t>(Face-centred Cubic close Packing)</a:t>
            </a:r>
          </a:p>
        </p:txBody>
      </p:sp>
      <p:pic>
        <p:nvPicPr>
          <p:cNvPr id="541699" name="mian.avi">
            <a:hlinkClick r:id="" action="ppaction://media"/>
          </p:cNvPr>
          <p:cNvPicPr>
            <a:picLocks noGrp="1" noRot="1" noChangeAspect="1" noChangeArrowheads="1"/>
          </p:cNvPicPr>
          <p:nvPr>
            <p:ph idx="1"/>
            <a:videoFile r:link="rId1"/>
          </p:nvPr>
        </p:nvPicPr>
        <p:blipFill>
          <a:blip r:embed="rId3"/>
          <a:srcRect l="10587" t="11650" r="13087" b="10623"/>
          <a:stretch>
            <a:fillRect/>
          </a:stretch>
        </p:blipFill>
        <p:spPr>
          <a:xfrm>
            <a:off x="250825" y="1557338"/>
            <a:ext cx="5689600" cy="4392612"/>
          </a:xfrm>
          <a:ln>
            <a:solidFill>
              <a:srgbClr val="FF66CC"/>
            </a:solidFill>
          </a:ln>
          <a:effectLst>
            <a:outerShdw dist="107763" dir="2700000" algn="ctr" rotWithShape="0">
              <a:srgbClr val="808080">
                <a:alpha val="50000"/>
              </a:srgbClr>
            </a:outerShdw>
          </a:effectLst>
        </p:spPr>
      </p:pic>
      <p:sp>
        <p:nvSpPr>
          <p:cNvPr id="16388" name="Text Box 4"/>
          <p:cNvSpPr txBox="1">
            <a:spLocks noChangeArrowheads="1"/>
          </p:cNvSpPr>
          <p:nvPr/>
        </p:nvSpPr>
        <p:spPr bwMode="auto">
          <a:xfrm>
            <a:off x="6372225" y="4005263"/>
            <a:ext cx="2216150" cy="579437"/>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配位数：</a:t>
            </a:r>
            <a:r>
              <a:rPr kumimoji="1" lang="en-US" altLang="zh-CN" sz="3200">
                <a:solidFill>
                  <a:srgbClr val="FF0000"/>
                </a:solidFill>
                <a:ea typeface="宋体" pitchFamily="2" charset="-122"/>
              </a:rPr>
              <a:t>12</a:t>
            </a:r>
          </a:p>
        </p:txBody>
      </p:sp>
      <p:sp>
        <p:nvSpPr>
          <p:cNvPr id="16389" name="Text Box 5"/>
          <p:cNvSpPr txBox="1">
            <a:spLocks noChangeArrowheads="1"/>
          </p:cNvSpPr>
          <p:nvPr/>
        </p:nvSpPr>
        <p:spPr bwMode="auto">
          <a:xfrm>
            <a:off x="6372225" y="4581525"/>
            <a:ext cx="2514600" cy="579438"/>
          </a:xfrm>
          <a:prstGeom prst="rect">
            <a:avLst/>
          </a:prstGeom>
          <a:noFill/>
          <a:ln w="9525">
            <a:noFill/>
            <a:miter lim="800000"/>
            <a:headEnd/>
            <a:tailEnd/>
          </a:ln>
        </p:spPr>
        <p:txBody>
          <a:bodyPr>
            <a:spAutoFit/>
          </a:bodyPr>
          <a:lstStyle/>
          <a:p>
            <a:pPr>
              <a:spcBef>
                <a:spcPct val="0"/>
              </a:spcBef>
            </a:pPr>
            <a:r>
              <a:rPr kumimoji="1" lang="zh-CN" altLang="en-US" sz="3200">
                <a:ea typeface="宋体" pitchFamily="2" charset="-122"/>
              </a:rPr>
              <a:t>空间占有率</a:t>
            </a:r>
            <a:r>
              <a:rPr kumimoji="1" lang="en-US" altLang="zh-CN" sz="3200">
                <a:ea typeface="宋体" pitchFamily="2" charset="-122"/>
              </a:rPr>
              <a:t>:</a:t>
            </a:r>
          </a:p>
        </p:txBody>
      </p:sp>
      <p:sp>
        <p:nvSpPr>
          <p:cNvPr id="16390" name="Text Box 6"/>
          <p:cNvSpPr txBox="1">
            <a:spLocks noChangeArrowheads="1"/>
          </p:cNvSpPr>
          <p:nvPr/>
        </p:nvSpPr>
        <p:spPr bwMode="auto">
          <a:xfrm>
            <a:off x="6804025" y="5157788"/>
            <a:ext cx="1436688" cy="579437"/>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74.05%</a:t>
            </a:r>
          </a:p>
        </p:txBody>
      </p:sp>
      <p:sp>
        <p:nvSpPr>
          <p:cNvPr id="16391" name="Rectangle 7"/>
          <p:cNvSpPr>
            <a:spLocks noChangeArrowheads="1"/>
          </p:cNvSpPr>
          <p:nvPr/>
        </p:nvSpPr>
        <p:spPr bwMode="auto">
          <a:xfrm>
            <a:off x="6084888" y="1412875"/>
            <a:ext cx="2882900" cy="2428875"/>
          </a:xfrm>
          <a:prstGeom prst="rect">
            <a:avLst/>
          </a:prstGeom>
          <a:noFill/>
          <a:ln w="9525">
            <a:noFill/>
            <a:miter lim="800000"/>
            <a:headEnd/>
            <a:tailEnd/>
          </a:ln>
        </p:spPr>
        <p:txBody>
          <a:bodyPr>
            <a:spAutoFit/>
          </a:bodyPr>
          <a:lstStyle/>
          <a:p>
            <a:pPr>
              <a:lnSpc>
                <a:spcPct val="120000"/>
              </a:lnSpc>
            </a:pPr>
            <a:r>
              <a:rPr kumimoji="1" lang="en-US" altLang="zh-CN" sz="3200">
                <a:ea typeface="宋体" pitchFamily="2" charset="-122"/>
              </a:rPr>
              <a:t>    </a:t>
            </a:r>
            <a:r>
              <a:rPr kumimoji="1" lang="zh-CN" altLang="en-US" sz="3200">
                <a:ea typeface="宋体" pitchFamily="2" charset="-122"/>
              </a:rPr>
              <a:t>第三层与第一层有错位，以</a:t>
            </a:r>
            <a:r>
              <a:rPr kumimoji="1" lang="en-US" altLang="zh-CN" sz="3200">
                <a:ea typeface="宋体" pitchFamily="2" charset="-122"/>
              </a:rPr>
              <a:t>ABCABC…</a:t>
            </a:r>
            <a:r>
              <a:rPr kumimoji="1" lang="zh-CN" altLang="en-US" sz="3200">
                <a:ea typeface="宋体" pitchFamily="2" charset="-122"/>
              </a:rPr>
              <a:t>方式排列。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41699"/>
                                        </p:tgtEl>
                                        <p:attrNameLst>
                                          <p:attrName>style.visibility</p:attrName>
                                        </p:attrNameLst>
                                      </p:cBhvr>
                                      <p:to>
                                        <p:strVal val="visible"/>
                                      </p:to>
                                    </p:set>
                                    <p:animEffect transition="in" filter="box(in)">
                                      <p:cBhvr>
                                        <p:cTn id="7" dur="1000"/>
                                        <p:tgtEl>
                                          <p:spTgt spid="541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91"/>
                                        </p:tgtEl>
                                        <p:attrNameLst>
                                          <p:attrName>style.visibility</p:attrName>
                                        </p:attrNameLst>
                                      </p:cBhvr>
                                      <p:to>
                                        <p:strVal val="visible"/>
                                      </p:to>
                                    </p:set>
                                    <p:animEffect transition="in" filter="wipe(left)">
                                      <p:cBhvr>
                                        <p:cTn id="12" dur="500"/>
                                        <p:tgtEl>
                                          <p:spTgt spid="163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wipe(left)">
                                      <p:cBhvr>
                                        <p:cTn id="17" dur="500"/>
                                        <p:tgtEl>
                                          <p:spTgt spid="163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wipe(left)">
                                      <p:cBhvr>
                                        <p:cTn id="22" dur="500"/>
                                        <p:tgtEl>
                                          <p:spTgt spid="1638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390"/>
                                        </p:tgtEl>
                                        <p:attrNameLst>
                                          <p:attrName>style.visibility</p:attrName>
                                        </p:attrNameLst>
                                      </p:cBhvr>
                                      <p:to>
                                        <p:strVal val="visible"/>
                                      </p:to>
                                    </p:set>
                                    <p:animEffect transition="in" filter="wipe(left)">
                                      <p:cBhvr>
                                        <p:cTn id="25"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6" fill="remove" display="0">
                  <p:stCondLst>
                    <p:cond delay="indefinite"/>
                  </p:stCondLst>
                  <p:endCondLst>
                    <p:cond evt="onNext" delay="0">
                      <p:tgtEl>
                        <p:sldTgt/>
                      </p:tgtEl>
                    </p:cond>
                    <p:cond evt="onPrev" delay="0">
                      <p:tgtEl>
                        <p:sldTgt/>
                      </p:tgtEl>
                    </p:cond>
                  </p:endCondLst>
                </p:cTn>
                <p:tgtEl>
                  <p:spTgt spid="541699"/>
                </p:tgtEl>
              </p:cMediaNode>
            </p:video>
          </p:childTnLst>
        </p:cTn>
      </p:par>
    </p:tnLst>
    <p:bldLst>
      <p:bldP spid="16388" grpId="0" autoUpdateAnimBg="0"/>
      <p:bldP spid="16389" grpId="0" autoUpdateAnimBg="0"/>
      <p:bldP spid="16390" grpId="0" autoUpdateAnimBg="0"/>
      <p:bldP spid="1639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7"/>
          <p:cNvSpPr>
            <a:spLocks noGrp="1" noChangeArrowheads="1"/>
          </p:cNvSpPr>
          <p:nvPr>
            <p:ph type="title"/>
          </p:nvPr>
        </p:nvSpPr>
        <p:spPr>
          <a:noFill/>
        </p:spPr>
        <p:txBody>
          <a:bodyPr/>
          <a:lstStyle/>
          <a:p>
            <a:pPr algn="l" eaLnBrk="1" hangingPunct="1">
              <a:spcBef>
                <a:spcPct val="50000"/>
              </a:spcBef>
            </a:pPr>
            <a:r>
              <a:rPr kumimoji="1" lang="en-US" altLang="zh-CN" dirty="0" smtClean="0"/>
              <a:t>Bohr</a:t>
            </a:r>
            <a:r>
              <a:rPr kumimoji="1" lang="zh-CN" altLang="zh-CN" dirty="0" smtClean="0"/>
              <a:t>理论</a:t>
            </a:r>
            <a:endParaRPr kumimoji="1" lang="zh-CN" altLang="en-US" dirty="0" smtClean="0"/>
          </a:p>
        </p:txBody>
      </p:sp>
      <p:sp>
        <p:nvSpPr>
          <p:cNvPr id="1029" name="Rectangle 3"/>
          <p:cNvSpPr>
            <a:spLocks noGrp="1" noChangeArrowheads="1"/>
          </p:cNvSpPr>
          <p:nvPr>
            <p:ph type="body" sz="half" idx="1"/>
          </p:nvPr>
        </p:nvSpPr>
        <p:spPr>
          <a:xfrm>
            <a:off x="357158" y="1196975"/>
            <a:ext cx="8786842" cy="5375297"/>
          </a:xfrm>
        </p:spPr>
        <p:txBody>
          <a:bodyPr/>
          <a:lstStyle/>
          <a:p>
            <a:pPr eaLnBrk="1" hangingPunct="1">
              <a:lnSpc>
                <a:spcPct val="90000"/>
              </a:lnSpc>
              <a:buFont typeface="Wingdings" pitchFamily="2" charset="2"/>
              <a:buChar char="u"/>
            </a:pPr>
            <a:r>
              <a:rPr lang="en-US" altLang="zh-CN" sz="2400" dirty="0" smtClean="0"/>
              <a:t>1900</a:t>
            </a:r>
            <a:r>
              <a:rPr lang="zh-CN" altLang="en-US" sz="2400" dirty="0" smtClean="0"/>
              <a:t>年，</a:t>
            </a:r>
            <a:r>
              <a:rPr lang="en-US" altLang="zh-CN" sz="2400" dirty="0" smtClean="0"/>
              <a:t>M. Plank</a:t>
            </a:r>
            <a:r>
              <a:rPr lang="zh-CN" altLang="en-US" sz="2400" dirty="0" smtClean="0"/>
              <a:t>提出了量子论。</a:t>
            </a:r>
          </a:p>
          <a:p>
            <a:pPr eaLnBrk="1" hangingPunct="1">
              <a:lnSpc>
                <a:spcPct val="90000"/>
              </a:lnSpc>
              <a:buFontTx/>
              <a:buNone/>
            </a:pPr>
            <a:r>
              <a:rPr lang="zh-CN" altLang="en-US" sz="2400" dirty="0" smtClean="0"/>
              <a:t>     微观领域能量不连续</a:t>
            </a:r>
            <a:r>
              <a:rPr lang="zh-CN" altLang="en-US" sz="2400" dirty="0" smtClean="0"/>
              <a:t>。</a:t>
            </a:r>
            <a:endParaRPr lang="en-US" altLang="zh-CN" sz="2400" dirty="0" smtClean="0"/>
          </a:p>
          <a:p>
            <a:pPr>
              <a:lnSpc>
                <a:spcPct val="90000"/>
              </a:lnSpc>
            </a:pPr>
            <a:r>
              <a:rPr lang="zh-CN" altLang="en-US" sz="2400" dirty="0" smtClean="0">
                <a:solidFill>
                  <a:srgbClr val="FF0066"/>
                </a:solidFill>
              </a:rPr>
              <a:t>量子：</a:t>
            </a:r>
            <a:r>
              <a:rPr lang="zh-CN" altLang="en-US" sz="2400" dirty="0" smtClean="0"/>
              <a:t>如果某一物理量的变化是不连续的，而是以某一最小单位作为跳跃式的增减</a:t>
            </a:r>
            <a:r>
              <a:rPr lang="zh-CN" altLang="en-US" sz="2400" dirty="0" smtClean="0"/>
              <a:t>，其</a:t>
            </a:r>
            <a:r>
              <a:rPr lang="zh-CN" altLang="en-US" sz="2400" dirty="0" smtClean="0"/>
              <a:t>最小单位就称为这一物理量的量子。</a:t>
            </a:r>
          </a:p>
          <a:p>
            <a:pPr>
              <a:lnSpc>
                <a:spcPct val="90000"/>
              </a:lnSpc>
              <a:buFontTx/>
              <a:buNone/>
            </a:pPr>
            <a:r>
              <a:rPr lang="zh-CN" altLang="en-US" sz="2400" dirty="0" smtClean="0"/>
              <a:t>       如宏观物体所带的电荷量从</a:t>
            </a:r>
            <a:r>
              <a:rPr lang="en-US" altLang="zh-CN" sz="2400" dirty="0" smtClean="0"/>
              <a:t>Q</a:t>
            </a:r>
            <a:r>
              <a:rPr lang="zh-CN" altLang="en-US" sz="2400" dirty="0" smtClean="0"/>
              <a:t>增加到</a:t>
            </a:r>
            <a:r>
              <a:rPr lang="en-US" altLang="zh-CN" sz="2400" dirty="0" err="1" smtClean="0"/>
              <a:t>Q+dQ</a:t>
            </a:r>
            <a:r>
              <a:rPr lang="zh-CN" altLang="en-US" sz="2400" dirty="0" smtClean="0"/>
              <a:t>，</a:t>
            </a:r>
            <a:r>
              <a:rPr lang="en-US" altLang="zh-CN" sz="2400" dirty="0" smtClean="0"/>
              <a:t>Q&gt;&gt;</a:t>
            </a:r>
            <a:r>
              <a:rPr lang="en-US" altLang="zh-CN" sz="2400" dirty="0" err="1" smtClean="0"/>
              <a:t>dQ</a:t>
            </a:r>
            <a:r>
              <a:rPr lang="zh-CN" altLang="en-US" sz="2400" dirty="0" smtClean="0"/>
              <a:t>，但</a:t>
            </a:r>
            <a:r>
              <a:rPr lang="en-US" altLang="zh-CN" sz="2400" dirty="0" err="1" smtClean="0"/>
              <a:t>dQ</a:t>
            </a:r>
            <a:r>
              <a:rPr lang="zh-CN" altLang="en-US" sz="2400" dirty="0" smtClean="0"/>
              <a:t>所包含的电子个数却是很大的（例如</a:t>
            </a:r>
            <a:r>
              <a:rPr lang="en-US" altLang="zh-CN" sz="2400" dirty="0" smtClean="0"/>
              <a:t>1C=6.24</a:t>
            </a:r>
            <a:r>
              <a:rPr lang="en-US" altLang="en-US" sz="2400" dirty="0" smtClean="0"/>
              <a:t>×</a:t>
            </a:r>
            <a:r>
              <a:rPr lang="en-US" altLang="zh-CN" sz="2400" dirty="0" smtClean="0"/>
              <a:t>10</a:t>
            </a:r>
            <a:r>
              <a:rPr lang="en-US" altLang="zh-CN" sz="2400" baseline="30000" dirty="0" smtClean="0"/>
              <a:t>24</a:t>
            </a:r>
            <a:r>
              <a:rPr lang="en-US" altLang="zh-CN" sz="2400" dirty="0" smtClean="0"/>
              <a:t>e</a:t>
            </a:r>
            <a:r>
              <a:rPr lang="zh-CN" altLang="en-US" sz="2400" dirty="0" smtClean="0"/>
              <a:t>）</a:t>
            </a:r>
          </a:p>
          <a:p>
            <a:pPr>
              <a:lnSpc>
                <a:spcPct val="90000"/>
              </a:lnSpc>
            </a:pPr>
            <a:r>
              <a:rPr lang="zh-CN" altLang="en-US" sz="2400" dirty="0" smtClean="0"/>
              <a:t>从宏观上可以认为</a:t>
            </a:r>
            <a:r>
              <a:rPr lang="en-US" altLang="zh-CN" sz="2400" dirty="0" err="1" smtClean="0"/>
              <a:t>Q→Q+dQ</a:t>
            </a:r>
            <a:r>
              <a:rPr lang="zh-CN" altLang="en-US" sz="2400" dirty="0" smtClean="0"/>
              <a:t>是连续变化的。</a:t>
            </a:r>
          </a:p>
          <a:p>
            <a:pPr>
              <a:lnSpc>
                <a:spcPct val="90000"/>
              </a:lnSpc>
            </a:pPr>
            <a:r>
              <a:rPr lang="zh-CN" altLang="en-US" sz="2400" dirty="0" smtClean="0"/>
              <a:t>在微观领域，一个微粒所带的电量就是量子化的。</a:t>
            </a:r>
          </a:p>
          <a:p>
            <a:pPr eaLnBrk="1" hangingPunct="1">
              <a:lnSpc>
                <a:spcPct val="90000"/>
              </a:lnSpc>
            </a:pPr>
            <a:endParaRPr lang="en-US" altLang="zh-CN" sz="2400" dirty="0" smtClean="0"/>
          </a:p>
          <a:p>
            <a:pPr eaLnBrk="1" hangingPunct="1">
              <a:lnSpc>
                <a:spcPct val="90000"/>
              </a:lnSpc>
              <a:buFont typeface="Wingdings" pitchFamily="2" charset="2"/>
              <a:buChar char="u"/>
            </a:pPr>
            <a:r>
              <a:rPr lang="en-US" altLang="zh-CN" sz="2400" dirty="0" smtClean="0"/>
              <a:t>1905</a:t>
            </a:r>
            <a:r>
              <a:rPr lang="zh-CN" altLang="en-US" sz="2400" dirty="0" smtClean="0"/>
              <a:t>年，</a:t>
            </a:r>
            <a:r>
              <a:rPr lang="en-US" altLang="zh-CN" sz="2400" dirty="0" err="1" smtClean="0"/>
              <a:t>A.Einstein</a:t>
            </a:r>
            <a:r>
              <a:rPr lang="en-US" altLang="zh-CN" sz="2400" dirty="0" smtClean="0"/>
              <a:t> </a:t>
            </a:r>
            <a:r>
              <a:rPr lang="zh-CN" altLang="en-US" sz="2400" dirty="0" smtClean="0"/>
              <a:t>应用</a:t>
            </a:r>
            <a:r>
              <a:rPr lang="en-US" altLang="zh-CN" sz="2400" dirty="0" smtClean="0"/>
              <a:t>Plank</a:t>
            </a:r>
            <a:r>
              <a:rPr lang="zh-CN" altLang="en-US" sz="2400" dirty="0" smtClean="0"/>
              <a:t>量子论成功解释了光电效应，并提出了光子学说。</a:t>
            </a:r>
          </a:p>
          <a:p>
            <a:pPr eaLnBrk="1" hangingPunct="1">
              <a:lnSpc>
                <a:spcPct val="90000"/>
              </a:lnSpc>
              <a:buFontTx/>
              <a:buNone/>
            </a:pPr>
            <a:r>
              <a:rPr lang="zh-CN" altLang="en-US" sz="2400" dirty="0" smtClean="0"/>
              <a:t>          光子能量与光的频率成正比</a:t>
            </a:r>
            <a:r>
              <a:rPr lang="zh-CN" altLang="en-US" sz="2400" dirty="0" smtClean="0"/>
              <a:t>， </a:t>
            </a:r>
            <a:r>
              <a:rPr lang="zh-CN" altLang="en-US" sz="2400" dirty="0" smtClean="0"/>
              <a:t>即</a:t>
            </a:r>
            <a:r>
              <a:rPr lang="en-US" altLang="zh-CN" sz="2400" dirty="0" smtClean="0"/>
              <a:t>E=      </a:t>
            </a:r>
            <a:r>
              <a:rPr lang="zh-CN" altLang="en-US" sz="2400" dirty="0" smtClean="0"/>
              <a:t>。</a:t>
            </a:r>
          </a:p>
          <a:p>
            <a:pPr eaLnBrk="1" hangingPunct="1">
              <a:lnSpc>
                <a:spcPct val="90000"/>
              </a:lnSpc>
              <a:buFontTx/>
              <a:buNone/>
            </a:pPr>
            <a:r>
              <a:rPr lang="zh-CN" altLang="en-US" sz="2400" dirty="0" smtClean="0"/>
              <a:t>         </a:t>
            </a:r>
            <a:r>
              <a:rPr lang="en-US" altLang="zh-CN" sz="2400" dirty="0" smtClean="0"/>
              <a:t>E----</a:t>
            </a:r>
            <a:r>
              <a:rPr lang="zh-CN" altLang="en-US" sz="2400" dirty="0" smtClean="0"/>
              <a:t>光子</a:t>
            </a:r>
            <a:r>
              <a:rPr lang="zh-CN" altLang="en-US" sz="2400" dirty="0" smtClean="0"/>
              <a:t>能量</a:t>
            </a:r>
            <a:r>
              <a:rPr lang="zh-CN" altLang="en-US" sz="2400" dirty="0" smtClean="0"/>
              <a:t>，</a:t>
            </a:r>
            <a:r>
              <a:rPr lang="zh-CN" altLang="en-US" sz="2400" dirty="0" smtClean="0"/>
              <a:t>         </a:t>
            </a:r>
            <a:r>
              <a:rPr lang="en-US" altLang="zh-CN" sz="2400" dirty="0" smtClean="0"/>
              <a:t>---</a:t>
            </a:r>
            <a:r>
              <a:rPr lang="zh-CN" altLang="en-US" sz="2400" dirty="0" smtClean="0"/>
              <a:t>光的频率。</a:t>
            </a:r>
            <a:endParaRPr lang="en-US" altLang="zh-CN" sz="2400" dirty="0" smtClean="0"/>
          </a:p>
          <a:p>
            <a:pPr eaLnBrk="1" hangingPunct="1">
              <a:lnSpc>
                <a:spcPct val="90000"/>
              </a:lnSpc>
              <a:buFontTx/>
              <a:buNone/>
            </a:pPr>
            <a:r>
              <a:rPr lang="zh-CN" altLang="en-US" sz="2400" dirty="0" smtClean="0"/>
              <a:t>         </a:t>
            </a:r>
            <a:r>
              <a:rPr lang="en-US" altLang="zh-CN" sz="2400" dirty="0" smtClean="0"/>
              <a:t>h---- Plank</a:t>
            </a:r>
            <a:r>
              <a:rPr lang="zh-CN" altLang="en-US" sz="2400" dirty="0" smtClean="0"/>
              <a:t>常量，</a:t>
            </a:r>
            <a:r>
              <a:rPr lang="en-US" altLang="zh-CN" sz="2400" dirty="0" smtClean="0"/>
              <a:t>h=6.626×10</a:t>
            </a:r>
            <a:r>
              <a:rPr lang="en-US" altLang="zh-CN" sz="2400" baseline="30000" dirty="0" smtClean="0"/>
              <a:t>-34</a:t>
            </a:r>
            <a:r>
              <a:rPr lang="en-US" altLang="zh-CN" sz="2400" dirty="0" smtClean="0"/>
              <a:t>J·s</a:t>
            </a:r>
          </a:p>
        </p:txBody>
      </p:sp>
      <p:graphicFrame>
        <p:nvGraphicFramePr>
          <p:cNvPr id="1026" name="Object 4"/>
          <p:cNvGraphicFramePr>
            <a:graphicFrameLocks noChangeAspect="1"/>
          </p:cNvGraphicFramePr>
          <p:nvPr>
            <p:ph sz="quarter" idx="2"/>
          </p:nvPr>
        </p:nvGraphicFramePr>
        <p:xfrm>
          <a:off x="5786446" y="5357826"/>
          <a:ext cx="496313" cy="463549"/>
        </p:xfrm>
        <a:graphic>
          <a:graphicData uri="http://schemas.openxmlformats.org/presentationml/2006/ole">
            <p:oleObj spid="_x0000_s3074" name="Equation" r:id="rId3" imgW="190440" imgH="177480" progId="Equation.DSMT4">
              <p:embed/>
            </p:oleObj>
          </a:graphicData>
        </a:graphic>
      </p:graphicFrame>
      <p:graphicFrame>
        <p:nvGraphicFramePr>
          <p:cNvPr id="1027" name="Object 8"/>
          <p:cNvGraphicFramePr>
            <a:graphicFrameLocks noChangeAspect="1"/>
          </p:cNvGraphicFramePr>
          <p:nvPr>
            <p:ph sz="quarter" idx="3"/>
          </p:nvPr>
        </p:nvGraphicFramePr>
        <p:xfrm>
          <a:off x="3143240" y="5786454"/>
          <a:ext cx="371601" cy="452437"/>
        </p:xfrm>
        <a:graphic>
          <a:graphicData uri="http://schemas.openxmlformats.org/presentationml/2006/ole">
            <p:oleObj spid="_x0000_s3075" name="Equation" r:id="rId4" imgW="114120" imgH="139680" progId="Equation.DSMT4">
              <p:embed/>
            </p:oleObj>
          </a:graphicData>
        </a:graphic>
      </p:graphicFrame>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0" y="188913"/>
            <a:ext cx="9144000" cy="1143000"/>
          </a:xfrm>
        </p:spPr>
        <p:txBody>
          <a:bodyPr/>
          <a:lstStyle/>
          <a:p>
            <a:pPr eaLnBrk="1" hangingPunct="1"/>
            <a:r>
              <a:rPr lang="en-US" altLang="zh-CN" sz="3600" smtClean="0"/>
              <a:t>3.</a:t>
            </a:r>
            <a:r>
              <a:rPr lang="zh-CN" altLang="en-US" sz="3600" smtClean="0"/>
              <a:t>体心立方堆积</a:t>
            </a:r>
            <a:r>
              <a:rPr lang="en-US" altLang="zh-CN" sz="3600" smtClean="0"/>
              <a:t>(Boby-centred Cubic Packing)</a:t>
            </a:r>
          </a:p>
        </p:txBody>
      </p:sp>
      <p:pic>
        <p:nvPicPr>
          <p:cNvPr id="542723" name="miduiji6.avi">
            <a:hlinkClick r:id="" action="ppaction://media"/>
          </p:cNvPr>
          <p:cNvPicPr>
            <a:picLocks noGrp="1" noRot="1" noChangeAspect="1" noChangeArrowheads="1"/>
          </p:cNvPicPr>
          <p:nvPr>
            <p:ph sz="half" idx="1"/>
            <a:videoFile r:link="rId1"/>
          </p:nvPr>
        </p:nvPicPr>
        <p:blipFill>
          <a:blip r:embed="rId4"/>
          <a:srcRect/>
          <a:stretch>
            <a:fillRect/>
          </a:stretch>
        </p:blipFill>
        <p:spPr>
          <a:xfrm>
            <a:off x="2506663" y="3862388"/>
            <a:ext cx="0" cy="0"/>
          </a:xfrm>
        </p:spPr>
      </p:pic>
      <p:pic>
        <p:nvPicPr>
          <p:cNvPr id="542724" name="miduiji.avi">
            <a:hlinkClick r:id="" action="ppaction://media"/>
          </p:cNvPr>
          <p:cNvPicPr>
            <a:picLocks noGrp="1" noRot="1" noChangeAspect="1" noChangeArrowheads="1"/>
          </p:cNvPicPr>
          <p:nvPr>
            <p:ph sz="half" idx="2"/>
            <a:videoFile r:link="rId2"/>
          </p:nvPr>
        </p:nvPicPr>
        <p:blipFill>
          <a:blip r:embed="rId5">
            <a:lum bright="16000" contrast="-70000"/>
          </a:blip>
          <a:srcRect l="12941" t="7687" r="7080" b="10260"/>
          <a:stretch>
            <a:fillRect/>
          </a:stretch>
        </p:blipFill>
        <p:spPr>
          <a:xfrm>
            <a:off x="323850" y="1484313"/>
            <a:ext cx="5400675" cy="4608512"/>
          </a:xfrm>
          <a:ln>
            <a:solidFill>
              <a:srgbClr val="FF66CC"/>
            </a:solidFill>
          </a:ln>
          <a:effectLst>
            <a:outerShdw dist="107763" dir="2700000" algn="ctr" rotWithShape="0">
              <a:srgbClr val="808080">
                <a:alpha val="50000"/>
              </a:srgbClr>
            </a:outerShdw>
          </a:effectLst>
        </p:spPr>
      </p:pic>
      <p:sp>
        <p:nvSpPr>
          <p:cNvPr id="17411" name="Text Box 3"/>
          <p:cNvSpPr txBox="1">
            <a:spLocks noChangeArrowheads="1"/>
          </p:cNvSpPr>
          <p:nvPr/>
        </p:nvSpPr>
        <p:spPr bwMode="auto">
          <a:xfrm>
            <a:off x="5991225" y="1739900"/>
            <a:ext cx="2012950" cy="579438"/>
          </a:xfrm>
          <a:prstGeom prst="rect">
            <a:avLst/>
          </a:prstGeom>
          <a:noFill/>
          <a:ln w="9525">
            <a:noFill/>
            <a:miter lim="800000"/>
            <a:headEnd/>
            <a:tailEnd/>
          </a:ln>
        </p:spPr>
        <p:txBody>
          <a:bodyPr wrap="none">
            <a:spAutoFit/>
          </a:bodyPr>
          <a:lstStyle/>
          <a:p>
            <a:pPr>
              <a:spcBef>
                <a:spcPct val="0"/>
              </a:spcBef>
            </a:pPr>
            <a:r>
              <a:rPr kumimoji="1" lang="zh-CN" altLang="en-US" sz="3200">
                <a:ea typeface="宋体" pitchFamily="2" charset="-122"/>
              </a:rPr>
              <a:t>配位数：</a:t>
            </a:r>
            <a:r>
              <a:rPr kumimoji="1" lang="en-US" altLang="zh-CN" sz="3200">
                <a:solidFill>
                  <a:srgbClr val="FF0000"/>
                </a:solidFill>
                <a:ea typeface="宋体" pitchFamily="2" charset="-122"/>
              </a:rPr>
              <a:t>8</a:t>
            </a:r>
          </a:p>
        </p:txBody>
      </p:sp>
      <p:sp>
        <p:nvSpPr>
          <p:cNvPr id="17412" name="Text Box 4"/>
          <p:cNvSpPr txBox="1">
            <a:spLocks noChangeArrowheads="1"/>
          </p:cNvSpPr>
          <p:nvPr/>
        </p:nvSpPr>
        <p:spPr bwMode="auto">
          <a:xfrm>
            <a:off x="5926138" y="3322638"/>
            <a:ext cx="2808287" cy="579437"/>
          </a:xfrm>
          <a:prstGeom prst="rect">
            <a:avLst/>
          </a:prstGeom>
          <a:noFill/>
          <a:ln w="9525">
            <a:noFill/>
            <a:miter lim="800000"/>
            <a:headEnd/>
            <a:tailEnd/>
          </a:ln>
        </p:spPr>
        <p:txBody>
          <a:bodyPr>
            <a:spAutoFit/>
          </a:bodyPr>
          <a:lstStyle/>
          <a:p>
            <a:pPr>
              <a:spcBef>
                <a:spcPct val="0"/>
              </a:spcBef>
            </a:pPr>
            <a:r>
              <a:rPr kumimoji="1" lang="zh-CN" altLang="en-US" sz="3200">
                <a:ea typeface="宋体" pitchFamily="2" charset="-122"/>
              </a:rPr>
              <a:t>空间占有率：</a:t>
            </a:r>
          </a:p>
        </p:txBody>
      </p:sp>
      <p:sp>
        <p:nvSpPr>
          <p:cNvPr id="17414" name="Text Box 6"/>
          <p:cNvSpPr txBox="1">
            <a:spLocks noChangeArrowheads="1"/>
          </p:cNvSpPr>
          <p:nvPr/>
        </p:nvSpPr>
        <p:spPr bwMode="auto">
          <a:xfrm>
            <a:off x="6443663" y="3860800"/>
            <a:ext cx="1436687" cy="579438"/>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68.02%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42724"/>
                                        </p:tgtEl>
                                        <p:attrNameLst>
                                          <p:attrName>style.visibility</p:attrName>
                                        </p:attrNameLst>
                                      </p:cBhvr>
                                      <p:to>
                                        <p:strVal val="visible"/>
                                      </p:to>
                                    </p:set>
                                    <p:animEffect transition="in" filter="dissolve">
                                      <p:cBhvr>
                                        <p:cTn id="7" dur="1000"/>
                                        <p:tgtEl>
                                          <p:spTgt spid="5427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xEl>
                                              <p:pRg st="0" end="0"/>
                                            </p:txEl>
                                          </p:spTgt>
                                        </p:tgtEl>
                                        <p:attrNameLst>
                                          <p:attrName>style.visibility</p:attrName>
                                        </p:attrNameLst>
                                      </p:cBhvr>
                                      <p:to>
                                        <p:strVal val="visible"/>
                                      </p:to>
                                    </p:set>
                                    <p:animEffect transition="in" filter="wipe(left)">
                                      <p:cBhvr>
                                        <p:cTn id="12" dur="500"/>
                                        <p:tgtEl>
                                          <p:spTgt spid="17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2">
                                            <p:txEl>
                                              <p:pRg st="0" end="0"/>
                                            </p:txEl>
                                          </p:spTgt>
                                        </p:tgtEl>
                                        <p:attrNameLst>
                                          <p:attrName>style.visibility</p:attrName>
                                        </p:attrNameLst>
                                      </p:cBhvr>
                                      <p:to>
                                        <p:strVal val="visible"/>
                                      </p:to>
                                    </p:set>
                                    <p:animEffect transition="in" filter="wipe(left)">
                                      <p:cBhvr>
                                        <p:cTn id="17" dur="500"/>
                                        <p:tgtEl>
                                          <p:spTgt spid="17412">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414">
                                            <p:txEl>
                                              <p:pRg st="0" end="0"/>
                                            </p:txEl>
                                          </p:spTgt>
                                        </p:tgtEl>
                                        <p:attrNameLst>
                                          <p:attrName>style.visibility</p:attrName>
                                        </p:attrNameLst>
                                      </p:cBhvr>
                                      <p:to>
                                        <p:strVal val="visible"/>
                                      </p:to>
                                    </p:set>
                                    <p:animEffect transition="in" filter="wipe(left)">
                                      <p:cBhvr>
                                        <p:cTn id="20" dur="500"/>
                                        <p:tgtEl>
                                          <p:spTgt spid="174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1" fill="hold" display="0">
                  <p:stCondLst>
                    <p:cond delay="indefinite"/>
                  </p:stCondLst>
                  <p:endCondLst>
                    <p:cond evt="onNext" delay="0">
                      <p:tgtEl>
                        <p:sldTgt/>
                      </p:tgtEl>
                    </p:cond>
                    <p:cond evt="onPrev" delay="0">
                      <p:tgtEl>
                        <p:sldTgt/>
                      </p:tgtEl>
                    </p:cond>
                  </p:endCondLst>
                </p:cTn>
                <p:tgtEl>
                  <p:spTgt spid="542723"/>
                </p:tgtEl>
              </p:cMediaNode>
            </p:video>
            <p:video>
              <p:cMediaNode>
                <p:cTn id="22" fill="hold" display="0">
                  <p:stCondLst>
                    <p:cond delay="indefinite"/>
                  </p:stCondLst>
                  <p:endCondLst>
                    <p:cond evt="onNext" delay="0">
                      <p:tgtEl>
                        <p:sldTgt/>
                      </p:tgtEl>
                    </p:cond>
                    <p:cond evt="onPrev" delay="0">
                      <p:tgtEl>
                        <p:sldTgt/>
                      </p:tgtEl>
                    </p:cond>
                  </p:endCondLst>
                </p:cTn>
                <p:tgtEl>
                  <p:spTgt spid="542724"/>
                </p:tgtEl>
              </p:cMediaNode>
            </p:video>
          </p:childTnLst>
        </p:cTn>
      </p:par>
    </p:tnLst>
    <p:bldLst>
      <p:bldP spid="17411" grpId="0" build="p" autoUpdateAnimBg="0"/>
      <p:bldP spid="17412" grpId="0" build="p" autoUpdateAnimBg="0"/>
      <p:bldP spid="17414"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600" smtClean="0"/>
              <a:t>金属晶体中三种典型的密堆积型式</a:t>
            </a:r>
          </a:p>
        </p:txBody>
      </p:sp>
      <p:graphicFrame>
        <p:nvGraphicFramePr>
          <p:cNvPr id="544813" name="Group 45"/>
          <p:cNvGraphicFramePr>
            <a:graphicFrameLocks noGrp="1"/>
          </p:cNvGraphicFramePr>
          <p:nvPr>
            <p:ph idx="1"/>
          </p:nvPr>
        </p:nvGraphicFramePr>
        <p:xfrm>
          <a:off x="395288" y="1196975"/>
          <a:ext cx="8362950" cy="4848225"/>
        </p:xfrm>
        <a:graphic>
          <a:graphicData uri="http://schemas.openxmlformats.org/drawingml/2006/table">
            <a:tbl>
              <a:tblPr/>
              <a:tblGrid>
                <a:gridCol w="3240087"/>
                <a:gridCol w="3024188"/>
                <a:gridCol w="2098675"/>
              </a:tblGrid>
              <a:tr h="1260475">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原子堆集方式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元素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原子空间利用率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60475">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六方密堆积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Be,Mg,Ti,Co,Zn,Cd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60475">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面心立方密堆积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Al,Pb,Cu,Ag,Au,Ni,Pd,Pt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体心立方堆积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3200" b="0" i="0" u="none" strike="noStrike" cap="none" normalizeH="0" baseline="0" smtClean="0">
                          <a:ln>
                            <a:noFill/>
                          </a:ln>
                          <a:solidFill>
                            <a:schemeClr val="tx1"/>
                          </a:solidFill>
                          <a:effectLst/>
                          <a:latin typeface="Times New Roman" pitchFamily="18" charset="0"/>
                          <a:ea typeface="黑体" pitchFamily="49" charset="-122"/>
                        </a:rPr>
                        <a:t>碱金属，</a:t>
                      </a: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Ba,Cr,Mo,W,Fe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Times New Roman" pitchFamily="18" charset="0"/>
                          <a:ea typeface="黑体" pitchFamily="49" charset="-122"/>
                        </a:rPr>
                        <a:t>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44813"/>
                                        </p:tgtEl>
                                        <p:attrNameLst>
                                          <p:attrName>style.visibility</p:attrName>
                                        </p:attrNameLst>
                                      </p:cBhvr>
                                      <p:to>
                                        <p:strVal val="visible"/>
                                      </p:to>
                                    </p:set>
                                    <p:animEffect transition="in" filter="barn(inHorizontal)">
                                      <p:cBhvr>
                                        <p:cTn id="7" dur="500"/>
                                        <p:tgtEl>
                                          <p:spTgt spid="544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ChangeArrowheads="1"/>
          </p:cNvSpPr>
          <p:nvPr/>
        </p:nvSpPr>
        <p:spPr bwMode="auto">
          <a:xfrm>
            <a:off x="250825" y="1268413"/>
            <a:ext cx="8353425" cy="1296987"/>
          </a:xfrm>
          <a:prstGeom prst="rect">
            <a:avLst/>
          </a:prstGeom>
          <a:noFill/>
          <a:ln w="9525">
            <a:noFill/>
            <a:miter lim="800000"/>
            <a:headEnd/>
            <a:tailEnd/>
          </a:ln>
        </p:spPr>
        <p:txBody>
          <a:bodyPr/>
          <a:lstStyle/>
          <a:p>
            <a:pPr algn="just" eaLnBrk="0" hangingPunct="0">
              <a:lnSpc>
                <a:spcPct val="125000"/>
              </a:lnSpc>
              <a:spcBef>
                <a:spcPct val="0"/>
              </a:spcBef>
            </a:pPr>
            <a:r>
              <a:rPr kumimoji="1" lang="en-US" altLang="zh-CN" sz="3600"/>
              <a:t>    </a:t>
            </a:r>
            <a:r>
              <a:rPr kumimoji="1" lang="zh-CN" altLang="en-US">
                <a:latin typeface="Arial" pitchFamily="34" charset="0"/>
              </a:rPr>
              <a:t>金属中的自由电子可以吸收可见光，并重新反射出，故金属晶体不透明，且有金属光泽。      </a:t>
            </a:r>
          </a:p>
        </p:txBody>
      </p:sp>
      <p:sp>
        <p:nvSpPr>
          <p:cNvPr id="545795" name="Rectangle 3"/>
          <p:cNvSpPr>
            <a:spLocks noChangeArrowheads="1"/>
          </p:cNvSpPr>
          <p:nvPr/>
        </p:nvSpPr>
        <p:spPr bwMode="auto">
          <a:xfrm>
            <a:off x="323850" y="2565400"/>
            <a:ext cx="8424863" cy="2225675"/>
          </a:xfrm>
          <a:prstGeom prst="rect">
            <a:avLst/>
          </a:prstGeom>
          <a:noFill/>
          <a:ln w="9525">
            <a:noFill/>
            <a:miter lim="800000"/>
            <a:headEnd/>
            <a:tailEnd/>
          </a:ln>
        </p:spPr>
        <p:txBody>
          <a:bodyPr>
            <a:spAutoFit/>
          </a:bodyPr>
          <a:lstStyle/>
          <a:p>
            <a:pPr algn="just" eaLnBrk="0" hangingPunct="0">
              <a:lnSpc>
                <a:spcPct val="125000"/>
              </a:lnSpc>
              <a:spcBef>
                <a:spcPct val="0"/>
              </a:spcBef>
            </a:pPr>
            <a:r>
              <a:rPr kumimoji="1" lang="en-US" altLang="zh-CN" sz="2400" b="1">
                <a:ea typeface="宋体" pitchFamily="2" charset="-122"/>
              </a:rPr>
              <a:t>         </a:t>
            </a:r>
            <a:r>
              <a:rPr kumimoji="1" lang="zh-CN" altLang="en-US">
                <a:latin typeface="Arial" pitchFamily="34" charset="0"/>
              </a:rPr>
              <a:t>在外电压的作用下，自由电子可以定向移动，故有导电性，并且有电阻。受热时通过自由电子的碰撞及其与金属离子之间的碰撞，传递能量。故金属是热的良导体。</a:t>
            </a:r>
          </a:p>
        </p:txBody>
      </p:sp>
      <p:sp>
        <p:nvSpPr>
          <p:cNvPr id="545796" name="Rectangle 4"/>
          <p:cNvSpPr>
            <a:spLocks noChangeArrowheads="1"/>
          </p:cNvSpPr>
          <p:nvPr/>
        </p:nvSpPr>
        <p:spPr bwMode="auto">
          <a:xfrm>
            <a:off x="466725" y="4868863"/>
            <a:ext cx="8353425" cy="1158875"/>
          </a:xfrm>
          <a:prstGeom prst="rect">
            <a:avLst/>
          </a:prstGeom>
          <a:noFill/>
          <a:ln w="9525">
            <a:noFill/>
            <a:miter lim="800000"/>
            <a:headEnd/>
            <a:tailEnd/>
          </a:ln>
        </p:spPr>
        <p:txBody>
          <a:bodyPr>
            <a:spAutoFit/>
          </a:bodyPr>
          <a:lstStyle/>
          <a:p>
            <a:pPr algn="just" eaLnBrk="0" hangingPunct="0">
              <a:lnSpc>
                <a:spcPct val="125000"/>
              </a:lnSpc>
              <a:spcBef>
                <a:spcPct val="0"/>
              </a:spcBef>
            </a:pPr>
            <a:r>
              <a:rPr kumimoji="1" lang="en-US" altLang="zh-CN" sz="2400" b="1">
                <a:ea typeface="宋体" pitchFamily="2" charset="-122"/>
              </a:rPr>
              <a:t>         </a:t>
            </a:r>
            <a:r>
              <a:rPr kumimoji="1" lang="zh-CN" altLang="en-US">
                <a:latin typeface="Arial" pitchFamily="34" charset="0"/>
              </a:rPr>
              <a:t>金属受外力发生变形时，金属键不被破坏，故金属有很好的延展性，与离子晶体的情况相反。</a:t>
            </a:r>
          </a:p>
        </p:txBody>
      </p:sp>
      <p:sp>
        <p:nvSpPr>
          <p:cNvPr id="132101" name="Text Box 5"/>
          <p:cNvSpPr txBox="1">
            <a:spLocks noChangeArrowheads="1"/>
          </p:cNvSpPr>
          <p:nvPr/>
        </p:nvSpPr>
        <p:spPr bwMode="auto">
          <a:xfrm>
            <a:off x="1671638" y="207963"/>
            <a:ext cx="4772025" cy="641350"/>
          </a:xfrm>
          <a:prstGeom prst="rect">
            <a:avLst/>
          </a:prstGeom>
          <a:noFill/>
          <a:ln w="9525" algn="ctr">
            <a:noFill/>
            <a:miter lim="800000"/>
            <a:headEnd/>
            <a:tailEnd/>
          </a:ln>
        </p:spPr>
        <p:txBody>
          <a:bodyPr>
            <a:spAutoFit/>
          </a:bodyPr>
          <a:lstStyle/>
          <a:p>
            <a:pPr marL="342900" indent="-342900"/>
            <a:r>
              <a:rPr lang="zh-CN" altLang="en-US" sz="3600">
                <a:solidFill>
                  <a:srgbClr val="0000FF"/>
                </a:solidFill>
              </a:rPr>
              <a:t>金属的物理性质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5794"/>
                                        </p:tgtEl>
                                        <p:attrNameLst>
                                          <p:attrName>style.visibility</p:attrName>
                                        </p:attrNameLst>
                                      </p:cBhvr>
                                      <p:to>
                                        <p:strVal val="visible"/>
                                      </p:to>
                                    </p:set>
                                    <p:anim calcmode="lin" valueType="num">
                                      <p:cBhvr additive="base">
                                        <p:cTn id="7" dur="500" fill="hold"/>
                                        <p:tgtEl>
                                          <p:spTgt spid="545794"/>
                                        </p:tgtEl>
                                        <p:attrNameLst>
                                          <p:attrName>ppt_x</p:attrName>
                                        </p:attrNameLst>
                                      </p:cBhvr>
                                      <p:tavLst>
                                        <p:tav tm="0">
                                          <p:val>
                                            <p:strVal val="0-#ppt_w/2"/>
                                          </p:val>
                                        </p:tav>
                                        <p:tav tm="100000">
                                          <p:val>
                                            <p:strVal val="#ppt_x"/>
                                          </p:val>
                                        </p:tav>
                                      </p:tavLst>
                                    </p:anim>
                                    <p:anim calcmode="lin" valueType="num">
                                      <p:cBhvr additive="base">
                                        <p:cTn id="8" dur="500" fill="hold"/>
                                        <p:tgtEl>
                                          <p:spTgt spid="5457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5795"/>
                                        </p:tgtEl>
                                        <p:attrNameLst>
                                          <p:attrName>style.visibility</p:attrName>
                                        </p:attrNameLst>
                                      </p:cBhvr>
                                      <p:to>
                                        <p:strVal val="visible"/>
                                      </p:to>
                                    </p:set>
                                    <p:anim calcmode="lin" valueType="num">
                                      <p:cBhvr additive="base">
                                        <p:cTn id="13" dur="500" fill="hold"/>
                                        <p:tgtEl>
                                          <p:spTgt spid="545795"/>
                                        </p:tgtEl>
                                        <p:attrNameLst>
                                          <p:attrName>ppt_x</p:attrName>
                                        </p:attrNameLst>
                                      </p:cBhvr>
                                      <p:tavLst>
                                        <p:tav tm="0">
                                          <p:val>
                                            <p:strVal val="0-#ppt_w/2"/>
                                          </p:val>
                                        </p:tav>
                                        <p:tav tm="100000">
                                          <p:val>
                                            <p:strVal val="#ppt_x"/>
                                          </p:val>
                                        </p:tav>
                                      </p:tavLst>
                                    </p:anim>
                                    <p:anim calcmode="lin" valueType="num">
                                      <p:cBhvr additive="base">
                                        <p:cTn id="14" dur="500" fill="hold"/>
                                        <p:tgtEl>
                                          <p:spTgt spid="5457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8" fill="hold" grpId="0" nodeType="clickEffect">
                                  <p:stCondLst>
                                    <p:cond delay="0"/>
                                  </p:stCondLst>
                                  <p:childTnLst>
                                    <p:set>
                                      <p:cBhvr>
                                        <p:cTn id="18" dur="1" fill="hold">
                                          <p:stCondLst>
                                            <p:cond delay="0"/>
                                          </p:stCondLst>
                                        </p:cTn>
                                        <p:tgtEl>
                                          <p:spTgt spid="545796"/>
                                        </p:tgtEl>
                                        <p:attrNameLst>
                                          <p:attrName>style.visibility</p:attrName>
                                        </p:attrNameLst>
                                      </p:cBhvr>
                                      <p:to>
                                        <p:strVal val="visible"/>
                                      </p:to>
                                    </p:set>
                                    <p:anim calcmode="lin" valueType="num">
                                      <p:cBhvr additive="base">
                                        <p:cTn id="19" dur="5000" fill="hold"/>
                                        <p:tgtEl>
                                          <p:spTgt spid="545796"/>
                                        </p:tgtEl>
                                        <p:attrNameLst>
                                          <p:attrName>ppt_x</p:attrName>
                                        </p:attrNameLst>
                                      </p:cBhvr>
                                      <p:tavLst>
                                        <p:tav tm="0">
                                          <p:val>
                                            <p:strVal val="0-#ppt_w/2"/>
                                          </p:val>
                                        </p:tav>
                                        <p:tav tm="100000">
                                          <p:val>
                                            <p:strVal val="#ppt_x"/>
                                          </p:val>
                                        </p:tav>
                                      </p:tavLst>
                                    </p:anim>
                                    <p:anim calcmode="lin" valueType="num">
                                      <p:cBhvr additive="base">
                                        <p:cTn id="20" dur="5000" fill="hold"/>
                                        <p:tgtEl>
                                          <p:spTgt spid="5457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4" grpId="0"/>
      <p:bldP spid="545795" grpId="0"/>
      <p:bldP spid="545796"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body" idx="1"/>
          </p:nvPr>
        </p:nvSpPr>
        <p:spPr/>
        <p:txBody>
          <a:bodyPr/>
          <a:lstStyle/>
          <a:p>
            <a:pPr eaLnBrk="1" hangingPunct="1">
              <a:lnSpc>
                <a:spcPct val="110000"/>
              </a:lnSpc>
              <a:buFontTx/>
              <a:buNone/>
            </a:pPr>
            <a:r>
              <a:rPr lang="zh-CN" altLang="en-US" sz="3200" smtClean="0">
                <a:solidFill>
                  <a:srgbClr val="FF0000"/>
                </a:solidFill>
              </a:rPr>
              <a:t>离子键（</a:t>
            </a:r>
            <a:r>
              <a:rPr lang="en-US" altLang="zh-CN" sz="3200" smtClean="0">
                <a:solidFill>
                  <a:srgbClr val="FF0000"/>
                </a:solidFill>
              </a:rPr>
              <a:t>ionic bond</a:t>
            </a:r>
            <a:r>
              <a:rPr lang="zh-CN" altLang="en-US" sz="3200" smtClean="0">
                <a:solidFill>
                  <a:srgbClr val="FF0000"/>
                </a:solidFill>
              </a:rPr>
              <a:t>）</a:t>
            </a:r>
          </a:p>
          <a:p>
            <a:pPr eaLnBrk="1" hangingPunct="1">
              <a:lnSpc>
                <a:spcPct val="110000"/>
              </a:lnSpc>
            </a:pPr>
            <a:r>
              <a:rPr lang="zh-CN" altLang="en-US" sz="3200" smtClean="0"/>
              <a:t>由于正、负离子的</a:t>
            </a:r>
            <a:r>
              <a:rPr lang="zh-CN" altLang="en-US" sz="3200" smtClean="0">
                <a:solidFill>
                  <a:srgbClr val="CC0000"/>
                </a:solidFill>
              </a:rPr>
              <a:t>静电引力</a:t>
            </a:r>
            <a:r>
              <a:rPr lang="zh-CN" altLang="en-US" sz="3200" smtClean="0"/>
              <a:t>而形成的化学键，叫做离子键，存在于</a:t>
            </a:r>
            <a:r>
              <a:rPr lang="zh-CN" altLang="en-US" sz="3200" smtClean="0">
                <a:solidFill>
                  <a:srgbClr val="008000"/>
                </a:solidFill>
              </a:rPr>
              <a:t>离子晶体</a:t>
            </a:r>
            <a:r>
              <a:rPr lang="zh-CN" altLang="en-US" sz="3200" smtClean="0"/>
              <a:t>内部。</a:t>
            </a:r>
          </a:p>
          <a:p>
            <a:pPr eaLnBrk="1" hangingPunct="1">
              <a:lnSpc>
                <a:spcPct val="110000"/>
              </a:lnSpc>
            </a:pPr>
            <a:r>
              <a:rPr lang="zh-CN" altLang="en-US" sz="3200" smtClean="0"/>
              <a:t>离子键的主要特征：</a:t>
            </a:r>
          </a:p>
          <a:p>
            <a:pPr lvl="1" eaLnBrk="1" hangingPunct="1">
              <a:lnSpc>
                <a:spcPct val="110000"/>
              </a:lnSpc>
            </a:pPr>
            <a:r>
              <a:rPr lang="zh-CN" altLang="en-US" sz="2800" smtClean="0">
                <a:solidFill>
                  <a:srgbClr val="CC00FF"/>
                </a:solidFill>
              </a:rPr>
              <a:t>离子键具有极性。</a:t>
            </a:r>
            <a:endParaRPr lang="zh-CN" altLang="en-US" sz="2800" smtClean="0"/>
          </a:p>
          <a:p>
            <a:pPr lvl="1" eaLnBrk="1" hangingPunct="1">
              <a:lnSpc>
                <a:spcPct val="110000"/>
              </a:lnSpc>
            </a:pPr>
            <a:r>
              <a:rPr lang="zh-CN" altLang="en-US" sz="2800" smtClean="0">
                <a:solidFill>
                  <a:srgbClr val="CC00FF"/>
                </a:solidFill>
              </a:rPr>
              <a:t>无方向性</a:t>
            </a:r>
            <a:r>
              <a:rPr lang="zh-CN" altLang="en-US" sz="2800" smtClean="0"/>
              <a:t>。离子的电荷分布球形对称，对各个方向的吸引力是一样的。</a:t>
            </a:r>
          </a:p>
          <a:p>
            <a:pPr lvl="1" eaLnBrk="1" hangingPunct="1">
              <a:lnSpc>
                <a:spcPct val="110000"/>
              </a:lnSpc>
            </a:pPr>
            <a:r>
              <a:rPr lang="zh-CN" altLang="en-US" sz="2800" smtClean="0">
                <a:solidFill>
                  <a:srgbClr val="CC00FF"/>
                </a:solidFill>
              </a:rPr>
              <a:t>无饱和性</a:t>
            </a:r>
            <a:r>
              <a:rPr lang="zh-CN" altLang="en-US" sz="2800" smtClean="0"/>
              <a:t>。一个离子在空间许可的情况下，可以同时和几个电荷相反的离子相吸引。</a:t>
            </a:r>
          </a:p>
        </p:txBody>
      </p:sp>
      <p:pic>
        <p:nvPicPr>
          <p:cNvPr id="523267" name="Picture 3" descr="0202氯化钠"/>
          <p:cNvPicPr>
            <a:picLocks noChangeAspect="1" noChangeArrowheads="1"/>
          </p:cNvPicPr>
          <p:nvPr/>
        </p:nvPicPr>
        <p:blipFill>
          <a:blip r:embed="rId2"/>
          <a:srcRect/>
          <a:stretch>
            <a:fillRect/>
          </a:stretch>
        </p:blipFill>
        <p:spPr bwMode="auto">
          <a:xfrm>
            <a:off x="7308850" y="188913"/>
            <a:ext cx="1547813" cy="1511300"/>
          </a:xfrm>
          <a:prstGeom prst="rect">
            <a:avLst/>
          </a:prstGeom>
          <a:noFill/>
          <a:ln w="9525">
            <a:noFill/>
            <a:miter lim="800000"/>
            <a:headEnd/>
            <a:tailEnd/>
          </a:ln>
        </p:spPr>
      </p:pic>
      <p:sp>
        <p:nvSpPr>
          <p:cNvPr id="133124" name="Rectangle 4"/>
          <p:cNvSpPr>
            <a:spLocks noGrp="1" noChangeArrowheads="1"/>
          </p:cNvSpPr>
          <p:nvPr>
            <p:ph type="title"/>
          </p:nvPr>
        </p:nvSpPr>
        <p:spPr>
          <a:noFill/>
        </p:spPr>
        <p:txBody>
          <a:bodyPr/>
          <a:lstStyle/>
          <a:p>
            <a:pPr eaLnBrk="1" hangingPunct="1"/>
            <a:r>
              <a:rPr lang="en-US" altLang="zh-CN" smtClean="0"/>
              <a:t>4.3.1.1 </a:t>
            </a:r>
            <a:r>
              <a:rPr lang="zh-CN" altLang="en-US" smtClean="0"/>
              <a:t>离子晶体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3266">
                                            <p:txEl>
                                              <p:pRg st="0" end="0"/>
                                            </p:txEl>
                                          </p:spTgt>
                                        </p:tgtEl>
                                        <p:attrNameLst>
                                          <p:attrName>style.visibility</p:attrName>
                                        </p:attrNameLst>
                                      </p:cBhvr>
                                      <p:to>
                                        <p:strVal val="visible"/>
                                      </p:to>
                                    </p:set>
                                    <p:animEffect transition="in" filter="slide(fromBottom)">
                                      <p:cBhvr>
                                        <p:cTn id="7" dur="500"/>
                                        <p:tgtEl>
                                          <p:spTgt spid="523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23266">
                                            <p:txEl>
                                              <p:pRg st="1" end="1"/>
                                            </p:txEl>
                                          </p:spTgt>
                                        </p:tgtEl>
                                        <p:attrNameLst>
                                          <p:attrName>style.visibility</p:attrName>
                                        </p:attrNameLst>
                                      </p:cBhvr>
                                      <p:to>
                                        <p:strVal val="visible"/>
                                      </p:to>
                                    </p:set>
                                    <p:animEffect transition="in" filter="slide(fromBottom)">
                                      <p:cBhvr>
                                        <p:cTn id="12" dur="500"/>
                                        <p:tgtEl>
                                          <p:spTgt spid="523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23266">
                                            <p:txEl>
                                              <p:pRg st="2" end="2"/>
                                            </p:txEl>
                                          </p:spTgt>
                                        </p:tgtEl>
                                        <p:attrNameLst>
                                          <p:attrName>style.visibility</p:attrName>
                                        </p:attrNameLst>
                                      </p:cBhvr>
                                      <p:to>
                                        <p:strVal val="visible"/>
                                      </p:to>
                                    </p:set>
                                    <p:animEffect transition="in" filter="slide(fromBottom)">
                                      <p:cBhvr>
                                        <p:cTn id="17" dur="500"/>
                                        <p:tgtEl>
                                          <p:spTgt spid="523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23266">
                                            <p:txEl>
                                              <p:pRg st="3" end="3"/>
                                            </p:txEl>
                                          </p:spTgt>
                                        </p:tgtEl>
                                        <p:attrNameLst>
                                          <p:attrName>style.visibility</p:attrName>
                                        </p:attrNameLst>
                                      </p:cBhvr>
                                      <p:to>
                                        <p:strVal val="visible"/>
                                      </p:to>
                                    </p:set>
                                    <p:animEffect transition="in" filter="slide(fromBottom)">
                                      <p:cBhvr>
                                        <p:cTn id="22" dur="500"/>
                                        <p:tgtEl>
                                          <p:spTgt spid="523266">
                                            <p:txEl>
                                              <p:pRg st="3" end="3"/>
                                            </p:txEl>
                                          </p:spTgt>
                                        </p:tgtEl>
                                      </p:cBhvr>
                                    </p:animEffec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523266">
                                            <p:txEl>
                                              <p:pRg st="4" end="4"/>
                                            </p:txEl>
                                          </p:spTgt>
                                        </p:tgtEl>
                                        <p:attrNameLst>
                                          <p:attrName>style.visibility</p:attrName>
                                        </p:attrNameLst>
                                      </p:cBhvr>
                                      <p:to>
                                        <p:strVal val="visible"/>
                                      </p:to>
                                    </p:set>
                                    <p:animEffect transition="in" filter="slide(fromBottom)">
                                      <p:cBhvr>
                                        <p:cTn id="26" dur="500"/>
                                        <p:tgtEl>
                                          <p:spTgt spid="523266">
                                            <p:txEl>
                                              <p:pRg st="4" end="4"/>
                                            </p:txEl>
                                          </p:spTgt>
                                        </p:tgtEl>
                                      </p:cBhvr>
                                    </p:animEffect>
                                  </p:childTnLst>
                                </p:cTn>
                              </p:par>
                            </p:childTnLst>
                          </p:cTn>
                        </p:par>
                        <p:par>
                          <p:cTn id="27" fill="hold">
                            <p:stCondLst>
                              <p:cond delay="1000"/>
                            </p:stCondLst>
                            <p:childTnLst>
                              <p:par>
                                <p:cTn id="28" presetID="12" presetClass="entr" presetSubtype="4" fill="hold" grpId="0" nodeType="afterEffect">
                                  <p:stCondLst>
                                    <p:cond delay="0"/>
                                  </p:stCondLst>
                                  <p:childTnLst>
                                    <p:set>
                                      <p:cBhvr>
                                        <p:cTn id="29" dur="1" fill="hold">
                                          <p:stCondLst>
                                            <p:cond delay="0"/>
                                          </p:stCondLst>
                                        </p:cTn>
                                        <p:tgtEl>
                                          <p:spTgt spid="523266">
                                            <p:txEl>
                                              <p:pRg st="5" end="5"/>
                                            </p:txEl>
                                          </p:spTgt>
                                        </p:tgtEl>
                                        <p:attrNameLst>
                                          <p:attrName>style.visibility</p:attrName>
                                        </p:attrNameLst>
                                      </p:cBhvr>
                                      <p:to>
                                        <p:strVal val="visible"/>
                                      </p:to>
                                    </p:set>
                                    <p:animEffect transition="in" filter="slide(fromBottom)">
                                      <p:cBhvr>
                                        <p:cTn id="30" dur="500"/>
                                        <p:tgtEl>
                                          <p:spTgt spid="52326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5" presetClass="entr" presetSubtype="0" fill="hold" nodeType="clickEffect">
                                  <p:stCondLst>
                                    <p:cond delay="0"/>
                                  </p:stCondLst>
                                  <p:childTnLst>
                                    <p:set>
                                      <p:cBhvr>
                                        <p:cTn id="34" dur="1" fill="hold">
                                          <p:stCondLst>
                                            <p:cond delay="0"/>
                                          </p:stCondLst>
                                        </p:cTn>
                                        <p:tgtEl>
                                          <p:spTgt spid="523267"/>
                                        </p:tgtEl>
                                        <p:attrNameLst>
                                          <p:attrName>style.visibility</p:attrName>
                                        </p:attrNameLst>
                                      </p:cBhvr>
                                      <p:to>
                                        <p:strVal val="visible"/>
                                      </p:to>
                                    </p:set>
                                    <p:anim calcmode="lin" valueType="num">
                                      <p:cBhvr>
                                        <p:cTn id="35" dur="1000" fill="hold"/>
                                        <p:tgtEl>
                                          <p:spTgt spid="523267"/>
                                        </p:tgtEl>
                                        <p:attrNameLst>
                                          <p:attrName>ppt_w</p:attrName>
                                        </p:attrNameLst>
                                      </p:cBhvr>
                                      <p:tavLst>
                                        <p:tav tm="0">
                                          <p:val>
                                            <p:fltVal val="0"/>
                                          </p:val>
                                        </p:tav>
                                        <p:tav tm="100000">
                                          <p:val>
                                            <p:strVal val="#ppt_w"/>
                                          </p:val>
                                        </p:tav>
                                      </p:tavLst>
                                    </p:anim>
                                    <p:anim calcmode="lin" valueType="num">
                                      <p:cBhvr>
                                        <p:cTn id="36" dur="1000" fill="hold"/>
                                        <p:tgtEl>
                                          <p:spTgt spid="523267"/>
                                        </p:tgtEl>
                                        <p:attrNameLst>
                                          <p:attrName>ppt_h</p:attrName>
                                        </p:attrNameLst>
                                      </p:cBhvr>
                                      <p:tavLst>
                                        <p:tav tm="0">
                                          <p:val>
                                            <p:fltVal val="0"/>
                                          </p:val>
                                        </p:tav>
                                        <p:tav tm="100000">
                                          <p:val>
                                            <p:strVal val="#ppt_h"/>
                                          </p:val>
                                        </p:tav>
                                      </p:tavLst>
                                    </p:anim>
                                    <p:anim calcmode="lin" valueType="num">
                                      <p:cBhvr>
                                        <p:cTn id="37" dur="1000" fill="hold"/>
                                        <p:tgtEl>
                                          <p:spTgt spid="523267"/>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52326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zh-CN" altLang="en-US" smtClean="0"/>
              <a:t>离子晶体（</a:t>
            </a:r>
            <a:r>
              <a:rPr lang="en-US" altLang="zh-CN" smtClean="0"/>
              <a:t>ionic crystal</a:t>
            </a:r>
            <a:r>
              <a:rPr lang="zh-CN" altLang="en-US" smtClean="0"/>
              <a:t>）</a:t>
            </a:r>
          </a:p>
        </p:txBody>
      </p:sp>
      <p:sp>
        <p:nvSpPr>
          <p:cNvPr id="372739" name="Rectangle 3"/>
          <p:cNvSpPr>
            <a:spLocks noGrp="1" noChangeArrowheads="1"/>
          </p:cNvSpPr>
          <p:nvPr>
            <p:ph type="body" idx="1"/>
          </p:nvPr>
        </p:nvSpPr>
        <p:spPr>
          <a:xfrm>
            <a:off x="179388" y="1341438"/>
            <a:ext cx="8362950" cy="5040312"/>
          </a:xfrm>
        </p:spPr>
        <p:txBody>
          <a:bodyPr/>
          <a:lstStyle/>
          <a:p>
            <a:pPr eaLnBrk="1" hangingPunct="1">
              <a:lnSpc>
                <a:spcPct val="120000"/>
              </a:lnSpc>
            </a:pPr>
            <a:r>
              <a:rPr lang="zh-CN" altLang="en-US" sz="3200" smtClean="0"/>
              <a:t>离子晶体由</a:t>
            </a:r>
            <a:r>
              <a:rPr lang="zh-CN" altLang="en-US" sz="3200" smtClean="0">
                <a:solidFill>
                  <a:srgbClr val="CC00FF"/>
                </a:solidFill>
              </a:rPr>
              <a:t>正、负离子</a:t>
            </a:r>
            <a:r>
              <a:rPr lang="zh-CN" altLang="en-US" sz="3200" smtClean="0"/>
              <a:t>以</a:t>
            </a:r>
            <a:r>
              <a:rPr lang="zh-CN" altLang="en-US" sz="3200" smtClean="0">
                <a:solidFill>
                  <a:srgbClr val="CC0000"/>
                </a:solidFill>
              </a:rPr>
              <a:t>离子键</a:t>
            </a:r>
            <a:r>
              <a:rPr lang="zh-CN" altLang="en-US" sz="3200" smtClean="0"/>
              <a:t>相结合形成。</a:t>
            </a:r>
          </a:p>
        </p:txBody>
      </p:sp>
      <p:grpSp>
        <p:nvGrpSpPr>
          <p:cNvPr id="2" name="Group 6"/>
          <p:cNvGrpSpPr>
            <a:grpSpLocks/>
          </p:cNvGrpSpPr>
          <p:nvPr/>
        </p:nvGrpSpPr>
        <p:grpSpPr bwMode="auto">
          <a:xfrm>
            <a:off x="6084888" y="2708275"/>
            <a:ext cx="2486025" cy="2408238"/>
            <a:chOff x="480" y="1920"/>
            <a:chExt cx="1249" cy="1335"/>
          </a:xfrm>
        </p:grpSpPr>
        <p:pic>
          <p:nvPicPr>
            <p:cNvPr id="134151" name="Picture 7" descr="NA"/>
            <p:cNvPicPr>
              <a:picLocks noChangeAspect="1" noChangeArrowheads="1"/>
            </p:cNvPicPr>
            <p:nvPr/>
          </p:nvPicPr>
          <p:blipFill>
            <a:blip r:embed="rId3"/>
            <a:srcRect b="23033"/>
            <a:stretch>
              <a:fillRect/>
            </a:stretch>
          </p:blipFill>
          <p:spPr bwMode="auto">
            <a:xfrm>
              <a:off x="480" y="1920"/>
              <a:ext cx="1249" cy="1330"/>
            </a:xfrm>
            <a:prstGeom prst="rect">
              <a:avLst/>
            </a:prstGeom>
            <a:noFill/>
            <a:ln w="9525">
              <a:noFill/>
              <a:miter lim="800000"/>
              <a:headEnd/>
              <a:tailEnd/>
            </a:ln>
          </p:spPr>
        </p:pic>
        <p:pic>
          <p:nvPicPr>
            <p:cNvPr id="134152" name="Picture 8" descr="NA"/>
            <p:cNvPicPr>
              <a:picLocks noChangeAspect="1" noChangeArrowheads="1"/>
            </p:cNvPicPr>
            <p:nvPr/>
          </p:nvPicPr>
          <p:blipFill>
            <a:blip r:embed="rId3"/>
            <a:srcRect l="26901" t="75810" r="38512" b="13541"/>
            <a:stretch>
              <a:fillRect/>
            </a:stretch>
          </p:blipFill>
          <p:spPr bwMode="auto">
            <a:xfrm>
              <a:off x="480" y="3064"/>
              <a:ext cx="432" cy="184"/>
            </a:xfrm>
            <a:prstGeom prst="rect">
              <a:avLst/>
            </a:prstGeom>
            <a:noFill/>
            <a:ln w="9525">
              <a:noFill/>
              <a:miter lim="800000"/>
              <a:headEnd/>
              <a:tailEnd/>
            </a:ln>
          </p:spPr>
        </p:pic>
        <p:pic>
          <p:nvPicPr>
            <p:cNvPr id="134153" name="Picture 9" descr="NA"/>
            <p:cNvPicPr>
              <a:picLocks noChangeAspect="1" noChangeArrowheads="1"/>
            </p:cNvPicPr>
            <p:nvPr/>
          </p:nvPicPr>
          <p:blipFill>
            <a:blip r:embed="rId3"/>
            <a:srcRect l="23059" t="88600" r="38510" b="810"/>
            <a:stretch>
              <a:fillRect/>
            </a:stretch>
          </p:blipFill>
          <p:spPr bwMode="auto">
            <a:xfrm>
              <a:off x="1248" y="3072"/>
              <a:ext cx="480" cy="183"/>
            </a:xfrm>
            <a:prstGeom prst="rect">
              <a:avLst/>
            </a:prstGeom>
            <a:noFill/>
            <a:ln w="9525">
              <a:noFill/>
              <a:miter lim="800000"/>
              <a:headEnd/>
              <a:tailEnd/>
            </a:ln>
          </p:spPr>
        </p:pic>
      </p:grpSp>
      <p:sp>
        <p:nvSpPr>
          <p:cNvPr id="372746" name="Rectangle 10"/>
          <p:cNvSpPr>
            <a:spLocks noChangeArrowheads="1"/>
          </p:cNvSpPr>
          <p:nvPr/>
        </p:nvSpPr>
        <p:spPr bwMode="auto">
          <a:xfrm>
            <a:off x="179388" y="4005263"/>
            <a:ext cx="6516687" cy="2305050"/>
          </a:xfrm>
          <a:prstGeom prst="rect">
            <a:avLst/>
          </a:prstGeom>
          <a:noFill/>
          <a:ln w="9525">
            <a:noFill/>
            <a:miter lim="800000"/>
            <a:headEnd/>
            <a:tailEnd/>
          </a:ln>
        </p:spPr>
        <p:txBody>
          <a:bodyPr/>
          <a:lstStyle/>
          <a:p>
            <a:pPr marL="342900" indent="-342900">
              <a:lnSpc>
                <a:spcPct val="120000"/>
              </a:lnSpc>
              <a:spcBef>
                <a:spcPct val="20000"/>
              </a:spcBef>
              <a:buFontTx/>
              <a:buBlip>
                <a:blip r:embed="rId4"/>
              </a:buBlip>
            </a:pPr>
            <a:r>
              <a:rPr lang="zh-CN" altLang="en-US" sz="3200"/>
              <a:t>离子晶体一般具有较高的熔点、较大的硬度、延展性差，通常较脆。</a:t>
            </a:r>
          </a:p>
        </p:txBody>
      </p:sp>
      <p:sp>
        <p:nvSpPr>
          <p:cNvPr id="372747" name="Rectangle 11"/>
          <p:cNvSpPr>
            <a:spLocks noChangeArrowheads="1"/>
          </p:cNvSpPr>
          <p:nvPr/>
        </p:nvSpPr>
        <p:spPr bwMode="auto">
          <a:xfrm>
            <a:off x="179388" y="1916113"/>
            <a:ext cx="8461375" cy="4176712"/>
          </a:xfrm>
          <a:prstGeom prst="rect">
            <a:avLst/>
          </a:prstGeom>
          <a:noFill/>
          <a:ln w="9525">
            <a:noFill/>
            <a:miter lim="800000"/>
            <a:headEnd/>
            <a:tailEnd/>
          </a:ln>
        </p:spPr>
        <p:txBody>
          <a:bodyPr/>
          <a:lstStyle/>
          <a:p>
            <a:pPr marL="342900" indent="-342900">
              <a:lnSpc>
                <a:spcPct val="120000"/>
              </a:lnSpc>
              <a:spcBef>
                <a:spcPct val="20000"/>
              </a:spcBef>
              <a:buFontTx/>
              <a:buBlip>
                <a:blip r:embed="rId4"/>
              </a:buBlip>
            </a:pPr>
            <a:r>
              <a:rPr lang="zh-CN" altLang="en-US" sz="3200"/>
              <a:t>离子晶体易溶于水等极性溶剂，其水溶液或熔融液都易导电。</a:t>
            </a:r>
          </a:p>
          <a:p>
            <a:pPr marL="342900" indent="-342900">
              <a:lnSpc>
                <a:spcPct val="120000"/>
              </a:lnSpc>
              <a:spcBef>
                <a:spcPct val="20000"/>
              </a:spcBef>
              <a:buFontTx/>
              <a:buBlip>
                <a:blip r:embed="rId4"/>
              </a:buBlip>
            </a:pPr>
            <a:r>
              <a:rPr lang="zh-CN" altLang="en-US" sz="3200"/>
              <a:t>离子晶体具有较高的配位数。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slide(fromBottom)">
                                      <p:cBhvr>
                                        <p:cTn id="7" dur="500"/>
                                        <p:tgtEl>
                                          <p:spTgt spid="372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72747"/>
                                        </p:tgtEl>
                                        <p:attrNameLst>
                                          <p:attrName>style.visibility</p:attrName>
                                        </p:attrNameLst>
                                      </p:cBhvr>
                                      <p:to>
                                        <p:strVal val="visible"/>
                                      </p:to>
                                    </p:set>
                                    <p:animEffect transition="in" filter="slide(fromBottom)">
                                      <p:cBhvr>
                                        <p:cTn id="17" dur="500"/>
                                        <p:tgtEl>
                                          <p:spTgt spid="3727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72746"/>
                                        </p:tgtEl>
                                        <p:attrNameLst>
                                          <p:attrName>style.visibility</p:attrName>
                                        </p:attrNameLst>
                                      </p:cBhvr>
                                      <p:to>
                                        <p:strVal val="visible"/>
                                      </p:to>
                                    </p:set>
                                    <p:animEffect transition="in" filter="slide(fromBottom)">
                                      <p:cBhvr>
                                        <p:cTn id="22" dur="500"/>
                                        <p:tgtEl>
                                          <p:spTgt spid="372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P spid="372746" grpId="0"/>
      <p:bldP spid="37274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zh-CN" altLang="en-US" smtClean="0"/>
              <a:t>晶格能</a:t>
            </a:r>
          </a:p>
        </p:txBody>
      </p:sp>
      <p:sp>
        <p:nvSpPr>
          <p:cNvPr id="377859" name="Rectangle 3"/>
          <p:cNvSpPr>
            <a:spLocks noGrp="1" noChangeArrowheads="1"/>
          </p:cNvSpPr>
          <p:nvPr>
            <p:ph type="body" idx="1"/>
          </p:nvPr>
        </p:nvSpPr>
        <p:spPr>
          <a:xfrm>
            <a:off x="457200" y="1341438"/>
            <a:ext cx="8507413" cy="5040312"/>
          </a:xfrm>
        </p:spPr>
        <p:txBody>
          <a:bodyPr/>
          <a:lstStyle/>
          <a:p>
            <a:pPr eaLnBrk="1" hangingPunct="1">
              <a:lnSpc>
                <a:spcPct val="140000"/>
              </a:lnSpc>
            </a:pPr>
            <a:r>
              <a:rPr lang="zh-CN" altLang="en-US" sz="2800" smtClean="0">
                <a:solidFill>
                  <a:srgbClr val="FF0000"/>
                </a:solidFill>
              </a:rPr>
              <a:t>晶格能</a:t>
            </a:r>
            <a:r>
              <a:rPr lang="zh-CN" altLang="en-US" sz="2800" smtClean="0"/>
              <a:t>是指在</a:t>
            </a:r>
            <a:r>
              <a:rPr lang="en-US" altLang="zh-CN" sz="2800" smtClean="0"/>
              <a:t>100kPa</a:t>
            </a:r>
            <a:r>
              <a:rPr lang="zh-CN" altLang="en-US" sz="2800" smtClean="0"/>
              <a:t>和</a:t>
            </a:r>
            <a:r>
              <a:rPr lang="en-US" altLang="zh-CN" sz="2800" smtClean="0"/>
              <a:t>298.15K</a:t>
            </a:r>
            <a:r>
              <a:rPr lang="zh-CN" altLang="en-US" sz="2800" smtClean="0"/>
              <a:t>条件下，由气态正、负离子形成单位物质的量的离子晶体所释放的能量。</a:t>
            </a:r>
          </a:p>
          <a:p>
            <a:pPr eaLnBrk="1" hangingPunct="1">
              <a:lnSpc>
                <a:spcPct val="140000"/>
              </a:lnSpc>
              <a:buFontTx/>
              <a:buNone/>
            </a:pPr>
            <a:r>
              <a:rPr lang="zh-CN" altLang="en-US" sz="2800" smtClean="0"/>
              <a:t>            </a:t>
            </a:r>
            <a:r>
              <a:rPr lang="en-US" altLang="zh-CN" sz="2800" smtClean="0"/>
              <a:t>aM</a:t>
            </a:r>
            <a:r>
              <a:rPr lang="en-US" altLang="zh-CN" sz="2800" baseline="30000" smtClean="0"/>
              <a:t>b+</a:t>
            </a:r>
            <a:r>
              <a:rPr lang="en-US" altLang="zh-CN" sz="2800" smtClean="0"/>
              <a:t>(g) + bX</a:t>
            </a:r>
            <a:r>
              <a:rPr lang="en-US" altLang="zh-CN" sz="2800" baseline="30000" smtClean="0"/>
              <a:t>a-</a:t>
            </a:r>
            <a:r>
              <a:rPr lang="en-US" altLang="zh-CN" sz="2800" smtClean="0"/>
              <a:t>(g) → </a:t>
            </a:r>
            <a:r>
              <a:rPr lang="th-TH" altLang="zh-CN" sz="2800" smtClean="0">
                <a:cs typeface="Angsana New" pitchFamily="18" charset="-34"/>
              </a:rPr>
              <a:t>M</a:t>
            </a:r>
            <a:r>
              <a:rPr lang="en-US" altLang="zh-CN" sz="2800" baseline="-30000" smtClean="0"/>
              <a:t>a</a:t>
            </a:r>
            <a:r>
              <a:rPr lang="en-US" altLang="zh-CN" sz="2800" smtClean="0"/>
              <a:t>X</a:t>
            </a:r>
            <a:r>
              <a:rPr lang="en-US" altLang="zh-CN" sz="2800" baseline="-30000" smtClean="0"/>
              <a:t>b</a:t>
            </a:r>
            <a:r>
              <a:rPr lang="en-US" altLang="zh-CN" sz="2800" smtClean="0"/>
              <a:t>(s</a:t>
            </a:r>
            <a:r>
              <a:rPr lang="zh-CN" altLang="en-US" sz="2800" smtClean="0"/>
              <a:t>）</a:t>
            </a:r>
          </a:p>
          <a:p>
            <a:pPr eaLnBrk="1" hangingPunct="1">
              <a:lnSpc>
                <a:spcPct val="140000"/>
              </a:lnSpc>
            </a:pPr>
            <a:r>
              <a:rPr lang="zh-CN" altLang="en-US" sz="2800" smtClean="0"/>
              <a:t>影响晶格大小的因素：</a:t>
            </a:r>
          </a:p>
          <a:p>
            <a:pPr eaLnBrk="1" hangingPunct="1">
              <a:lnSpc>
                <a:spcPct val="140000"/>
              </a:lnSpc>
              <a:buFont typeface="Wingdings" pitchFamily="2" charset="2"/>
              <a:buChar char="Ø"/>
            </a:pPr>
            <a:r>
              <a:rPr lang="zh-CN" altLang="en-US" sz="2800" smtClean="0"/>
              <a:t>正、负离子的电荷</a:t>
            </a:r>
          </a:p>
          <a:p>
            <a:pPr eaLnBrk="1" hangingPunct="1">
              <a:lnSpc>
                <a:spcPct val="140000"/>
              </a:lnSpc>
              <a:buFont typeface="Wingdings" pitchFamily="2" charset="2"/>
              <a:buChar char="Ø"/>
            </a:pPr>
            <a:r>
              <a:rPr lang="zh-CN" altLang="en-US" sz="2800" smtClean="0"/>
              <a:t>离子间的距离</a:t>
            </a:r>
          </a:p>
          <a:p>
            <a:pPr eaLnBrk="1" hangingPunct="1">
              <a:lnSpc>
                <a:spcPct val="140000"/>
              </a:lnSpc>
              <a:buFont typeface="Wingdings" pitchFamily="2" charset="2"/>
              <a:buChar char="Ø"/>
            </a:pPr>
            <a:r>
              <a:rPr lang="zh-CN" altLang="en-US" sz="2800" smtClean="0"/>
              <a:t>离子的电子层结构。</a:t>
            </a:r>
            <a:r>
              <a:rPr lang="zh-CN" altLang="en-US" sz="2400" smtClean="0"/>
              <a:t> </a:t>
            </a:r>
            <a:r>
              <a:rPr lang="zh-CN" altLang="en-US" sz="2800" smtClean="0"/>
              <a:t>  </a:t>
            </a:r>
          </a:p>
        </p:txBody>
      </p:sp>
      <p:pic>
        <p:nvPicPr>
          <p:cNvPr id="377861" name="Picture 5" descr="FG11_044"/>
          <p:cNvPicPr>
            <a:picLocks noChangeAspect="1" noChangeArrowheads="1"/>
          </p:cNvPicPr>
          <p:nvPr/>
        </p:nvPicPr>
        <p:blipFill>
          <a:blip r:embed="rId2"/>
          <a:srcRect l="4259" t="25298" r="68401" b="32141"/>
          <a:stretch>
            <a:fillRect/>
          </a:stretch>
        </p:blipFill>
        <p:spPr bwMode="auto">
          <a:xfrm>
            <a:off x="6372225" y="3141663"/>
            <a:ext cx="2154238" cy="2493962"/>
          </a:xfrm>
          <a:prstGeom prst="rect">
            <a:avLst/>
          </a:prstGeom>
          <a:solidFill>
            <a:srgbClr val="66FFFF"/>
          </a:solid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Effect transition="in" filter="slide(fromBottom)">
                                      <p:cBhvr>
                                        <p:cTn id="7" dur="500"/>
                                        <p:tgtEl>
                                          <p:spTgt spid="377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7859">
                                            <p:txEl>
                                              <p:pRg st="1" end="1"/>
                                            </p:txEl>
                                          </p:spTgt>
                                        </p:tgtEl>
                                        <p:attrNameLst>
                                          <p:attrName>style.visibility</p:attrName>
                                        </p:attrNameLst>
                                      </p:cBhvr>
                                      <p:to>
                                        <p:strVal val="visible"/>
                                      </p:to>
                                    </p:set>
                                    <p:animEffect transition="in" filter="slide(fromBottom)">
                                      <p:cBhvr>
                                        <p:cTn id="12" dur="500"/>
                                        <p:tgtEl>
                                          <p:spTgt spid="3778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77859">
                                            <p:txEl>
                                              <p:pRg st="2" end="2"/>
                                            </p:txEl>
                                          </p:spTgt>
                                        </p:tgtEl>
                                        <p:attrNameLst>
                                          <p:attrName>style.visibility</p:attrName>
                                        </p:attrNameLst>
                                      </p:cBhvr>
                                      <p:to>
                                        <p:strVal val="visible"/>
                                      </p:to>
                                    </p:set>
                                    <p:animEffect transition="in" filter="slide(fromBottom)">
                                      <p:cBhvr>
                                        <p:cTn id="17" dur="500"/>
                                        <p:tgtEl>
                                          <p:spTgt spid="3778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77859">
                                            <p:txEl>
                                              <p:pRg st="3" end="3"/>
                                            </p:txEl>
                                          </p:spTgt>
                                        </p:tgtEl>
                                        <p:attrNameLst>
                                          <p:attrName>style.visibility</p:attrName>
                                        </p:attrNameLst>
                                      </p:cBhvr>
                                      <p:to>
                                        <p:strVal val="visible"/>
                                      </p:to>
                                    </p:set>
                                    <p:animEffect transition="in" filter="slide(fromBottom)">
                                      <p:cBhvr>
                                        <p:cTn id="22" dur="500"/>
                                        <p:tgtEl>
                                          <p:spTgt spid="3778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77859">
                                            <p:txEl>
                                              <p:pRg st="4" end="4"/>
                                            </p:txEl>
                                          </p:spTgt>
                                        </p:tgtEl>
                                        <p:attrNameLst>
                                          <p:attrName>style.visibility</p:attrName>
                                        </p:attrNameLst>
                                      </p:cBhvr>
                                      <p:to>
                                        <p:strVal val="visible"/>
                                      </p:to>
                                    </p:set>
                                    <p:animEffect transition="in" filter="slide(fromBottom)">
                                      <p:cBhvr>
                                        <p:cTn id="27" dur="500"/>
                                        <p:tgtEl>
                                          <p:spTgt spid="3778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77859">
                                            <p:txEl>
                                              <p:pRg st="5" end="5"/>
                                            </p:txEl>
                                          </p:spTgt>
                                        </p:tgtEl>
                                        <p:attrNameLst>
                                          <p:attrName>style.visibility</p:attrName>
                                        </p:attrNameLst>
                                      </p:cBhvr>
                                      <p:to>
                                        <p:strVal val="visible"/>
                                      </p:to>
                                    </p:set>
                                    <p:animEffect transition="in" filter="slide(fromBottom)">
                                      <p:cBhvr>
                                        <p:cTn id="32" dur="500"/>
                                        <p:tgtEl>
                                          <p:spTgt spid="377859">
                                            <p:txEl>
                                              <p:pRg st="5" end="5"/>
                                            </p:txEl>
                                          </p:spTgt>
                                        </p:tgtEl>
                                      </p:cBhvr>
                                    </p:animEffect>
                                  </p:childTnLst>
                                </p:cTn>
                              </p:par>
                            </p:childTnLst>
                          </p:cTn>
                        </p:par>
                        <p:par>
                          <p:cTn id="33" fill="hold">
                            <p:stCondLst>
                              <p:cond delay="500"/>
                            </p:stCondLst>
                            <p:childTnLst>
                              <p:par>
                                <p:cTn id="34" presetID="21" presetClass="entr" presetSubtype="8" fill="hold" nodeType="afterEffect">
                                  <p:stCondLst>
                                    <p:cond delay="0"/>
                                  </p:stCondLst>
                                  <p:childTnLst>
                                    <p:set>
                                      <p:cBhvr>
                                        <p:cTn id="35" dur="1" fill="hold">
                                          <p:stCondLst>
                                            <p:cond delay="0"/>
                                          </p:stCondLst>
                                        </p:cTn>
                                        <p:tgtEl>
                                          <p:spTgt spid="377861"/>
                                        </p:tgtEl>
                                        <p:attrNameLst>
                                          <p:attrName>style.visibility</p:attrName>
                                        </p:attrNameLst>
                                      </p:cBhvr>
                                      <p:to>
                                        <p:strVal val="visible"/>
                                      </p:to>
                                    </p:set>
                                    <p:animEffect transition="in" filter="wheel(8)">
                                      <p:cBhvr>
                                        <p:cTn id="36" dur="1000"/>
                                        <p:tgtEl>
                                          <p:spTgt spid="377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CN" smtClean="0"/>
              <a:t>4.3.1.2  </a:t>
            </a:r>
            <a:r>
              <a:rPr lang="zh-CN" altLang="en-US" smtClean="0"/>
              <a:t>原子晶体</a:t>
            </a:r>
          </a:p>
        </p:txBody>
      </p:sp>
      <p:sp>
        <p:nvSpPr>
          <p:cNvPr id="373763" name="Rectangle 3"/>
          <p:cNvSpPr>
            <a:spLocks noGrp="1" noChangeArrowheads="1"/>
          </p:cNvSpPr>
          <p:nvPr>
            <p:ph type="body" idx="1"/>
          </p:nvPr>
        </p:nvSpPr>
        <p:spPr/>
        <p:txBody>
          <a:bodyPr/>
          <a:lstStyle/>
          <a:p>
            <a:pPr eaLnBrk="1" hangingPunct="1">
              <a:lnSpc>
                <a:spcPct val="120000"/>
              </a:lnSpc>
            </a:pPr>
            <a:r>
              <a:rPr lang="zh-CN" altLang="en-US" sz="3200" smtClean="0"/>
              <a:t>原子晶体是由</a:t>
            </a:r>
            <a:r>
              <a:rPr lang="zh-CN" altLang="en-US" sz="3200" smtClean="0">
                <a:solidFill>
                  <a:srgbClr val="CC00FF"/>
                </a:solidFill>
              </a:rPr>
              <a:t>原子</a:t>
            </a:r>
            <a:r>
              <a:rPr lang="zh-CN" altLang="en-US" sz="3200" smtClean="0"/>
              <a:t>之间以</a:t>
            </a:r>
            <a:r>
              <a:rPr lang="zh-CN" altLang="en-US" sz="3200" smtClean="0">
                <a:solidFill>
                  <a:srgbClr val="CC0000"/>
                </a:solidFill>
              </a:rPr>
              <a:t>共价键</a:t>
            </a:r>
            <a:r>
              <a:rPr lang="zh-CN" altLang="en-US" sz="3200" smtClean="0"/>
              <a:t>相结合形成。</a:t>
            </a:r>
          </a:p>
          <a:p>
            <a:pPr eaLnBrk="1" hangingPunct="1">
              <a:lnSpc>
                <a:spcPct val="120000"/>
              </a:lnSpc>
            </a:pPr>
            <a:r>
              <a:rPr lang="zh-CN" altLang="en-US" sz="3200" smtClean="0"/>
              <a:t>常见的原子晶体：金刚石（</a:t>
            </a:r>
            <a:r>
              <a:rPr lang="en-US" altLang="zh-CN" sz="3200" smtClean="0"/>
              <a:t>C)</a:t>
            </a:r>
            <a:r>
              <a:rPr lang="zh-CN" altLang="en-US" sz="3200" smtClean="0"/>
              <a:t>、单晶硅</a:t>
            </a:r>
            <a:r>
              <a:rPr lang="en-US" altLang="zh-CN" sz="3200" smtClean="0"/>
              <a:t>(Si)</a:t>
            </a:r>
            <a:r>
              <a:rPr lang="zh-CN" altLang="en-US" sz="3200" smtClean="0"/>
              <a:t>、锗（</a:t>
            </a:r>
            <a:r>
              <a:rPr lang="en-US" altLang="zh-CN" sz="3200" smtClean="0"/>
              <a:t>Ge)</a:t>
            </a:r>
            <a:r>
              <a:rPr lang="zh-CN" altLang="en-US" sz="3200" smtClean="0"/>
              <a:t>、砷化镓（</a:t>
            </a:r>
            <a:r>
              <a:rPr lang="en-US" altLang="zh-CN" sz="3200" smtClean="0">
                <a:solidFill>
                  <a:srgbClr val="FF0000"/>
                </a:solidFill>
              </a:rPr>
              <a:t>GaAs</a:t>
            </a:r>
            <a:r>
              <a:rPr lang="en-US" altLang="zh-CN" sz="3200" smtClean="0"/>
              <a:t>)</a:t>
            </a:r>
            <a:r>
              <a:rPr lang="zh-CN" altLang="en-US" sz="3200" smtClean="0"/>
              <a:t>、碳化硅</a:t>
            </a:r>
            <a:r>
              <a:rPr lang="en-US" altLang="zh-CN" sz="3200" smtClean="0"/>
              <a:t>(</a:t>
            </a:r>
            <a:r>
              <a:rPr lang="en-US" altLang="zh-CN" sz="3200" smtClean="0">
                <a:solidFill>
                  <a:srgbClr val="FF0000"/>
                </a:solidFill>
              </a:rPr>
              <a:t>SiC</a:t>
            </a:r>
            <a:r>
              <a:rPr lang="en-US" altLang="zh-CN" sz="3200" smtClean="0"/>
              <a:t>)</a:t>
            </a:r>
            <a:r>
              <a:rPr lang="zh-CN" altLang="en-US" sz="3200" smtClean="0"/>
              <a:t>和方石英</a:t>
            </a:r>
            <a:r>
              <a:rPr lang="en-US" altLang="zh-CN" sz="3200" smtClean="0"/>
              <a:t>(</a:t>
            </a:r>
            <a:r>
              <a:rPr lang="en-US" altLang="zh-CN" sz="3200" smtClean="0">
                <a:solidFill>
                  <a:srgbClr val="FF0000"/>
                </a:solidFill>
              </a:rPr>
              <a:t>SiO</a:t>
            </a:r>
            <a:r>
              <a:rPr lang="en-US" altLang="zh-CN" sz="3200" baseline="-25000" smtClean="0">
                <a:solidFill>
                  <a:srgbClr val="FF0000"/>
                </a:solidFill>
              </a:rPr>
              <a:t>2</a:t>
            </a:r>
            <a:r>
              <a:rPr lang="en-US" altLang="zh-CN" sz="3200" smtClean="0">
                <a:solidFill>
                  <a:srgbClr val="FF0000"/>
                </a:solidFill>
              </a:rPr>
              <a:t>)</a:t>
            </a:r>
            <a:r>
              <a:rPr lang="zh-CN" altLang="en-US" sz="3200" smtClean="0"/>
              <a:t>。</a:t>
            </a:r>
          </a:p>
        </p:txBody>
      </p:sp>
      <p:pic>
        <p:nvPicPr>
          <p:cNvPr id="373764" name="Picture 4" descr="FG11_042"/>
          <p:cNvPicPr>
            <a:picLocks noChangeAspect="1" noChangeArrowheads="1"/>
          </p:cNvPicPr>
          <p:nvPr/>
        </p:nvPicPr>
        <p:blipFill>
          <a:blip r:embed="rId2">
            <a:lum contrast="-6000"/>
          </a:blip>
          <a:srcRect l="7306" t="13431" r="55322" b="27750"/>
          <a:stretch>
            <a:fillRect/>
          </a:stretch>
        </p:blipFill>
        <p:spPr bwMode="auto">
          <a:xfrm>
            <a:off x="2700338" y="3357563"/>
            <a:ext cx="2536825" cy="2465387"/>
          </a:xfrm>
          <a:prstGeom prst="rect">
            <a:avLst/>
          </a:prstGeom>
          <a:noFill/>
          <a:ln w="9525">
            <a:noFill/>
            <a:miter lim="800000"/>
            <a:headEnd/>
            <a:tailEnd/>
          </a:ln>
        </p:spPr>
      </p:pic>
      <p:sp>
        <p:nvSpPr>
          <p:cNvPr id="136197" name="Text Box 6"/>
          <p:cNvSpPr txBox="1">
            <a:spLocks noChangeArrowheads="1"/>
          </p:cNvSpPr>
          <p:nvPr/>
        </p:nvSpPr>
        <p:spPr bwMode="auto">
          <a:xfrm>
            <a:off x="3059113" y="5805488"/>
            <a:ext cx="2216150" cy="396875"/>
          </a:xfrm>
          <a:prstGeom prst="rect">
            <a:avLst/>
          </a:prstGeom>
          <a:noFill/>
          <a:ln w="9525" algn="ctr">
            <a:noFill/>
            <a:miter lim="800000"/>
            <a:headEnd/>
            <a:tailEnd/>
          </a:ln>
        </p:spPr>
        <p:txBody>
          <a:bodyPr wrap="none">
            <a:spAutoFit/>
          </a:bodyPr>
          <a:lstStyle/>
          <a:p>
            <a:pPr marL="342900" indent="-342900"/>
            <a:r>
              <a:rPr lang="zh-CN" altLang="en-US" sz="2000"/>
              <a:t>金刚石的晶体结构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Effect transition="in" filter="slide(fromBottom)">
                                      <p:cBhvr>
                                        <p:cTn id="7" dur="500"/>
                                        <p:tgtEl>
                                          <p:spTgt spid="373763">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73763">
                                            <p:txEl>
                                              <p:pRg st="1" end="1"/>
                                            </p:txEl>
                                          </p:spTgt>
                                        </p:tgtEl>
                                        <p:attrNameLst>
                                          <p:attrName>style.visibility</p:attrName>
                                        </p:attrNameLst>
                                      </p:cBhvr>
                                      <p:to>
                                        <p:strVal val="visible"/>
                                      </p:to>
                                    </p:set>
                                    <p:animEffect transition="in" filter="slide(fromBottom)">
                                      <p:cBhvr>
                                        <p:cTn id="11" dur="500"/>
                                        <p:tgtEl>
                                          <p:spTgt spid="373763">
                                            <p:txEl>
                                              <p:pRg st="1" end="1"/>
                                            </p:txEl>
                                          </p:spTgt>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499"/>
                                          </p:stCondLst>
                                        </p:cTn>
                                        <p:tgtEl>
                                          <p:spTgt spid="373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autoUpdateAnimBg="0" advAuto="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smtClean="0"/>
              <a:t>原子晶体的特点</a:t>
            </a:r>
          </a:p>
        </p:txBody>
      </p:sp>
      <p:sp>
        <p:nvSpPr>
          <p:cNvPr id="137219" name="Rectangle 3"/>
          <p:cNvSpPr>
            <a:spLocks noGrp="1" noChangeArrowheads="1"/>
          </p:cNvSpPr>
          <p:nvPr>
            <p:ph type="body" idx="1"/>
          </p:nvPr>
        </p:nvSpPr>
        <p:spPr/>
        <p:txBody>
          <a:bodyPr/>
          <a:lstStyle/>
          <a:p>
            <a:pPr eaLnBrk="1" hangingPunct="1">
              <a:lnSpc>
                <a:spcPct val="140000"/>
              </a:lnSpc>
            </a:pPr>
            <a:r>
              <a:rPr lang="zh-CN" altLang="en-US" sz="3200" smtClean="0"/>
              <a:t>空间结构不是原子的紧密堆积，配位数也不高。 </a:t>
            </a:r>
          </a:p>
          <a:p>
            <a:pPr eaLnBrk="1" hangingPunct="1">
              <a:lnSpc>
                <a:spcPct val="140000"/>
              </a:lnSpc>
            </a:pPr>
            <a:r>
              <a:rPr lang="zh-CN" altLang="en-US" sz="3200" smtClean="0"/>
              <a:t>溶点高、硬度高 。</a:t>
            </a:r>
          </a:p>
          <a:p>
            <a:pPr eaLnBrk="1" hangingPunct="1">
              <a:lnSpc>
                <a:spcPct val="140000"/>
              </a:lnSpc>
            </a:pPr>
            <a:r>
              <a:rPr lang="zh-CN" altLang="en-US" sz="3200" smtClean="0"/>
              <a:t>固态、熔融态都不易导电 。</a:t>
            </a:r>
          </a:p>
          <a:p>
            <a:pPr eaLnBrk="1" hangingPunct="1">
              <a:lnSpc>
                <a:spcPct val="140000"/>
              </a:lnSpc>
            </a:pPr>
            <a:r>
              <a:rPr lang="zh-CN" altLang="en-US" sz="3200" smtClean="0"/>
              <a:t>在一般溶剂都不溶解。 </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CN" smtClean="0"/>
              <a:t>4.3.1.3  </a:t>
            </a:r>
            <a:r>
              <a:rPr lang="zh-CN" altLang="en-US" smtClean="0"/>
              <a:t>分子晶体</a:t>
            </a:r>
          </a:p>
        </p:txBody>
      </p:sp>
      <p:sp>
        <p:nvSpPr>
          <p:cNvPr id="374787" name="Rectangle 3"/>
          <p:cNvSpPr>
            <a:spLocks noGrp="1" noChangeArrowheads="1"/>
          </p:cNvSpPr>
          <p:nvPr>
            <p:ph type="body" idx="1"/>
          </p:nvPr>
        </p:nvSpPr>
        <p:spPr>
          <a:xfrm>
            <a:off x="457200" y="1341438"/>
            <a:ext cx="5483225" cy="5040312"/>
          </a:xfrm>
        </p:spPr>
        <p:txBody>
          <a:bodyPr/>
          <a:lstStyle/>
          <a:p>
            <a:pPr eaLnBrk="1" hangingPunct="1">
              <a:lnSpc>
                <a:spcPct val="120000"/>
              </a:lnSpc>
            </a:pPr>
            <a:r>
              <a:rPr lang="zh-CN" altLang="en-US" sz="2800" smtClean="0"/>
              <a:t>分子晶体是</a:t>
            </a:r>
            <a:r>
              <a:rPr lang="zh-CN" altLang="en-US" sz="2800" smtClean="0">
                <a:solidFill>
                  <a:srgbClr val="CC00FF"/>
                </a:solidFill>
              </a:rPr>
              <a:t>分子</a:t>
            </a:r>
            <a:r>
              <a:rPr lang="zh-CN" altLang="en-US" sz="2800" smtClean="0"/>
              <a:t>之间的</a:t>
            </a:r>
            <a:r>
              <a:rPr lang="zh-CN" altLang="en-US" sz="2800" smtClean="0">
                <a:solidFill>
                  <a:srgbClr val="CC0000"/>
                </a:solidFill>
              </a:rPr>
              <a:t>分子间力</a:t>
            </a:r>
            <a:r>
              <a:rPr lang="zh-CN" altLang="en-US" sz="2800" smtClean="0"/>
              <a:t>（范德华力和氢键）的相互作用形成，分子内的原子则通过共价键相互结合。</a:t>
            </a:r>
          </a:p>
          <a:p>
            <a:pPr eaLnBrk="1" hangingPunct="1">
              <a:lnSpc>
                <a:spcPct val="120000"/>
              </a:lnSpc>
            </a:pPr>
            <a:r>
              <a:rPr lang="zh-CN" altLang="en-US" sz="2800" smtClean="0"/>
              <a:t>大多数非金属单质和它们的化合物以及绝大多数有机化合物在固态时均为分子晶体。 </a:t>
            </a:r>
          </a:p>
          <a:p>
            <a:pPr eaLnBrk="1" hangingPunct="1">
              <a:lnSpc>
                <a:spcPct val="120000"/>
              </a:lnSpc>
            </a:pPr>
            <a:r>
              <a:rPr lang="zh-CN" altLang="en-US" sz="2800" smtClean="0"/>
              <a:t>稀有气体的晶体称为</a:t>
            </a:r>
            <a:r>
              <a:rPr lang="zh-CN" altLang="en-US" sz="2800" smtClean="0">
                <a:solidFill>
                  <a:srgbClr val="FF0000"/>
                </a:solidFill>
              </a:rPr>
              <a:t>单原子分子晶体</a:t>
            </a:r>
            <a:r>
              <a:rPr lang="zh-CN" altLang="en-US" sz="2800" smtClean="0"/>
              <a:t>。</a:t>
            </a:r>
          </a:p>
        </p:txBody>
      </p:sp>
      <p:pic>
        <p:nvPicPr>
          <p:cNvPr id="374789" name="Picture 5" descr="yuan27"/>
          <p:cNvPicPr>
            <a:picLocks noChangeAspect="1" noChangeArrowheads="1"/>
          </p:cNvPicPr>
          <p:nvPr/>
        </p:nvPicPr>
        <p:blipFill>
          <a:blip r:embed="rId3"/>
          <a:srcRect/>
          <a:stretch>
            <a:fillRect/>
          </a:stretch>
        </p:blipFill>
        <p:spPr bwMode="auto">
          <a:xfrm>
            <a:off x="5724525" y="1341438"/>
            <a:ext cx="2997200" cy="3024187"/>
          </a:xfrm>
          <a:prstGeom prst="rect">
            <a:avLst/>
          </a:prstGeom>
          <a:noFill/>
          <a:ln w="9525">
            <a:noFill/>
            <a:miter lim="800000"/>
            <a:headEnd/>
            <a:tailEnd/>
          </a:ln>
        </p:spPr>
      </p:pic>
      <p:sp>
        <p:nvSpPr>
          <p:cNvPr id="374790" name="Text Box 6"/>
          <p:cNvSpPr txBox="1">
            <a:spLocks noChangeArrowheads="1"/>
          </p:cNvSpPr>
          <p:nvPr/>
        </p:nvSpPr>
        <p:spPr bwMode="auto">
          <a:xfrm>
            <a:off x="6516688" y="4724400"/>
            <a:ext cx="2398712" cy="396875"/>
          </a:xfrm>
          <a:prstGeom prst="rect">
            <a:avLst/>
          </a:prstGeom>
          <a:noFill/>
          <a:ln w="9525">
            <a:noFill/>
            <a:miter lim="800000"/>
            <a:headEnd/>
            <a:tailEnd/>
          </a:ln>
        </p:spPr>
        <p:txBody>
          <a:bodyPr wrap="none">
            <a:spAutoFit/>
          </a:bodyPr>
          <a:lstStyle/>
          <a:p>
            <a:pPr algn="just">
              <a:spcBef>
                <a:spcPct val="0"/>
              </a:spcBef>
            </a:pPr>
            <a:r>
              <a:rPr lang="zh-CN" altLang="en-US" sz="2000"/>
              <a:t>固体</a:t>
            </a:r>
            <a:r>
              <a:rPr lang="en-US" altLang="zh-CN" sz="2000"/>
              <a:t>CO</a:t>
            </a:r>
            <a:r>
              <a:rPr lang="en-US" altLang="zh-CN" sz="2000" baseline="-25000"/>
              <a:t>2</a:t>
            </a:r>
            <a:r>
              <a:rPr lang="zh-CN" altLang="en-US" sz="2000"/>
              <a:t>的晶体结构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4787">
                                            <p:txEl>
                                              <p:pRg st="0" end="0"/>
                                            </p:txEl>
                                          </p:spTgt>
                                        </p:tgtEl>
                                        <p:attrNameLst>
                                          <p:attrName>style.visibility</p:attrName>
                                        </p:attrNameLst>
                                      </p:cBhvr>
                                      <p:to>
                                        <p:strVal val="visible"/>
                                      </p:to>
                                    </p:set>
                                    <p:animEffect transition="in" filter="slide(fromBottom)">
                                      <p:cBhvr>
                                        <p:cTn id="7" dur="500"/>
                                        <p:tgtEl>
                                          <p:spTgt spid="3747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4787">
                                            <p:txEl>
                                              <p:pRg st="1" end="1"/>
                                            </p:txEl>
                                          </p:spTgt>
                                        </p:tgtEl>
                                        <p:attrNameLst>
                                          <p:attrName>style.visibility</p:attrName>
                                        </p:attrNameLst>
                                      </p:cBhvr>
                                      <p:to>
                                        <p:strVal val="visible"/>
                                      </p:to>
                                    </p:set>
                                    <p:animEffect transition="in" filter="slide(fromBottom)">
                                      <p:cBhvr>
                                        <p:cTn id="12" dur="500"/>
                                        <p:tgtEl>
                                          <p:spTgt spid="3747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74787">
                                            <p:txEl>
                                              <p:pRg st="2" end="2"/>
                                            </p:txEl>
                                          </p:spTgt>
                                        </p:tgtEl>
                                        <p:attrNameLst>
                                          <p:attrName>style.visibility</p:attrName>
                                        </p:attrNameLst>
                                      </p:cBhvr>
                                      <p:to>
                                        <p:strVal val="visible"/>
                                      </p:to>
                                    </p:set>
                                    <p:animEffect transition="in" filter="slide(fromBottom)">
                                      <p:cBhvr>
                                        <p:cTn id="17" dur="500"/>
                                        <p:tgtEl>
                                          <p:spTgt spid="3747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374789"/>
                                        </p:tgtEl>
                                        <p:attrNameLst>
                                          <p:attrName>style.visibility</p:attrName>
                                        </p:attrNameLst>
                                      </p:cBhvr>
                                      <p:to>
                                        <p:strVal val="visible"/>
                                      </p:to>
                                    </p:set>
                                    <p:anim calcmode="lin" valueType="num">
                                      <p:cBhvr>
                                        <p:cTn id="22" dur="1000" fill="hold"/>
                                        <p:tgtEl>
                                          <p:spTgt spid="374789"/>
                                        </p:tgtEl>
                                        <p:attrNameLst>
                                          <p:attrName>ppt_w</p:attrName>
                                        </p:attrNameLst>
                                      </p:cBhvr>
                                      <p:tavLst>
                                        <p:tav tm="0">
                                          <p:val>
                                            <p:strVal val="#ppt_w*0.70"/>
                                          </p:val>
                                        </p:tav>
                                        <p:tav tm="100000">
                                          <p:val>
                                            <p:strVal val="#ppt_w"/>
                                          </p:val>
                                        </p:tav>
                                      </p:tavLst>
                                    </p:anim>
                                    <p:anim calcmode="lin" valueType="num">
                                      <p:cBhvr>
                                        <p:cTn id="23" dur="1000" fill="hold"/>
                                        <p:tgtEl>
                                          <p:spTgt spid="374789"/>
                                        </p:tgtEl>
                                        <p:attrNameLst>
                                          <p:attrName>ppt_h</p:attrName>
                                        </p:attrNameLst>
                                      </p:cBhvr>
                                      <p:tavLst>
                                        <p:tav tm="0">
                                          <p:val>
                                            <p:strVal val="#ppt_h"/>
                                          </p:val>
                                        </p:tav>
                                        <p:tav tm="100000">
                                          <p:val>
                                            <p:strVal val="#ppt_h"/>
                                          </p:val>
                                        </p:tav>
                                      </p:tavLst>
                                    </p:anim>
                                    <p:animEffect transition="in" filter="fade">
                                      <p:cBhvr>
                                        <p:cTn id="24" dur="1000"/>
                                        <p:tgtEl>
                                          <p:spTgt spid="374789"/>
                                        </p:tgtEl>
                                      </p:cBhvr>
                                    </p:animEffect>
                                  </p:childTnLst>
                                </p:cTn>
                              </p:par>
                            </p:childTnLst>
                          </p:cTn>
                        </p:par>
                        <p:par>
                          <p:cTn id="25" fill="hold">
                            <p:stCondLst>
                              <p:cond delay="1000"/>
                            </p:stCondLst>
                            <p:childTnLst>
                              <p:par>
                                <p:cTn id="26" presetID="55" presetClass="entr" presetSubtype="0" fill="hold" grpId="0" nodeType="afterEffect">
                                  <p:stCondLst>
                                    <p:cond delay="0"/>
                                  </p:stCondLst>
                                  <p:childTnLst>
                                    <p:set>
                                      <p:cBhvr>
                                        <p:cTn id="27" dur="1" fill="hold">
                                          <p:stCondLst>
                                            <p:cond delay="0"/>
                                          </p:stCondLst>
                                        </p:cTn>
                                        <p:tgtEl>
                                          <p:spTgt spid="374790"/>
                                        </p:tgtEl>
                                        <p:attrNameLst>
                                          <p:attrName>style.visibility</p:attrName>
                                        </p:attrNameLst>
                                      </p:cBhvr>
                                      <p:to>
                                        <p:strVal val="visible"/>
                                      </p:to>
                                    </p:set>
                                    <p:anim calcmode="lin" valueType="num">
                                      <p:cBhvr>
                                        <p:cTn id="28" dur="1000" fill="hold"/>
                                        <p:tgtEl>
                                          <p:spTgt spid="374790"/>
                                        </p:tgtEl>
                                        <p:attrNameLst>
                                          <p:attrName>ppt_w</p:attrName>
                                        </p:attrNameLst>
                                      </p:cBhvr>
                                      <p:tavLst>
                                        <p:tav tm="0">
                                          <p:val>
                                            <p:strVal val="#ppt_w*0.70"/>
                                          </p:val>
                                        </p:tav>
                                        <p:tav tm="100000">
                                          <p:val>
                                            <p:strVal val="#ppt_w"/>
                                          </p:val>
                                        </p:tav>
                                      </p:tavLst>
                                    </p:anim>
                                    <p:anim calcmode="lin" valueType="num">
                                      <p:cBhvr>
                                        <p:cTn id="29" dur="1000" fill="hold"/>
                                        <p:tgtEl>
                                          <p:spTgt spid="374790"/>
                                        </p:tgtEl>
                                        <p:attrNameLst>
                                          <p:attrName>ppt_h</p:attrName>
                                        </p:attrNameLst>
                                      </p:cBhvr>
                                      <p:tavLst>
                                        <p:tav tm="0">
                                          <p:val>
                                            <p:strVal val="#ppt_h"/>
                                          </p:val>
                                        </p:tav>
                                        <p:tav tm="100000">
                                          <p:val>
                                            <p:strVal val="#ppt_h"/>
                                          </p:val>
                                        </p:tav>
                                      </p:tavLst>
                                    </p:anim>
                                    <p:animEffect transition="in" filter="fade">
                                      <p:cBhvr>
                                        <p:cTn id="30" dur="1000"/>
                                        <p:tgtEl>
                                          <p:spTgt spid="374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build="p"/>
      <p:bldP spid="37479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zh-CN" altLang="en-US" smtClean="0"/>
              <a:t>分子晶体的特点</a:t>
            </a:r>
          </a:p>
        </p:txBody>
      </p:sp>
      <p:sp>
        <p:nvSpPr>
          <p:cNvPr id="139267" name="Rectangle 3"/>
          <p:cNvSpPr>
            <a:spLocks noGrp="1" noChangeArrowheads="1"/>
          </p:cNvSpPr>
          <p:nvPr>
            <p:ph type="body" idx="1"/>
          </p:nvPr>
        </p:nvSpPr>
        <p:spPr/>
        <p:txBody>
          <a:bodyPr/>
          <a:lstStyle/>
          <a:p>
            <a:pPr eaLnBrk="1" hangingPunct="1">
              <a:lnSpc>
                <a:spcPct val="140000"/>
              </a:lnSpc>
            </a:pPr>
            <a:r>
              <a:rPr lang="zh-CN" altLang="en-US" sz="3200" smtClean="0"/>
              <a:t>分子组成晶体时有形成密堆积的趋势 。</a:t>
            </a:r>
          </a:p>
          <a:p>
            <a:pPr eaLnBrk="1" hangingPunct="1">
              <a:lnSpc>
                <a:spcPct val="140000"/>
              </a:lnSpc>
            </a:pPr>
            <a:r>
              <a:rPr lang="zh-CN" altLang="en-US" sz="3200" smtClean="0"/>
              <a:t>具有较低的熔、沸点和较小的硬度；</a:t>
            </a:r>
          </a:p>
          <a:p>
            <a:pPr eaLnBrk="1" hangingPunct="1">
              <a:lnSpc>
                <a:spcPct val="140000"/>
              </a:lnSpc>
            </a:pPr>
            <a:r>
              <a:rPr lang="zh-CN" altLang="en-US" sz="3200" smtClean="0"/>
              <a:t>固态和熔融态一般不导电，某些极性分子组成的晶体（如</a:t>
            </a:r>
            <a:r>
              <a:rPr lang="en-US" altLang="zh-CN" sz="3200" smtClean="0"/>
              <a:t>HCl</a:t>
            </a:r>
            <a:r>
              <a:rPr lang="zh-CN" altLang="en-US" sz="3200" smtClean="0"/>
              <a:t>晶体）溶解在极性溶剂中会因离解而导电。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E824D3F-A201-4F29-8556-FD52E96A8779}" type="slidenum">
              <a:rPr lang="en-US" altLang="zh-CN"/>
              <a:pPr/>
              <a:t>14</a:t>
            </a:fld>
            <a:endParaRPr lang="en-US" altLang="zh-CN"/>
          </a:p>
        </p:txBody>
      </p:sp>
      <p:sp>
        <p:nvSpPr>
          <p:cNvPr id="756738" name="Rectangle 2"/>
          <p:cNvSpPr>
            <a:spLocks noGrp="1" noChangeArrowheads="1"/>
          </p:cNvSpPr>
          <p:nvPr>
            <p:ph type="title"/>
          </p:nvPr>
        </p:nvSpPr>
        <p:spPr/>
        <p:txBody>
          <a:bodyPr/>
          <a:lstStyle/>
          <a:p>
            <a:endParaRPr lang="zh-CN" altLang="zh-CN"/>
          </a:p>
        </p:txBody>
      </p:sp>
      <p:pic>
        <p:nvPicPr>
          <p:cNvPr id="756740" name="Picture 4"/>
          <p:cNvPicPr>
            <a:picLocks noChangeAspect="1" noChangeArrowheads="1"/>
          </p:cNvPicPr>
          <p:nvPr/>
        </p:nvPicPr>
        <p:blipFill>
          <a:blip r:embed="rId2"/>
          <a:srcRect/>
          <a:stretch>
            <a:fillRect/>
          </a:stretch>
        </p:blipFill>
        <p:spPr bwMode="auto">
          <a:xfrm>
            <a:off x="684213" y="1125538"/>
            <a:ext cx="8064500" cy="5129212"/>
          </a:xfrm>
          <a:prstGeom prst="rect">
            <a:avLst/>
          </a:prstGeom>
          <a:noFill/>
        </p:spPr>
      </p:pic>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zh-CN" altLang="en-US" smtClean="0"/>
              <a:t>晶体的基本类型</a:t>
            </a:r>
          </a:p>
        </p:txBody>
      </p:sp>
      <p:sp>
        <p:nvSpPr>
          <p:cNvPr id="140291" name="Rectangle 3"/>
          <p:cNvSpPr>
            <a:spLocks noGrp="1" noChangeArrowheads="1"/>
          </p:cNvSpPr>
          <p:nvPr>
            <p:ph type="body" idx="1"/>
          </p:nvPr>
        </p:nvSpPr>
        <p:spPr/>
        <p:txBody>
          <a:bodyPr/>
          <a:lstStyle/>
          <a:p>
            <a:pPr eaLnBrk="1" hangingPunct="1"/>
            <a:endParaRPr lang="zh-CN" altLang="zh-CN" smtClean="0"/>
          </a:p>
        </p:txBody>
      </p:sp>
      <p:graphicFrame>
        <p:nvGraphicFramePr>
          <p:cNvPr id="380047" name="Group 143"/>
          <p:cNvGraphicFramePr>
            <a:graphicFrameLocks noGrp="1"/>
          </p:cNvGraphicFramePr>
          <p:nvPr/>
        </p:nvGraphicFramePr>
        <p:xfrm>
          <a:off x="323850" y="1268413"/>
          <a:ext cx="8496300" cy="4754562"/>
        </p:xfrm>
        <a:graphic>
          <a:graphicData uri="http://schemas.openxmlformats.org/drawingml/2006/table">
            <a:tbl>
              <a:tblPr/>
              <a:tblGrid>
                <a:gridCol w="1439863"/>
                <a:gridCol w="1368425"/>
                <a:gridCol w="1439862"/>
                <a:gridCol w="1152525"/>
                <a:gridCol w="1079500"/>
                <a:gridCol w="1152525"/>
                <a:gridCol w="863600"/>
              </a:tblGrid>
              <a:tr h="52228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晶体类型</a:t>
                      </a:r>
                    </a:p>
                  </a:txBody>
                  <a:tcPr anchor="ctr"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组成粒子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粒子作用力</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物理性质</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例</a:t>
                      </a:r>
                    </a:p>
                  </a:txBody>
                  <a:tcPr anchor="ctr"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10842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熔沸点</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硬度</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熔融导电性</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vMerge="1">
                  <a:txBody>
                    <a:bodyPr/>
                    <a:lstStyle/>
                    <a:p>
                      <a:endParaRPr lang="zh-CN" altLang="en-US"/>
                    </a:p>
                  </a:txBody>
                  <a:tcPr/>
                </a:tc>
              </a:tr>
              <a:tr h="749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金属晶体</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原子、离子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金属键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高或低</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大或小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好</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h-TH" altLang="zh-CN" sz="2400" b="0" i="0" u="none" strike="noStrike" cap="none" normalizeH="0" baseline="0" smtClean="0">
                          <a:ln>
                            <a:noFill/>
                          </a:ln>
                          <a:solidFill>
                            <a:schemeClr val="tx1"/>
                          </a:solidFill>
                          <a:effectLst/>
                          <a:latin typeface="Times New Roman" pitchFamily="18" charset="0"/>
                          <a:ea typeface="仿宋_GB2312" pitchFamily="49" charset="-122"/>
                        </a:rPr>
                        <a:t>Cr,K</a:t>
                      </a:r>
                      <a:endParaRPr kumimoji="0" lang="th-TH"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739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原子晶体</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原子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共价键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高</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大</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h-TH" altLang="zh-CN" sz="2400" b="0" i="0" u="none" strike="noStrike" cap="none" normalizeH="0" baseline="0" smtClean="0">
                          <a:ln>
                            <a:noFill/>
                          </a:ln>
                          <a:solidFill>
                            <a:schemeClr val="tx1"/>
                          </a:solidFill>
                          <a:effectLst/>
                          <a:latin typeface="Times New Roman" pitchFamily="18" charset="0"/>
                          <a:ea typeface="仿宋_GB2312" pitchFamily="49" charset="-122"/>
                        </a:rPr>
                        <a:t>SiO</a:t>
                      </a:r>
                      <a:r>
                        <a:rPr kumimoji="0" lang="th-TH" altLang="zh-CN" sz="2400" b="0" i="0" u="none" strike="noStrike" cap="none" normalizeH="0" baseline="-30000" smtClean="0">
                          <a:ln>
                            <a:noFill/>
                          </a:ln>
                          <a:solidFill>
                            <a:schemeClr val="tx1"/>
                          </a:solidFill>
                          <a:effectLst/>
                          <a:latin typeface="Times New Roman" pitchFamily="18" charset="0"/>
                          <a:ea typeface="仿宋_GB2312" pitchFamily="49" charset="-122"/>
                        </a:rPr>
                        <a:t>2</a:t>
                      </a:r>
                      <a:endParaRPr kumimoji="0" lang="th-TH"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749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离子晶体</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离子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离子键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高</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大</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好</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h-TH" altLang="zh-CN" sz="2400" b="0" i="0" u="none" strike="noStrike" cap="none" normalizeH="0" baseline="0" smtClean="0">
                          <a:ln>
                            <a:noFill/>
                          </a:ln>
                          <a:solidFill>
                            <a:schemeClr val="tx1"/>
                          </a:solidFill>
                          <a:effectLst/>
                          <a:latin typeface="Times New Roman" pitchFamily="18" charset="0"/>
                          <a:ea typeface="仿宋_GB2312" pitchFamily="49" charset="-122"/>
                        </a:rPr>
                        <a:t>NaCl</a:t>
                      </a:r>
                      <a:endParaRPr kumimoji="0" lang="th-TH"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836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分子晶体</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分子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分子间力</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低</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th-TH" sz="2400" b="0" i="0" u="none" strike="noStrike" cap="none" normalizeH="0" baseline="0" smtClean="0">
                          <a:ln>
                            <a:noFill/>
                          </a:ln>
                          <a:solidFill>
                            <a:schemeClr val="tx1"/>
                          </a:solidFill>
                          <a:effectLst/>
                          <a:latin typeface="Times New Roman" pitchFamily="18" charset="0"/>
                          <a:ea typeface="黑体" pitchFamily="49" charset="-122"/>
                        </a:rPr>
                        <a:t>干冰</a:t>
                      </a: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380047"/>
                                        </p:tgtEl>
                                        <p:attrNameLst>
                                          <p:attrName>style.visibility</p:attrName>
                                        </p:attrNameLst>
                                      </p:cBhvr>
                                      <p:to>
                                        <p:strVal val="visible"/>
                                      </p:to>
                                    </p:set>
                                    <p:animEffect transition="in" filter="wheel(4)">
                                      <p:cBhvr>
                                        <p:cTn id="7" dur="500"/>
                                        <p:tgtEl>
                                          <p:spTgt spid="380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1"/>
          </p:nvPr>
        </p:nvSpPr>
        <p:spPr/>
        <p:txBody>
          <a:bodyPr/>
          <a:lstStyle/>
          <a:p>
            <a:pPr eaLnBrk="1" hangingPunct="1"/>
            <a:r>
              <a:rPr lang="zh-CN" altLang="en-US" smtClean="0"/>
              <a:t>层状结构晶体</a:t>
            </a:r>
            <a:r>
              <a:rPr lang="en-US" altLang="zh-CN" smtClean="0"/>
              <a:t>——</a:t>
            </a:r>
            <a:r>
              <a:rPr lang="zh-CN" altLang="en-US" smtClean="0"/>
              <a:t>石墨的晶体结构</a:t>
            </a:r>
          </a:p>
        </p:txBody>
      </p:sp>
      <p:pic>
        <p:nvPicPr>
          <p:cNvPr id="141315" name="Picture 5"/>
          <p:cNvPicPr>
            <a:picLocks noChangeAspect="1" noChangeArrowheads="1"/>
          </p:cNvPicPr>
          <p:nvPr/>
        </p:nvPicPr>
        <p:blipFill>
          <a:blip r:embed="rId3"/>
          <a:srcRect/>
          <a:stretch>
            <a:fillRect/>
          </a:stretch>
        </p:blipFill>
        <p:spPr bwMode="auto">
          <a:xfrm>
            <a:off x="2378075" y="2060575"/>
            <a:ext cx="4386263" cy="4295775"/>
          </a:xfrm>
          <a:prstGeom prst="rect">
            <a:avLst/>
          </a:prstGeom>
          <a:noFill/>
          <a:ln w="9525" algn="ctr">
            <a:noFill/>
            <a:miter lim="800000"/>
            <a:headEnd/>
            <a:tailEnd/>
          </a:ln>
        </p:spPr>
      </p:pic>
      <p:sp>
        <p:nvSpPr>
          <p:cNvPr id="141316" name="Rectangle 7"/>
          <p:cNvSpPr>
            <a:spLocks noChangeArrowheads="1"/>
          </p:cNvSpPr>
          <p:nvPr/>
        </p:nvSpPr>
        <p:spPr bwMode="auto">
          <a:xfrm>
            <a:off x="457200" y="274638"/>
            <a:ext cx="8229600" cy="706437"/>
          </a:xfrm>
          <a:prstGeom prst="rect">
            <a:avLst/>
          </a:prstGeom>
          <a:noFill/>
          <a:ln w="9525">
            <a:noFill/>
            <a:miter lim="800000"/>
            <a:headEnd/>
            <a:tailEnd/>
          </a:ln>
        </p:spPr>
        <p:txBody>
          <a:bodyPr anchor="ctr"/>
          <a:lstStyle/>
          <a:p>
            <a:pPr algn="ctr">
              <a:spcBef>
                <a:spcPct val="0"/>
              </a:spcBef>
            </a:pPr>
            <a:r>
              <a:rPr lang="en-US" altLang="zh-CN" sz="3600">
                <a:solidFill>
                  <a:srgbClr val="0000FF"/>
                </a:solidFill>
              </a:rPr>
              <a:t>4.3.2 </a:t>
            </a:r>
            <a:r>
              <a:rPr lang="zh-CN" altLang="en-US" sz="3600">
                <a:solidFill>
                  <a:srgbClr val="0000FF"/>
                </a:solidFill>
              </a:rPr>
              <a:t>混合键型晶体</a:t>
            </a:r>
            <a:r>
              <a:rPr lang="zh-CN" altLang="en-US"/>
              <a:t> </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900113" y="1052513"/>
            <a:ext cx="7848600" cy="4321175"/>
          </a:xfrm>
          <a:prstGeom prst="rect">
            <a:avLst/>
          </a:prstGeom>
          <a:noFill/>
          <a:ln w="9525">
            <a:noFill/>
            <a:miter lim="800000"/>
            <a:headEnd/>
            <a:tailEnd/>
          </a:ln>
        </p:spPr>
        <p:txBody>
          <a:bodyPr>
            <a:spAutoFit/>
          </a:bodyPr>
          <a:lstStyle/>
          <a:p>
            <a:pPr>
              <a:lnSpc>
                <a:spcPct val="110000"/>
              </a:lnSpc>
              <a:spcBef>
                <a:spcPct val="0"/>
              </a:spcBef>
            </a:pPr>
            <a:r>
              <a:rPr kumimoji="1" lang="en-US" altLang="zh-CN">
                <a:ea typeface="宋体" pitchFamily="2" charset="-122"/>
              </a:rPr>
              <a:t>         </a:t>
            </a:r>
            <a:r>
              <a:rPr kumimoji="1" lang="zh-CN" altLang="en-US">
                <a:ea typeface="宋体" pitchFamily="2" charset="-122"/>
              </a:rPr>
              <a:t>同一层：</a:t>
            </a:r>
            <a:r>
              <a:rPr kumimoji="1" lang="en-US" altLang="zh-CN">
                <a:ea typeface="宋体" pitchFamily="2" charset="-122"/>
              </a:rPr>
              <a:t>C</a:t>
            </a:r>
            <a:r>
              <a:rPr kumimoji="1" lang="zh-CN" altLang="en-US">
                <a:ea typeface="宋体" pitchFamily="2" charset="-122"/>
              </a:rPr>
              <a:t>－</a:t>
            </a:r>
            <a:r>
              <a:rPr kumimoji="1" lang="en-US" altLang="zh-CN">
                <a:ea typeface="宋体" pitchFamily="2" charset="-122"/>
              </a:rPr>
              <a:t>C </a:t>
            </a:r>
            <a:r>
              <a:rPr kumimoji="1" lang="zh-CN" altLang="en-US">
                <a:ea typeface="宋体" pitchFamily="2" charset="-122"/>
              </a:rPr>
              <a:t>键长为</a:t>
            </a:r>
            <a:r>
              <a:rPr kumimoji="1" lang="en-US" altLang="zh-CN">
                <a:ea typeface="宋体" pitchFamily="2" charset="-122"/>
              </a:rPr>
              <a:t>142pm</a:t>
            </a:r>
            <a:r>
              <a:rPr kumimoji="1" lang="zh-CN" altLang="en-US">
                <a:ea typeface="宋体" pitchFamily="2" charset="-122"/>
              </a:rPr>
              <a:t>，</a:t>
            </a:r>
            <a:r>
              <a:rPr kumimoji="1" lang="en-US" altLang="zh-CN">
                <a:ea typeface="宋体" pitchFamily="2" charset="-122"/>
              </a:rPr>
              <a:t>C </a:t>
            </a:r>
            <a:r>
              <a:rPr kumimoji="1" lang="zh-CN" altLang="en-US">
                <a:ea typeface="宋体" pitchFamily="2" charset="-122"/>
              </a:rPr>
              <a:t>原子采用 </a:t>
            </a:r>
            <a:r>
              <a:rPr kumimoji="1" lang="en-US" altLang="zh-CN">
                <a:solidFill>
                  <a:srgbClr val="FF0000"/>
                </a:solidFill>
                <a:ea typeface="宋体" pitchFamily="2" charset="-122"/>
              </a:rPr>
              <a:t>sp</a:t>
            </a:r>
            <a:r>
              <a:rPr kumimoji="1" lang="en-US" altLang="zh-CN" baseline="30000">
                <a:solidFill>
                  <a:srgbClr val="FF0000"/>
                </a:solidFill>
                <a:ea typeface="宋体" pitchFamily="2" charset="-122"/>
              </a:rPr>
              <a:t>2</a:t>
            </a:r>
            <a:r>
              <a:rPr kumimoji="1" lang="en-US" altLang="zh-CN">
                <a:solidFill>
                  <a:srgbClr val="FF0000"/>
                </a:solidFill>
                <a:ea typeface="宋体" pitchFamily="2" charset="-122"/>
              </a:rPr>
              <a:t> </a:t>
            </a:r>
            <a:r>
              <a:rPr kumimoji="1" lang="zh-CN" altLang="en-US">
                <a:solidFill>
                  <a:srgbClr val="FF0000"/>
                </a:solidFill>
                <a:ea typeface="宋体" pitchFamily="2" charset="-122"/>
              </a:rPr>
              <a:t>杂化轨道</a:t>
            </a:r>
            <a:r>
              <a:rPr kumimoji="1" lang="zh-CN" altLang="en-US">
                <a:ea typeface="宋体" pitchFamily="2" charset="-122"/>
              </a:rPr>
              <a:t>，与周围三个 </a:t>
            </a:r>
            <a:r>
              <a:rPr kumimoji="1" lang="en-US" altLang="zh-CN">
                <a:ea typeface="宋体" pitchFamily="2" charset="-122"/>
              </a:rPr>
              <a:t>C </a:t>
            </a:r>
            <a:r>
              <a:rPr kumimoji="1" lang="zh-CN" altLang="en-US">
                <a:ea typeface="宋体" pitchFamily="2" charset="-122"/>
              </a:rPr>
              <a:t>原子形成三个</a:t>
            </a:r>
            <a:r>
              <a:rPr kumimoji="1" lang="en-US" altLang="zh-CN" i="1">
                <a:solidFill>
                  <a:srgbClr val="FF0000"/>
                </a:solidFill>
                <a:ea typeface="宋体" pitchFamily="2" charset="-122"/>
              </a:rPr>
              <a:t>σ</a:t>
            </a:r>
            <a:r>
              <a:rPr kumimoji="1" lang="zh-CN" altLang="en-US">
                <a:solidFill>
                  <a:srgbClr val="FF0000"/>
                </a:solidFill>
                <a:ea typeface="宋体" pitchFamily="2" charset="-122"/>
              </a:rPr>
              <a:t>键</a:t>
            </a:r>
            <a:r>
              <a:rPr kumimoji="1" lang="zh-CN" altLang="en-US">
                <a:ea typeface="宋体" pitchFamily="2" charset="-122"/>
              </a:rPr>
              <a:t>，键角为 </a:t>
            </a:r>
            <a:r>
              <a:rPr kumimoji="1" lang="en-US" altLang="zh-CN">
                <a:ea typeface="宋体" pitchFamily="2" charset="-122"/>
              </a:rPr>
              <a:t>120</a:t>
            </a:r>
            <a:r>
              <a:rPr kumimoji="1" lang="en-US" altLang="zh-CN" baseline="30000">
                <a:ea typeface="宋体" pitchFamily="2" charset="-122"/>
              </a:rPr>
              <a:t>0</a:t>
            </a:r>
            <a:r>
              <a:rPr kumimoji="1" lang="zh-CN" altLang="en-US">
                <a:ea typeface="宋体" pitchFamily="2" charset="-122"/>
              </a:rPr>
              <a:t>，每个 </a:t>
            </a:r>
            <a:r>
              <a:rPr kumimoji="1" lang="en-US" altLang="zh-CN">
                <a:ea typeface="宋体" pitchFamily="2" charset="-122"/>
              </a:rPr>
              <a:t>C </a:t>
            </a:r>
            <a:r>
              <a:rPr kumimoji="1" lang="zh-CN" altLang="en-US">
                <a:ea typeface="宋体" pitchFamily="2" charset="-122"/>
              </a:rPr>
              <a:t>原子还有一个 </a:t>
            </a:r>
            <a:r>
              <a:rPr kumimoji="1" lang="en-US" altLang="zh-CN">
                <a:ea typeface="宋体" pitchFamily="2" charset="-122"/>
              </a:rPr>
              <a:t>2p </a:t>
            </a:r>
            <a:r>
              <a:rPr kumimoji="1" lang="zh-CN" altLang="en-US">
                <a:ea typeface="宋体" pitchFamily="2" charset="-122"/>
              </a:rPr>
              <a:t>轨道，垂直于</a:t>
            </a:r>
            <a:r>
              <a:rPr kumimoji="1" lang="en-US" altLang="zh-CN">
                <a:ea typeface="宋体" pitchFamily="2" charset="-122"/>
              </a:rPr>
              <a:t>sp</a:t>
            </a:r>
            <a:r>
              <a:rPr kumimoji="1" lang="en-US" altLang="zh-CN" baseline="30000">
                <a:ea typeface="宋体" pitchFamily="2" charset="-122"/>
              </a:rPr>
              <a:t>2</a:t>
            </a:r>
            <a:r>
              <a:rPr kumimoji="1" lang="en-US" altLang="zh-CN">
                <a:ea typeface="宋体" pitchFamily="2" charset="-122"/>
              </a:rPr>
              <a:t> </a:t>
            </a:r>
            <a:r>
              <a:rPr kumimoji="1" lang="zh-CN" altLang="en-US">
                <a:ea typeface="宋体" pitchFamily="2" charset="-122"/>
              </a:rPr>
              <a:t>杂化轨道平面，</a:t>
            </a:r>
            <a:r>
              <a:rPr kumimoji="1" lang="en-US" altLang="zh-CN">
                <a:ea typeface="宋体" pitchFamily="2" charset="-122"/>
              </a:rPr>
              <a:t>2p </a:t>
            </a:r>
            <a:r>
              <a:rPr kumimoji="1" lang="zh-CN" altLang="en-US">
                <a:ea typeface="宋体" pitchFamily="2" charset="-122"/>
              </a:rPr>
              <a:t>电子参与形成了</a:t>
            </a:r>
            <a:r>
              <a:rPr kumimoji="1" lang="en-US" altLang="zh-CN">
                <a:ea typeface="宋体" pitchFamily="2" charset="-122"/>
              </a:rPr>
              <a:t>π</a:t>
            </a:r>
            <a:r>
              <a:rPr kumimoji="1" lang="zh-CN" altLang="en-US">
                <a:ea typeface="宋体" pitchFamily="2" charset="-122"/>
              </a:rPr>
              <a:t>键，这种包含着很多原子的</a:t>
            </a:r>
            <a:r>
              <a:rPr kumimoji="1" lang="en-US" altLang="zh-CN" i="1">
                <a:ea typeface="宋体" pitchFamily="2" charset="-122"/>
              </a:rPr>
              <a:t>π</a:t>
            </a:r>
            <a:r>
              <a:rPr kumimoji="1" lang="zh-CN" altLang="en-US">
                <a:ea typeface="宋体" pitchFamily="2" charset="-122"/>
              </a:rPr>
              <a:t>键称为</a:t>
            </a:r>
            <a:r>
              <a:rPr kumimoji="1" lang="zh-CN" altLang="en-US">
                <a:solidFill>
                  <a:srgbClr val="FF0000"/>
                </a:solidFill>
                <a:ea typeface="宋体" pitchFamily="2" charset="-122"/>
              </a:rPr>
              <a:t>大</a:t>
            </a:r>
            <a:r>
              <a:rPr kumimoji="1" lang="en-US" altLang="zh-CN">
                <a:solidFill>
                  <a:srgbClr val="FF0000"/>
                </a:solidFill>
                <a:ea typeface="宋体" pitchFamily="2" charset="-122"/>
              </a:rPr>
              <a:t>π</a:t>
            </a:r>
            <a:r>
              <a:rPr kumimoji="1" lang="zh-CN" altLang="en-US">
                <a:solidFill>
                  <a:srgbClr val="FF0000"/>
                </a:solidFill>
                <a:ea typeface="宋体" pitchFamily="2" charset="-122"/>
              </a:rPr>
              <a:t>键</a:t>
            </a:r>
            <a:r>
              <a:rPr kumimoji="1" lang="zh-CN" altLang="en-US">
                <a:ea typeface="宋体" pitchFamily="2" charset="-122"/>
              </a:rPr>
              <a:t>。</a:t>
            </a:r>
          </a:p>
          <a:p>
            <a:pPr>
              <a:lnSpc>
                <a:spcPct val="110000"/>
              </a:lnSpc>
              <a:spcBef>
                <a:spcPct val="0"/>
              </a:spcBef>
            </a:pPr>
            <a:r>
              <a:rPr kumimoji="1" lang="zh-CN" altLang="en-US">
                <a:ea typeface="宋体" pitchFamily="2" charset="-122"/>
              </a:rPr>
              <a:t>        层与层间：距离为 </a:t>
            </a:r>
            <a:r>
              <a:rPr kumimoji="1" lang="en-US" altLang="zh-CN">
                <a:ea typeface="宋体" pitchFamily="2" charset="-122"/>
              </a:rPr>
              <a:t>340pm</a:t>
            </a:r>
            <a:r>
              <a:rPr kumimoji="1" lang="zh-CN" altLang="en-US">
                <a:ea typeface="宋体" pitchFamily="2" charset="-122"/>
              </a:rPr>
              <a:t>，靠</a:t>
            </a:r>
            <a:r>
              <a:rPr kumimoji="1" lang="zh-CN" altLang="en-US">
                <a:solidFill>
                  <a:srgbClr val="FF0000"/>
                </a:solidFill>
                <a:ea typeface="宋体" pitchFamily="2" charset="-122"/>
              </a:rPr>
              <a:t>分子间力</a:t>
            </a:r>
            <a:r>
              <a:rPr kumimoji="1" lang="zh-CN" altLang="en-US">
                <a:ea typeface="宋体" pitchFamily="2" charset="-122"/>
              </a:rPr>
              <a:t>结合起来。</a:t>
            </a:r>
          </a:p>
          <a:p>
            <a:pPr>
              <a:lnSpc>
                <a:spcPct val="110000"/>
              </a:lnSpc>
              <a:spcBef>
                <a:spcPct val="0"/>
              </a:spcBef>
            </a:pPr>
            <a:r>
              <a:rPr kumimoji="1" lang="zh-CN" altLang="en-US">
                <a:ea typeface="宋体" pitchFamily="2" charset="-122"/>
              </a:rPr>
              <a:t>        石墨晶体既有共价键，又有分子间力，是混合键型的晶体。</a:t>
            </a:r>
          </a:p>
        </p:txBody>
      </p:sp>
      <p:sp>
        <p:nvSpPr>
          <p:cNvPr id="596995" name="Rectangle 2"/>
          <p:cNvSpPr>
            <a:spLocks noChangeArrowheads="1"/>
          </p:cNvSpPr>
          <p:nvPr/>
        </p:nvSpPr>
        <p:spPr bwMode="auto">
          <a:xfrm>
            <a:off x="755650" y="5229225"/>
            <a:ext cx="8208963" cy="1165225"/>
          </a:xfrm>
          <a:prstGeom prst="rect">
            <a:avLst/>
          </a:prstGeom>
          <a:noFill/>
          <a:ln w="9525">
            <a:noFill/>
            <a:miter lim="800000"/>
            <a:headEnd/>
            <a:tailEnd/>
          </a:ln>
        </p:spPr>
        <p:txBody>
          <a:bodyPr>
            <a:spAutoFit/>
          </a:bodyPr>
          <a:lstStyle/>
          <a:p>
            <a:pPr>
              <a:lnSpc>
                <a:spcPct val="110000"/>
              </a:lnSpc>
            </a:pPr>
            <a:r>
              <a:rPr kumimoji="1" lang="zh-CN" altLang="en-US" sz="3200">
                <a:solidFill>
                  <a:srgbClr val="FF0000"/>
                </a:solidFill>
                <a:ea typeface="宋体" pitchFamily="2" charset="-122"/>
              </a:rPr>
              <a:t>思考：        石墨具有良好的导电传热性，又常用作润滑剂，各与什么结构有关？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Effect transition="in" filter="wipe(left)">
                                      <p:cBhvr>
                                        <p:cTn id="7" dur="500"/>
                                        <p:tgtEl>
                                          <p:spTgt spid="624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6">
                                            <p:txEl>
                                              <p:pRg st="1" end="1"/>
                                            </p:txEl>
                                          </p:spTgt>
                                        </p:tgtEl>
                                        <p:attrNameLst>
                                          <p:attrName>style.visibility</p:attrName>
                                        </p:attrNameLst>
                                      </p:cBhvr>
                                      <p:to>
                                        <p:strVal val="visible"/>
                                      </p:to>
                                    </p:set>
                                    <p:animEffect transition="in" filter="wipe(left)">
                                      <p:cBhvr>
                                        <p:cTn id="12" dur="500"/>
                                        <p:tgtEl>
                                          <p:spTgt spid="624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6">
                                            <p:txEl>
                                              <p:pRg st="2" end="2"/>
                                            </p:txEl>
                                          </p:spTgt>
                                        </p:tgtEl>
                                        <p:attrNameLst>
                                          <p:attrName>style.visibility</p:attrName>
                                        </p:attrNameLst>
                                      </p:cBhvr>
                                      <p:to>
                                        <p:strVal val="visible"/>
                                      </p:to>
                                    </p:set>
                                    <p:animEffect transition="in" filter="wipe(left)">
                                      <p:cBhvr>
                                        <p:cTn id="17" dur="500"/>
                                        <p:tgtEl>
                                          <p:spTgt spid="624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6995"/>
                                        </p:tgtEl>
                                        <p:attrNameLst>
                                          <p:attrName>style.visibility</p:attrName>
                                        </p:attrNameLst>
                                      </p:cBhvr>
                                      <p:to>
                                        <p:strVal val="visible"/>
                                      </p:to>
                                    </p:set>
                                    <p:animEffect transition="in" filter="blinds(horizontal)">
                                      <p:cBhvr>
                                        <p:cTn id="22" dur="500"/>
                                        <p:tgtEl>
                                          <p:spTgt spid="596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uild="p" autoUpdateAnimBg="0"/>
      <p:bldP spid="59699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mtClean="0"/>
              <a:t>4.3.3  </a:t>
            </a:r>
            <a:r>
              <a:rPr lang="zh-CN" altLang="en-US" smtClean="0"/>
              <a:t>晶体缺陷</a:t>
            </a:r>
          </a:p>
        </p:txBody>
      </p:sp>
      <p:sp>
        <p:nvSpPr>
          <p:cNvPr id="142339" name="Rectangle 3"/>
          <p:cNvSpPr>
            <a:spLocks noGrp="1" noChangeArrowheads="1"/>
          </p:cNvSpPr>
          <p:nvPr>
            <p:ph type="body" idx="1"/>
          </p:nvPr>
        </p:nvSpPr>
        <p:spPr/>
        <p:txBody>
          <a:bodyPr/>
          <a:lstStyle/>
          <a:p>
            <a:pPr marL="685800" indent="-685800" eaLnBrk="1" hangingPunct="1">
              <a:lnSpc>
                <a:spcPct val="150000"/>
              </a:lnSpc>
              <a:buFontTx/>
              <a:buAutoNum type="arabicPeriod"/>
            </a:pPr>
            <a:r>
              <a:rPr lang="zh-CN" altLang="en-US" smtClean="0"/>
              <a:t>晶体缺陷</a:t>
            </a:r>
          </a:p>
          <a:p>
            <a:pPr marL="1066800" lvl="1" indent="-609600" eaLnBrk="1" hangingPunct="1">
              <a:lnSpc>
                <a:spcPct val="150000"/>
              </a:lnSpc>
            </a:pPr>
            <a:r>
              <a:rPr lang="zh-CN" altLang="en-US" smtClean="0"/>
              <a:t>点缺陷</a:t>
            </a:r>
          </a:p>
          <a:p>
            <a:pPr marL="1066800" lvl="1" indent="-609600" eaLnBrk="1" hangingPunct="1">
              <a:lnSpc>
                <a:spcPct val="150000"/>
              </a:lnSpc>
            </a:pPr>
            <a:r>
              <a:rPr lang="zh-CN" altLang="en-US" smtClean="0"/>
              <a:t>线缺陷</a:t>
            </a:r>
          </a:p>
          <a:p>
            <a:pPr marL="1066800" lvl="1" indent="-609600" eaLnBrk="1" hangingPunct="1">
              <a:lnSpc>
                <a:spcPct val="150000"/>
              </a:lnSpc>
            </a:pPr>
            <a:r>
              <a:rPr lang="zh-CN" altLang="en-US" smtClean="0"/>
              <a:t>面缺陷</a:t>
            </a:r>
          </a:p>
          <a:p>
            <a:pPr marL="1066800" lvl="1" indent="-609600" eaLnBrk="1" hangingPunct="1">
              <a:lnSpc>
                <a:spcPct val="150000"/>
              </a:lnSpc>
            </a:pPr>
            <a:r>
              <a:rPr lang="zh-CN" altLang="en-US" smtClean="0"/>
              <a:t>体缺陷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slide(fromBottom)">
                                      <p:cBhvr>
                                        <p:cTn id="7" dur="500"/>
                                        <p:tgtEl>
                                          <p:spTgt spid="142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slide(fromBottom)">
                                      <p:cBhvr>
                                        <p:cTn id="12" dur="500"/>
                                        <p:tgtEl>
                                          <p:spTgt spid="142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slide(fromBottom)">
                                      <p:cBhvr>
                                        <p:cTn id="17" dur="500"/>
                                        <p:tgtEl>
                                          <p:spTgt spid="142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slide(fromBottom)">
                                      <p:cBhvr>
                                        <p:cTn id="22" dur="500"/>
                                        <p:tgtEl>
                                          <p:spTgt spid="142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slide(fromBottom)">
                                      <p:cBhvr>
                                        <p:cTn id="27" dur="500"/>
                                        <p:tgtEl>
                                          <p:spTgt spid="142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zh-CN" altLang="en-US" smtClean="0"/>
              <a:t>点缺陷</a:t>
            </a:r>
          </a:p>
        </p:txBody>
      </p:sp>
      <p:pic>
        <p:nvPicPr>
          <p:cNvPr id="144387" name="Picture 5"/>
          <p:cNvPicPr>
            <a:picLocks noChangeAspect="1" noChangeArrowheads="1"/>
          </p:cNvPicPr>
          <p:nvPr/>
        </p:nvPicPr>
        <p:blipFill>
          <a:blip r:embed="rId2"/>
          <a:srcRect/>
          <a:stretch>
            <a:fillRect/>
          </a:stretch>
        </p:blipFill>
        <p:spPr bwMode="auto">
          <a:xfrm>
            <a:off x="468313" y="1341438"/>
            <a:ext cx="3305175" cy="2390775"/>
          </a:xfrm>
          <a:prstGeom prst="rect">
            <a:avLst/>
          </a:prstGeom>
          <a:noFill/>
          <a:ln w="9525" algn="ctr">
            <a:noFill/>
            <a:miter lim="800000"/>
            <a:headEnd/>
            <a:tailEnd/>
          </a:ln>
        </p:spPr>
      </p:pic>
      <p:pic>
        <p:nvPicPr>
          <p:cNvPr id="144388" name="Picture 6"/>
          <p:cNvPicPr>
            <a:picLocks noGrp="1" noChangeAspect="1" noChangeArrowheads="1"/>
          </p:cNvPicPr>
          <p:nvPr>
            <p:ph type="body" idx="1"/>
          </p:nvPr>
        </p:nvPicPr>
        <p:blipFill>
          <a:blip r:embed="rId3"/>
          <a:srcRect/>
          <a:stretch>
            <a:fillRect/>
          </a:stretch>
        </p:blipFill>
        <p:spPr>
          <a:xfrm>
            <a:off x="4211638" y="1196975"/>
            <a:ext cx="4476750" cy="2724150"/>
          </a:xfrm>
          <a:noFill/>
        </p:spPr>
      </p:pic>
      <p:pic>
        <p:nvPicPr>
          <p:cNvPr id="144389" name="Picture 7"/>
          <p:cNvPicPr>
            <a:picLocks noChangeAspect="1" noChangeArrowheads="1"/>
          </p:cNvPicPr>
          <p:nvPr/>
        </p:nvPicPr>
        <p:blipFill>
          <a:blip r:embed="rId4"/>
          <a:srcRect/>
          <a:stretch>
            <a:fillRect/>
          </a:stretch>
        </p:blipFill>
        <p:spPr bwMode="auto">
          <a:xfrm>
            <a:off x="5580063" y="3860800"/>
            <a:ext cx="2466975" cy="2543175"/>
          </a:xfrm>
          <a:prstGeom prst="rect">
            <a:avLst/>
          </a:prstGeom>
          <a:noFill/>
          <a:ln w="9525" algn="ctr">
            <a:noFill/>
            <a:miter lim="800000"/>
            <a:headEnd/>
            <a:tailEnd/>
          </a:ln>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en-US" smtClean="0"/>
              <a:t>线缺陷</a:t>
            </a:r>
          </a:p>
        </p:txBody>
      </p:sp>
      <p:sp>
        <p:nvSpPr>
          <p:cNvPr id="145411" name="Rectangle 3"/>
          <p:cNvSpPr>
            <a:spLocks noGrp="1" noChangeArrowheads="1"/>
          </p:cNvSpPr>
          <p:nvPr>
            <p:ph type="body" idx="1"/>
          </p:nvPr>
        </p:nvSpPr>
        <p:spPr/>
        <p:txBody>
          <a:bodyPr/>
          <a:lstStyle/>
          <a:p>
            <a:pPr eaLnBrk="1" hangingPunct="1"/>
            <a:r>
              <a:rPr lang="zh-CN" altLang="en-US" sz="3200" smtClean="0"/>
              <a:t>在晶体中出现线状结点的空缺或错乱的现象叫做</a:t>
            </a:r>
            <a:r>
              <a:rPr lang="zh-CN" altLang="en-US" sz="3200" smtClean="0">
                <a:solidFill>
                  <a:srgbClr val="FF0000"/>
                </a:solidFill>
              </a:rPr>
              <a:t>线缺陷</a:t>
            </a:r>
            <a:r>
              <a:rPr lang="zh-CN" altLang="en-US" sz="3200" smtClean="0"/>
              <a:t>，线缺陷又叫</a:t>
            </a:r>
            <a:r>
              <a:rPr lang="zh-CN" altLang="en-US" sz="3200" smtClean="0">
                <a:solidFill>
                  <a:srgbClr val="FF0000"/>
                </a:solidFill>
              </a:rPr>
              <a:t>位错</a:t>
            </a:r>
            <a:r>
              <a:rPr lang="zh-CN" altLang="en-US" sz="3200" smtClean="0"/>
              <a:t>。 </a:t>
            </a:r>
            <a:endParaRPr lang="zh-CN" altLang="en-US" sz="3200" b="1" smtClean="0">
              <a:ea typeface="幼圆" pitchFamily="49" charset="-122"/>
            </a:endParaRPr>
          </a:p>
          <a:p>
            <a:pPr eaLnBrk="1" hangingPunct="1"/>
            <a:r>
              <a:rPr lang="zh-CN" altLang="en-US" sz="3200" b="1" smtClean="0">
                <a:ea typeface="幼圆" pitchFamily="49" charset="-122"/>
              </a:rPr>
              <a:t>线缺陷在三维空间两个方向上尺寸很小，另外一个方向上延伸较长。</a:t>
            </a:r>
          </a:p>
          <a:p>
            <a:pPr eaLnBrk="1" hangingPunct="1"/>
            <a:r>
              <a:rPr lang="zh-CN" altLang="en-US" sz="3200" b="1" smtClean="0">
                <a:ea typeface="幼圆" pitchFamily="49" charset="-122"/>
              </a:rPr>
              <a:t>根据</a:t>
            </a:r>
            <a:r>
              <a:rPr lang="zh-CN" altLang="en-US" sz="3200" b="1" smtClean="0">
                <a:latin typeface="幼圆" pitchFamily="49" charset="-122"/>
                <a:ea typeface="幼圆" pitchFamily="49" charset="-122"/>
              </a:rPr>
              <a:t>原子的</a:t>
            </a:r>
            <a:r>
              <a:rPr lang="zh-CN" altLang="en-US" sz="3200" b="1" smtClean="0">
                <a:solidFill>
                  <a:srgbClr val="FF0000"/>
                </a:solidFill>
                <a:latin typeface="幼圆" pitchFamily="49" charset="-122"/>
                <a:ea typeface="幼圆" pitchFamily="49" charset="-122"/>
              </a:rPr>
              <a:t>滑移方向和位错线取向</a:t>
            </a:r>
            <a:r>
              <a:rPr lang="zh-CN" altLang="en-US" sz="3200" b="1" smtClean="0">
                <a:latin typeface="幼圆" pitchFamily="49" charset="-122"/>
                <a:ea typeface="幼圆" pitchFamily="49" charset="-122"/>
              </a:rPr>
              <a:t>的几何特征不同，位错分为</a:t>
            </a:r>
            <a:endParaRPr lang="zh-CN" altLang="en-US" sz="3200" b="1" smtClean="0">
              <a:ea typeface="幼圆" pitchFamily="49" charset="-122"/>
            </a:endParaRPr>
          </a:p>
          <a:p>
            <a:pPr lvl="2" eaLnBrk="1" hangingPunct="1">
              <a:buFont typeface="Wingdings" pitchFamily="2" charset="2"/>
              <a:buChar char="Ø"/>
            </a:pPr>
            <a:r>
              <a:rPr lang="zh-CN" altLang="en-US" smtClean="0"/>
              <a:t>刃型位错 </a:t>
            </a:r>
          </a:p>
          <a:p>
            <a:pPr lvl="2" eaLnBrk="1" hangingPunct="1">
              <a:buFont typeface="Wingdings" pitchFamily="2" charset="2"/>
              <a:buChar char="Ø"/>
            </a:pPr>
            <a:r>
              <a:rPr lang="zh-CN" altLang="en-US" smtClean="0"/>
              <a:t>螺型位错 </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zh-CN" altLang="en-US" smtClean="0"/>
              <a:t>刃位错</a:t>
            </a:r>
          </a:p>
        </p:txBody>
      </p:sp>
      <p:sp>
        <p:nvSpPr>
          <p:cNvPr id="146435" name="Rectangle 3"/>
          <p:cNvSpPr>
            <a:spLocks noGrp="1" noChangeArrowheads="1"/>
          </p:cNvSpPr>
          <p:nvPr>
            <p:ph type="body" idx="1"/>
          </p:nvPr>
        </p:nvSpPr>
        <p:spPr>
          <a:xfrm>
            <a:off x="323850" y="1196975"/>
            <a:ext cx="8362950" cy="5040313"/>
          </a:xfrm>
        </p:spPr>
        <p:txBody>
          <a:bodyPr/>
          <a:lstStyle/>
          <a:p>
            <a:pPr eaLnBrk="1" hangingPunct="1"/>
            <a:r>
              <a:rPr lang="zh-CN" altLang="en-US" sz="2800" b="1" smtClean="0">
                <a:ea typeface="幼圆" pitchFamily="49" charset="-122"/>
              </a:rPr>
              <a:t>已滑移部分和未滑移部分的交线，犹如砍入晶体的一把刀的刀刃，即刃位错</a:t>
            </a:r>
            <a:r>
              <a:rPr lang="en-US" altLang="zh-CN" sz="2800" b="1" smtClean="0">
                <a:ea typeface="幼圆" pitchFamily="49" charset="-122"/>
              </a:rPr>
              <a:t>(edge dislocation)</a:t>
            </a:r>
            <a:r>
              <a:rPr lang="zh-CN" altLang="en-US" sz="2800" b="1" smtClean="0">
                <a:ea typeface="幼圆" pitchFamily="49" charset="-122"/>
              </a:rPr>
              <a:t>。</a:t>
            </a:r>
          </a:p>
          <a:p>
            <a:pPr eaLnBrk="1" hangingPunct="1"/>
            <a:r>
              <a:rPr lang="zh-CN" altLang="en-US" sz="2800" b="1" smtClean="0">
                <a:ea typeface="幼圆" pitchFamily="49" charset="-122"/>
              </a:rPr>
              <a:t>位错线与原子滑移方向相垂直。</a:t>
            </a:r>
          </a:p>
        </p:txBody>
      </p:sp>
      <p:pic>
        <p:nvPicPr>
          <p:cNvPr id="146436" name="Picture 4" descr="未标题-1 拷贝"/>
          <p:cNvPicPr>
            <a:picLocks noChangeAspect="1" noChangeArrowheads="1"/>
          </p:cNvPicPr>
          <p:nvPr/>
        </p:nvPicPr>
        <p:blipFill>
          <a:blip r:embed="rId2"/>
          <a:srcRect/>
          <a:stretch>
            <a:fillRect/>
          </a:stretch>
        </p:blipFill>
        <p:spPr bwMode="auto">
          <a:xfrm>
            <a:off x="755650" y="2997200"/>
            <a:ext cx="3529013" cy="2671763"/>
          </a:xfrm>
          <a:prstGeom prst="rect">
            <a:avLst/>
          </a:prstGeom>
          <a:noFill/>
          <a:ln w="9525">
            <a:noFill/>
            <a:miter lim="800000"/>
            <a:headEnd/>
            <a:tailEnd/>
          </a:ln>
        </p:spPr>
      </p:pic>
      <p:pic>
        <p:nvPicPr>
          <p:cNvPr id="146437" name="Picture 5" descr="Untitled10"/>
          <p:cNvPicPr>
            <a:picLocks noChangeAspect="1" noChangeArrowheads="1"/>
          </p:cNvPicPr>
          <p:nvPr/>
        </p:nvPicPr>
        <p:blipFill>
          <a:blip r:embed="rId3"/>
          <a:srcRect/>
          <a:stretch>
            <a:fillRect/>
          </a:stretch>
        </p:blipFill>
        <p:spPr bwMode="auto">
          <a:xfrm>
            <a:off x="4787900" y="3011488"/>
            <a:ext cx="3744913" cy="2833687"/>
          </a:xfrm>
          <a:prstGeom prst="rect">
            <a:avLst/>
          </a:prstGeom>
          <a:noFill/>
          <a:ln w="9525">
            <a:noFill/>
            <a:miter lim="800000"/>
            <a:headEnd/>
            <a:tailEnd/>
          </a:ln>
        </p:spPr>
      </p:pic>
      <p:sp>
        <p:nvSpPr>
          <p:cNvPr id="146438" name="Rectangle 6"/>
          <p:cNvSpPr>
            <a:spLocks noChangeArrowheads="1"/>
          </p:cNvSpPr>
          <p:nvPr/>
        </p:nvSpPr>
        <p:spPr bwMode="auto">
          <a:xfrm>
            <a:off x="1187450" y="5927725"/>
            <a:ext cx="6470650" cy="396875"/>
          </a:xfrm>
          <a:prstGeom prst="rect">
            <a:avLst/>
          </a:prstGeom>
          <a:noFill/>
          <a:ln w="9525" algn="ctr">
            <a:noFill/>
            <a:miter lim="800000"/>
            <a:headEnd/>
            <a:tailEnd/>
          </a:ln>
        </p:spPr>
        <p:txBody>
          <a:bodyPr wrap="none">
            <a:spAutoFit/>
          </a:bodyPr>
          <a:lstStyle/>
          <a:p>
            <a:pPr marL="342900" indent="-342900"/>
            <a:r>
              <a:rPr kumimoji="1" lang="zh-CN" altLang="en-US" sz="2000"/>
              <a:t>刃位错示意图                                           刃位错的平面投影</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smtClean="0"/>
              <a:t>螺型位错 </a:t>
            </a:r>
          </a:p>
        </p:txBody>
      </p:sp>
      <p:sp>
        <p:nvSpPr>
          <p:cNvPr id="147459" name="Rectangle 3"/>
          <p:cNvSpPr>
            <a:spLocks noGrp="1" noChangeArrowheads="1"/>
          </p:cNvSpPr>
          <p:nvPr>
            <p:ph type="body" idx="1"/>
          </p:nvPr>
        </p:nvSpPr>
        <p:spPr/>
        <p:txBody>
          <a:bodyPr/>
          <a:lstStyle/>
          <a:p>
            <a:pPr eaLnBrk="1" hangingPunct="1"/>
            <a:r>
              <a:rPr lang="zh-CN" altLang="en-US" sz="2800" smtClean="0"/>
              <a:t>位</a:t>
            </a:r>
            <a:r>
              <a:rPr lang="zh-CN" altLang="en-US" sz="2800" b="1" smtClean="0">
                <a:ea typeface="幼圆" pitchFamily="49" charset="-122"/>
              </a:rPr>
              <a:t>错线周围的一组原子面形成了一个连续的螺旋形坡面，故称为螺位错（</a:t>
            </a:r>
            <a:r>
              <a:rPr lang="en-US" altLang="zh-CN" sz="2800" b="1" smtClean="0">
                <a:ea typeface="幼圆" pitchFamily="49" charset="-122"/>
              </a:rPr>
              <a:t>screw dislocation</a:t>
            </a:r>
            <a:r>
              <a:rPr lang="zh-CN" altLang="en-US" sz="2800" b="1" smtClean="0">
                <a:ea typeface="幼圆" pitchFamily="49" charset="-122"/>
              </a:rPr>
              <a:t>） 。</a:t>
            </a:r>
          </a:p>
          <a:p>
            <a:pPr eaLnBrk="1" hangingPunct="1"/>
            <a:r>
              <a:rPr lang="zh-CN" altLang="en-US" sz="2800" b="1" smtClean="0">
                <a:ea typeface="幼圆" pitchFamily="49" charset="-122"/>
              </a:rPr>
              <a:t>位错线与原子滑移方向相平行。</a:t>
            </a:r>
          </a:p>
        </p:txBody>
      </p:sp>
      <p:pic>
        <p:nvPicPr>
          <p:cNvPr id="147460" name="Picture 4" descr="未标题-1 拷贝"/>
          <p:cNvPicPr>
            <a:picLocks noChangeAspect="1" noChangeArrowheads="1"/>
          </p:cNvPicPr>
          <p:nvPr/>
        </p:nvPicPr>
        <p:blipFill>
          <a:blip r:embed="rId2"/>
          <a:srcRect/>
          <a:stretch>
            <a:fillRect/>
          </a:stretch>
        </p:blipFill>
        <p:spPr bwMode="auto">
          <a:xfrm>
            <a:off x="395288" y="3213100"/>
            <a:ext cx="3987800" cy="2378075"/>
          </a:xfrm>
          <a:prstGeom prst="rect">
            <a:avLst/>
          </a:prstGeom>
          <a:noFill/>
          <a:ln w="9525">
            <a:noFill/>
            <a:miter lim="800000"/>
            <a:headEnd/>
            <a:tailEnd/>
          </a:ln>
        </p:spPr>
      </p:pic>
      <p:pic>
        <p:nvPicPr>
          <p:cNvPr id="147461" name="Picture 6" descr="未标题-1 拷贝"/>
          <p:cNvPicPr>
            <a:picLocks noChangeAspect="1" noChangeArrowheads="1"/>
          </p:cNvPicPr>
          <p:nvPr/>
        </p:nvPicPr>
        <p:blipFill>
          <a:blip r:embed="rId3">
            <a:lum bright="-18000" contrast="30000"/>
          </a:blip>
          <a:srcRect/>
          <a:stretch>
            <a:fillRect/>
          </a:stretch>
        </p:blipFill>
        <p:spPr bwMode="auto">
          <a:xfrm>
            <a:off x="4572000" y="3213100"/>
            <a:ext cx="3676650" cy="2389188"/>
          </a:xfrm>
          <a:prstGeom prst="rect">
            <a:avLst/>
          </a:prstGeom>
          <a:noFill/>
          <a:ln w="9525">
            <a:noFill/>
            <a:miter lim="800000"/>
            <a:headEnd/>
            <a:tailEnd/>
          </a:ln>
        </p:spPr>
      </p:pic>
      <p:sp>
        <p:nvSpPr>
          <p:cNvPr id="147462" name="Rectangle 6"/>
          <p:cNvSpPr>
            <a:spLocks noChangeArrowheads="1"/>
          </p:cNvSpPr>
          <p:nvPr/>
        </p:nvSpPr>
        <p:spPr bwMode="auto">
          <a:xfrm>
            <a:off x="681038" y="5589588"/>
            <a:ext cx="7867650" cy="396875"/>
          </a:xfrm>
          <a:prstGeom prst="rect">
            <a:avLst/>
          </a:prstGeom>
          <a:noFill/>
          <a:ln w="9525" algn="ctr">
            <a:noFill/>
            <a:miter lim="800000"/>
            <a:headEnd/>
            <a:tailEnd/>
          </a:ln>
        </p:spPr>
        <p:txBody>
          <a:bodyPr wrap="none" anchor="ctr">
            <a:spAutoFit/>
          </a:bodyPr>
          <a:lstStyle/>
          <a:p>
            <a:pPr algn="ctr">
              <a:spcBef>
                <a:spcPct val="0"/>
              </a:spcBef>
            </a:pPr>
            <a:r>
              <a:rPr lang="zh-CN" altLang="en-US" sz="2000"/>
              <a:t>螺位错形成示意图                 螺位错滑移面两侧晶面上原子的滑移情况</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zh-CN" altLang="en-US" b="1" smtClean="0"/>
              <a:t>研究缺陷的意义</a:t>
            </a:r>
          </a:p>
        </p:txBody>
      </p:sp>
      <p:sp>
        <p:nvSpPr>
          <p:cNvPr id="148483" name="Rectangle 3"/>
          <p:cNvSpPr>
            <a:spLocks noGrp="1" noChangeArrowheads="1"/>
          </p:cNvSpPr>
          <p:nvPr>
            <p:ph type="body" idx="1"/>
          </p:nvPr>
        </p:nvSpPr>
        <p:spPr/>
        <p:txBody>
          <a:bodyPr/>
          <a:lstStyle/>
          <a:p>
            <a:pPr eaLnBrk="1" hangingPunct="1">
              <a:lnSpc>
                <a:spcPct val="150000"/>
              </a:lnSpc>
              <a:buClr>
                <a:srgbClr val="FF0000"/>
              </a:buClr>
              <a:buFont typeface="Wingdings" pitchFamily="2" charset="2"/>
              <a:buNone/>
            </a:pPr>
            <a:r>
              <a:rPr lang="zh-CN" altLang="en-US" sz="3200" b="1" smtClean="0"/>
              <a:t>（</a:t>
            </a:r>
            <a:r>
              <a:rPr lang="en-US" altLang="zh-CN" sz="3200" b="1" smtClean="0"/>
              <a:t>1</a:t>
            </a:r>
            <a:r>
              <a:rPr lang="zh-CN" altLang="en-US" sz="3200" b="1" smtClean="0"/>
              <a:t>） 晶体缺陷是材料结构敏感性的物理根源</a:t>
            </a:r>
            <a:r>
              <a:rPr lang="zh-CN" altLang="zh-CN" sz="3200" b="1" smtClean="0"/>
              <a:t>。</a:t>
            </a:r>
          </a:p>
          <a:p>
            <a:pPr eaLnBrk="1" hangingPunct="1">
              <a:lnSpc>
                <a:spcPct val="150000"/>
              </a:lnSpc>
              <a:buClr>
                <a:srgbClr val="FF0000"/>
              </a:buClr>
              <a:buFont typeface="Wingdings" pitchFamily="2" charset="2"/>
              <a:buNone/>
            </a:pPr>
            <a:r>
              <a:rPr lang="zh-CN" altLang="en-US" sz="3200" b="1" smtClean="0"/>
              <a:t>（</a:t>
            </a:r>
            <a:r>
              <a:rPr lang="en-US" altLang="zh-CN" sz="3200" b="1" smtClean="0"/>
              <a:t>2</a:t>
            </a:r>
            <a:r>
              <a:rPr lang="zh-CN" altLang="en-US" sz="3200" b="1" smtClean="0"/>
              <a:t>）晶体缺陷是材料导电、半导体、发色（色心）、发光、扩散、烧结、固相反应等的机制。</a:t>
            </a:r>
          </a:p>
          <a:p>
            <a:pPr eaLnBrk="1" hangingPunct="1">
              <a:lnSpc>
                <a:spcPct val="150000"/>
              </a:lnSpc>
              <a:buClr>
                <a:srgbClr val="FF0000"/>
              </a:buClr>
              <a:buFont typeface="Wingdings" pitchFamily="2" charset="2"/>
              <a:buNone/>
            </a:pPr>
            <a:r>
              <a:rPr lang="zh-CN" altLang="en-US" sz="3200" b="1" smtClean="0"/>
              <a:t>（</a:t>
            </a:r>
            <a:r>
              <a:rPr lang="en-US" altLang="zh-CN" sz="3200" b="1" smtClean="0"/>
              <a:t>3</a:t>
            </a:r>
            <a:r>
              <a:rPr lang="zh-CN" altLang="en-US" sz="3200" b="1" smtClean="0"/>
              <a:t>）寻找排除晶体缺陷的方法，进一步提高材料的质量和性能的稳定性。</a:t>
            </a:r>
            <a:endParaRPr lang="zh-CN" altLang="en-US" sz="3200" smtClean="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6669599-AD11-4418-8A2B-7C0967906158}" type="slidenum">
              <a:rPr lang="en-US" altLang="zh-CN"/>
              <a:pPr/>
              <a:t>15</a:t>
            </a:fld>
            <a:endParaRPr lang="en-US" altLang="zh-CN"/>
          </a:p>
        </p:txBody>
      </p:sp>
      <p:sp>
        <p:nvSpPr>
          <p:cNvPr id="757762" name="Rectangle 2"/>
          <p:cNvSpPr>
            <a:spLocks noGrp="1" noChangeArrowheads="1"/>
          </p:cNvSpPr>
          <p:nvPr>
            <p:ph type="title"/>
          </p:nvPr>
        </p:nvSpPr>
        <p:spPr/>
        <p:txBody>
          <a:bodyPr/>
          <a:lstStyle/>
          <a:p>
            <a:endParaRPr lang="zh-CN" altLang="zh-CN"/>
          </a:p>
        </p:txBody>
      </p:sp>
      <p:pic>
        <p:nvPicPr>
          <p:cNvPr id="757764" name="Picture 4"/>
          <p:cNvPicPr>
            <a:picLocks noChangeAspect="1" noChangeArrowheads="1"/>
          </p:cNvPicPr>
          <p:nvPr/>
        </p:nvPicPr>
        <p:blipFill>
          <a:blip r:embed="rId2"/>
          <a:srcRect/>
          <a:stretch>
            <a:fillRect/>
          </a:stretch>
        </p:blipFill>
        <p:spPr bwMode="auto">
          <a:xfrm>
            <a:off x="755650" y="1341438"/>
            <a:ext cx="7885113" cy="4867275"/>
          </a:xfrm>
          <a:prstGeom prst="rect">
            <a:avLst/>
          </a:prstGeom>
          <a:noFill/>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D223C23-6EB7-46DE-9985-093BC5060334}" type="slidenum">
              <a:rPr lang="en-US" altLang="zh-CN"/>
              <a:pPr/>
              <a:t>16</a:t>
            </a:fld>
            <a:endParaRPr lang="en-US" altLang="zh-CN"/>
          </a:p>
        </p:txBody>
      </p:sp>
      <p:sp>
        <p:nvSpPr>
          <p:cNvPr id="758786" name="Rectangle 2"/>
          <p:cNvSpPr>
            <a:spLocks noGrp="1" noChangeArrowheads="1"/>
          </p:cNvSpPr>
          <p:nvPr>
            <p:ph type="title"/>
          </p:nvPr>
        </p:nvSpPr>
        <p:spPr/>
        <p:txBody>
          <a:bodyPr/>
          <a:lstStyle/>
          <a:p>
            <a:endParaRPr lang="zh-CN" altLang="zh-CN"/>
          </a:p>
        </p:txBody>
      </p:sp>
      <p:pic>
        <p:nvPicPr>
          <p:cNvPr id="758788" name="Picture 4"/>
          <p:cNvPicPr>
            <a:picLocks noChangeAspect="1" noChangeArrowheads="1"/>
          </p:cNvPicPr>
          <p:nvPr/>
        </p:nvPicPr>
        <p:blipFill>
          <a:blip r:embed="rId2"/>
          <a:srcRect/>
          <a:stretch>
            <a:fillRect/>
          </a:stretch>
        </p:blipFill>
        <p:spPr bwMode="auto">
          <a:xfrm>
            <a:off x="755650" y="1341438"/>
            <a:ext cx="7921625" cy="4953000"/>
          </a:xfrm>
          <a:prstGeom prst="rect">
            <a:avLst/>
          </a:pr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B0B48F3-82F7-482B-9723-D51E322EEA47}" type="slidenum">
              <a:rPr lang="en-US" altLang="zh-CN"/>
              <a:pPr/>
              <a:t>17</a:t>
            </a:fld>
            <a:endParaRPr lang="en-US" altLang="zh-CN"/>
          </a:p>
        </p:txBody>
      </p:sp>
      <p:sp>
        <p:nvSpPr>
          <p:cNvPr id="759810" name="Rectangle 2"/>
          <p:cNvSpPr>
            <a:spLocks noGrp="1" noChangeArrowheads="1"/>
          </p:cNvSpPr>
          <p:nvPr>
            <p:ph type="title"/>
          </p:nvPr>
        </p:nvSpPr>
        <p:spPr/>
        <p:txBody>
          <a:bodyPr/>
          <a:lstStyle/>
          <a:p>
            <a:endParaRPr lang="zh-CN" altLang="zh-CN"/>
          </a:p>
        </p:txBody>
      </p:sp>
      <p:pic>
        <p:nvPicPr>
          <p:cNvPr id="759812" name="Picture 4"/>
          <p:cNvPicPr>
            <a:picLocks noChangeAspect="1" noChangeArrowheads="1"/>
          </p:cNvPicPr>
          <p:nvPr/>
        </p:nvPicPr>
        <p:blipFill>
          <a:blip r:embed="rId2"/>
          <a:srcRect/>
          <a:stretch>
            <a:fillRect/>
          </a:stretch>
        </p:blipFill>
        <p:spPr bwMode="auto">
          <a:xfrm>
            <a:off x="1476375" y="1196975"/>
            <a:ext cx="6408738" cy="4022725"/>
          </a:xfrm>
          <a:prstGeom prst="rect">
            <a:avLst/>
          </a:prstGeom>
          <a:noFill/>
        </p:spPr>
      </p:pic>
      <p:pic>
        <p:nvPicPr>
          <p:cNvPr id="759813" name="Picture 5"/>
          <p:cNvPicPr>
            <a:picLocks noChangeAspect="1" noChangeArrowheads="1"/>
          </p:cNvPicPr>
          <p:nvPr/>
        </p:nvPicPr>
        <p:blipFill>
          <a:blip r:embed="rId3"/>
          <a:srcRect/>
          <a:stretch>
            <a:fillRect/>
          </a:stretch>
        </p:blipFill>
        <p:spPr bwMode="auto">
          <a:xfrm>
            <a:off x="1476375" y="5300663"/>
            <a:ext cx="6337300" cy="1181100"/>
          </a:xfrm>
          <a:prstGeom prst="rect">
            <a:avLst/>
          </a:prstGeom>
          <a:noFill/>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Picture 2" descr="snap2"/>
          <p:cNvPicPr>
            <a:picLocks noChangeAspect="1" noChangeArrowheads="1"/>
          </p:cNvPicPr>
          <p:nvPr/>
        </p:nvPicPr>
        <p:blipFill>
          <a:blip r:embed="rId2"/>
          <a:srcRect/>
          <a:stretch>
            <a:fillRect/>
          </a:stretch>
        </p:blipFill>
        <p:spPr bwMode="auto">
          <a:xfrm>
            <a:off x="785786" y="1214422"/>
            <a:ext cx="7485065" cy="5406250"/>
          </a:xfrm>
          <a:prstGeom prst="rect">
            <a:avLst/>
          </a:prstGeom>
          <a:solidFill>
            <a:srgbClr val="FFFFCC"/>
          </a:solidFill>
          <a:ln w="9525">
            <a:noFill/>
            <a:miter lim="800000"/>
            <a:headEnd/>
            <a:tailEnd/>
          </a:ln>
        </p:spPr>
      </p:pic>
      <p:sp>
        <p:nvSpPr>
          <p:cNvPr id="45059" name="Text Box 3"/>
          <p:cNvSpPr txBox="1">
            <a:spLocks noChangeArrowheads="1"/>
          </p:cNvSpPr>
          <p:nvPr/>
        </p:nvSpPr>
        <p:spPr bwMode="auto">
          <a:xfrm>
            <a:off x="2195513" y="404813"/>
            <a:ext cx="4978400" cy="584775"/>
          </a:xfrm>
          <a:prstGeom prst="rect">
            <a:avLst/>
          </a:prstGeom>
          <a:noFill/>
          <a:ln w="9525">
            <a:noFill/>
            <a:miter lim="800000"/>
            <a:headEnd/>
            <a:tailEnd/>
          </a:ln>
        </p:spPr>
        <p:txBody>
          <a:bodyPr>
            <a:spAutoFit/>
          </a:bodyPr>
          <a:lstStyle/>
          <a:p>
            <a:r>
              <a:rPr kumimoji="1" lang="zh-CN" altLang="en-US" dirty="0">
                <a:solidFill>
                  <a:srgbClr val="FF0000"/>
                </a:solidFill>
              </a:rPr>
              <a:t>氢原子光谱和氢原子能级</a:t>
            </a:r>
            <a:r>
              <a:rPr kumimoji="1" lang="zh-CN" altLang="en-US" b="1" dirty="0">
                <a:solidFill>
                  <a:srgbClr val="FF0000"/>
                </a:solidFill>
                <a:ea typeface="宋体" pitchFamily="2" charset="-122"/>
              </a:rPr>
              <a:t>：</a:t>
            </a:r>
          </a:p>
        </p:txBody>
      </p:sp>
      <p:sp>
        <p:nvSpPr>
          <p:cNvPr id="45060" name="Text Box 8"/>
          <p:cNvSpPr txBox="1">
            <a:spLocks noChangeArrowheads="1"/>
          </p:cNvSpPr>
          <p:nvPr/>
        </p:nvSpPr>
        <p:spPr bwMode="auto">
          <a:xfrm>
            <a:off x="323850" y="333375"/>
            <a:ext cx="2376488" cy="579438"/>
          </a:xfrm>
          <a:prstGeom prst="rect">
            <a:avLst/>
          </a:prstGeom>
          <a:noFill/>
          <a:ln w="9525">
            <a:noFill/>
            <a:miter lim="800000"/>
            <a:headEnd/>
            <a:tailEnd/>
          </a:ln>
        </p:spPr>
        <p:txBody>
          <a:bodyPr>
            <a:spAutoFit/>
          </a:bodyPr>
          <a:lstStyle/>
          <a:p>
            <a:r>
              <a:rPr kumimoji="1" lang="en-US" altLang="zh-CN" sz="3200">
                <a:ea typeface="宋体" pitchFamily="2" charset="-122"/>
              </a:rPr>
              <a:t>Bohr</a:t>
            </a:r>
            <a:r>
              <a:rPr kumimoji="1" lang="zh-CN" altLang="zh-CN" sz="3200"/>
              <a:t>理论</a:t>
            </a:r>
            <a:endParaRPr kumimoji="1" lang="zh-CN" altLang="en-US" sz="320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85378"/>
                                        </p:tgtEl>
                                        <p:attrNameLst>
                                          <p:attrName>style.visibility</p:attrName>
                                        </p:attrNameLst>
                                      </p:cBhvr>
                                      <p:to>
                                        <p:strVal val="visible"/>
                                      </p:to>
                                    </p:set>
                                    <p:anim calcmode="lin" valueType="num">
                                      <p:cBhvr>
                                        <p:cTn id="7" dur="2000" fill="hold"/>
                                        <p:tgtEl>
                                          <p:spTgt spid="485378"/>
                                        </p:tgtEl>
                                        <p:attrNameLst>
                                          <p:attrName>ppt_w</p:attrName>
                                        </p:attrNameLst>
                                      </p:cBhvr>
                                      <p:tavLst>
                                        <p:tav tm="0">
                                          <p:val>
                                            <p:strVal val="#ppt_w*0.70"/>
                                          </p:val>
                                        </p:tav>
                                        <p:tav tm="100000">
                                          <p:val>
                                            <p:strVal val="#ppt_w"/>
                                          </p:val>
                                        </p:tav>
                                      </p:tavLst>
                                    </p:anim>
                                    <p:anim calcmode="lin" valueType="num">
                                      <p:cBhvr>
                                        <p:cTn id="8" dur="2000" fill="hold"/>
                                        <p:tgtEl>
                                          <p:spTgt spid="485378"/>
                                        </p:tgtEl>
                                        <p:attrNameLst>
                                          <p:attrName>ppt_h</p:attrName>
                                        </p:attrNameLst>
                                      </p:cBhvr>
                                      <p:tavLst>
                                        <p:tav tm="0">
                                          <p:val>
                                            <p:strVal val="#ppt_h"/>
                                          </p:val>
                                        </p:tav>
                                        <p:tav tm="100000">
                                          <p:val>
                                            <p:strVal val="#ppt_h"/>
                                          </p:val>
                                        </p:tav>
                                      </p:tavLst>
                                    </p:anim>
                                    <p:animEffect transition="in" filter="fade">
                                      <p:cBhvr>
                                        <p:cTn id="9" dur="2000"/>
                                        <p:tgtEl>
                                          <p:spTgt spid="48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71488" y="276225"/>
            <a:ext cx="8034337" cy="668338"/>
          </a:xfrm>
          <a:noFill/>
        </p:spPr>
        <p:txBody>
          <a:bodyPr anchor="b"/>
          <a:lstStyle/>
          <a:p>
            <a:pPr eaLnBrk="1" hangingPunct="1"/>
            <a:r>
              <a:rPr lang="zh-CN" altLang="en-US" dirty="0" smtClean="0"/>
              <a:t>从 </a:t>
            </a:r>
            <a:r>
              <a:rPr lang="en-US" altLang="zh-CN" dirty="0" smtClean="0"/>
              <a:t>Bohr </a:t>
            </a:r>
            <a:r>
              <a:rPr lang="zh-CN" altLang="en-US" dirty="0" smtClean="0"/>
              <a:t>模型到量子力学</a:t>
            </a:r>
          </a:p>
        </p:txBody>
      </p:sp>
      <p:sp>
        <p:nvSpPr>
          <p:cNvPr id="46083" name="Text Box 3"/>
          <p:cNvSpPr txBox="1">
            <a:spLocks noChangeArrowheads="1"/>
          </p:cNvSpPr>
          <p:nvPr/>
        </p:nvSpPr>
        <p:spPr bwMode="auto">
          <a:xfrm>
            <a:off x="428596" y="1142984"/>
            <a:ext cx="8066087" cy="5472113"/>
          </a:xfrm>
          <a:prstGeom prst="rect">
            <a:avLst/>
          </a:prstGeom>
          <a:noFill/>
          <a:ln w="9525" algn="ctr">
            <a:noFill/>
            <a:miter lim="800000"/>
            <a:headEnd/>
            <a:tailEnd/>
          </a:ln>
        </p:spPr>
        <p:txBody>
          <a:bodyPr/>
          <a:lstStyle/>
          <a:p>
            <a:pPr marL="342900" indent="-342900">
              <a:lnSpc>
                <a:spcPct val="120000"/>
              </a:lnSpc>
              <a:spcBef>
                <a:spcPct val="10000"/>
              </a:spcBef>
              <a:buClr>
                <a:srgbClr val="FF00FF"/>
              </a:buClr>
              <a:buFont typeface="Wingdings" pitchFamily="2" charset="2"/>
              <a:buChar char="v"/>
            </a:pPr>
            <a:r>
              <a:rPr kumimoji="1" lang="zh-CN" altLang="en-US" sz="2800" dirty="0"/>
              <a:t>玻尔理论是一个伟大的成就：</a:t>
            </a:r>
          </a:p>
          <a:p>
            <a:pPr marL="742950" lvl="1" indent="-285750">
              <a:lnSpc>
                <a:spcPct val="120000"/>
              </a:lnSpc>
              <a:spcBef>
                <a:spcPct val="0"/>
              </a:spcBef>
              <a:buClr>
                <a:srgbClr val="0000FF"/>
              </a:buClr>
              <a:buFont typeface="Wingdings" pitchFamily="2" charset="2"/>
              <a:buChar char="l"/>
            </a:pPr>
            <a:r>
              <a:rPr kumimoji="1" lang="zh-CN" altLang="en-US" sz="2800" dirty="0">
                <a:solidFill>
                  <a:srgbClr val="003399"/>
                </a:solidFill>
              </a:rPr>
              <a:t>引入量子化条件，成功地解释了氢原子光谱。</a:t>
            </a:r>
          </a:p>
          <a:p>
            <a:pPr marL="742950" lvl="1" indent="-285750">
              <a:lnSpc>
                <a:spcPct val="120000"/>
              </a:lnSpc>
              <a:spcBef>
                <a:spcPct val="0"/>
              </a:spcBef>
              <a:buClr>
                <a:srgbClr val="0000FF"/>
              </a:buClr>
              <a:buFont typeface="Wingdings" pitchFamily="2" charset="2"/>
              <a:buChar char="l"/>
            </a:pPr>
            <a:r>
              <a:rPr kumimoji="1" lang="zh-CN" altLang="en-US" sz="2800" dirty="0">
                <a:solidFill>
                  <a:srgbClr val="003399"/>
                </a:solidFill>
              </a:rPr>
              <a:t>把宏观的光谱现象和微观的原子内部电子分层结构联系起来，推动了原子结构理论的发展。</a:t>
            </a:r>
          </a:p>
          <a:p>
            <a:pPr marL="342900" indent="-342900">
              <a:lnSpc>
                <a:spcPct val="120000"/>
              </a:lnSpc>
              <a:spcBef>
                <a:spcPct val="0"/>
              </a:spcBef>
              <a:buClr>
                <a:srgbClr val="FF00FF"/>
              </a:buClr>
              <a:buFont typeface="Wingdings" pitchFamily="2" charset="2"/>
              <a:buChar char="v"/>
            </a:pPr>
            <a:r>
              <a:rPr kumimoji="1" lang="zh-CN" altLang="en-US" sz="2800" dirty="0"/>
              <a:t>玻尔理论的局限性：</a:t>
            </a:r>
          </a:p>
          <a:p>
            <a:pPr marL="742950" lvl="1" indent="-285750">
              <a:lnSpc>
                <a:spcPct val="120000"/>
              </a:lnSpc>
              <a:spcBef>
                <a:spcPct val="0"/>
              </a:spcBef>
              <a:buClr>
                <a:srgbClr val="0000FF"/>
              </a:buClr>
              <a:buFont typeface="Wingdings" pitchFamily="2" charset="2"/>
              <a:buChar char="l"/>
            </a:pPr>
            <a:r>
              <a:rPr kumimoji="1" lang="zh-CN" altLang="en-US" sz="2800" dirty="0">
                <a:solidFill>
                  <a:srgbClr val="003399"/>
                </a:solidFill>
              </a:rPr>
              <a:t>不能解释氢原子光谱的精细结构，不能解释多电子原子的光谱</a:t>
            </a:r>
          </a:p>
          <a:p>
            <a:pPr marL="742950" lvl="1" indent="-285750">
              <a:lnSpc>
                <a:spcPct val="120000"/>
              </a:lnSpc>
              <a:spcBef>
                <a:spcPct val="0"/>
              </a:spcBef>
              <a:buClr>
                <a:srgbClr val="0000FF"/>
              </a:buClr>
              <a:buFont typeface="Wingdings" pitchFamily="2" charset="2"/>
              <a:buChar char="l"/>
            </a:pPr>
            <a:r>
              <a:rPr kumimoji="1" lang="zh-CN" altLang="en-US" sz="2800" dirty="0">
                <a:solidFill>
                  <a:srgbClr val="003399"/>
                </a:solidFill>
              </a:rPr>
              <a:t>没有摆脱经典力学的束缚，没有认识到电子运动的波粒二象性，他的电子绕核运动的固定轨道的观点不符合微观粒子的运动特性。</a:t>
            </a:r>
          </a:p>
        </p:txBody>
      </p:sp>
      <p:pic>
        <p:nvPicPr>
          <p:cNvPr id="46084" name="Picture 4"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AEBAD90-537B-4118-8AB3-9113431DE86E}" type="slidenum">
              <a:rPr lang="en-US" altLang="zh-CN"/>
              <a:pPr/>
              <a:t>2</a:t>
            </a:fld>
            <a:endParaRPr lang="en-US" altLang="zh-CN"/>
          </a:p>
        </p:txBody>
      </p:sp>
      <p:sp>
        <p:nvSpPr>
          <p:cNvPr id="796674" name="Rectangle 2"/>
          <p:cNvSpPr>
            <a:spLocks noGrp="1" noChangeArrowheads="1"/>
          </p:cNvSpPr>
          <p:nvPr>
            <p:ph type="title"/>
          </p:nvPr>
        </p:nvSpPr>
        <p:spPr>
          <a:xfrm>
            <a:off x="642910" y="428604"/>
            <a:ext cx="7600950" cy="579437"/>
          </a:xfrm>
        </p:spPr>
        <p:txBody>
          <a:bodyPr/>
          <a:lstStyle/>
          <a:p>
            <a:r>
              <a:rPr lang="zh-CN" altLang="en-US" dirty="0"/>
              <a:t>教学要求</a:t>
            </a:r>
          </a:p>
        </p:txBody>
      </p:sp>
      <p:sp>
        <p:nvSpPr>
          <p:cNvPr id="796675" name="Rectangle 3"/>
          <p:cNvSpPr>
            <a:spLocks noGrp="1" noChangeArrowheads="1"/>
          </p:cNvSpPr>
          <p:nvPr>
            <p:ph type="body" idx="1"/>
          </p:nvPr>
        </p:nvSpPr>
        <p:spPr>
          <a:xfrm>
            <a:off x="571472" y="1285860"/>
            <a:ext cx="8181975" cy="4772025"/>
          </a:xfrm>
        </p:spPr>
        <p:txBody>
          <a:bodyPr/>
          <a:lstStyle/>
          <a:p>
            <a:pPr marL="269875" indent="-269875" algn="just">
              <a:lnSpc>
                <a:spcPct val="110000"/>
              </a:lnSpc>
              <a:buFont typeface="Wingdings" pitchFamily="2" charset="2"/>
              <a:buNone/>
              <a:tabLst>
                <a:tab pos="269875" algn="l"/>
              </a:tabLst>
            </a:pPr>
            <a:r>
              <a:rPr lang="en-US" altLang="zh-CN" sz="2800" dirty="0"/>
              <a:t>1.</a:t>
            </a:r>
            <a:r>
              <a:rPr lang="zh-CN" altLang="en-US" sz="2800" dirty="0"/>
              <a:t>初步了解原子核外电子运动的近代概念、原子轨道（波函数）和电子云概念；</a:t>
            </a:r>
          </a:p>
          <a:p>
            <a:pPr marL="269875" indent="-269875" algn="just">
              <a:lnSpc>
                <a:spcPct val="110000"/>
              </a:lnSpc>
              <a:buFont typeface="Wingdings" pitchFamily="2" charset="2"/>
              <a:buNone/>
              <a:tabLst>
                <a:tab pos="269875" algn="l"/>
              </a:tabLst>
            </a:pPr>
            <a:r>
              <a:rPr lang="en-US" altLang="zh-CN" sz="2800" dirty="0">
                <a:latin typeface="Times New Roman" pitchFamily="18" charset="0"/>
              </a:rPr>
              <a:t>2.</a:t>
            </a:r>
            <a:r>
              <a:rPr lang="zh-CN" altLang="en-US" sz="2800" dirty="0">
                <a:latin typeface="Times New Roman" pitchFamily="18" charset="0"/>
              </a:rPr>
              <a:t>熟悉四个量子数对核外电子运动状态的描述，掌握四个量子数的物理意义；熟悉 </a:t>
            </a:r>
            <a:r>
              <a:rPr lang="en-US" altLang="zh-CN" sz="2800" dirty="0">
                <a:latin typeface="Times New Roman" pitchFamily="18" charset="0"/>
              </a:rPr>
              <a:t>s </a:t>
            </a:r>
            <a:r>
              <a:rPr lang="zh-CN" altLang="en-US" sz="2800" dirty="0">
                <a:latin typeface="Times New Roman" pitchFamily="18" charset="0"/>
              </a:rPr>
              <a:t>， </a:t>
            </a:r>
            <a:r>
              <a:rPr lang="en-US" altLang="zh-CN" sz="2800" dirty="0">
                <a:latin typeface="Times New Roman" pitchFamily="18" charset="0"/>
              </a:rPr>
              <a:t>p, d </a:t>
            </a:r>
            <a:r>
              <a:rPr lang="zh-CN" altLang="en-US" sz="2800" dirty="0">
                <a:latin typeface="Times New Roman" pitchFamily="18" charset="0"/>
              </a:rPr>
              <a:t>原子轨道的形状和方向；</a:t>
            </a:r>
          </a:p>
          <a:p>
            <a:pPr marL="269875" indent="-269875" algn="just">
              <a:lnSpc>
                <a:spcPct val="110000"/>
              </a:lnSpc>
              <a:buFont typeface="Wingdings" pitchFamily="2" charset="2"/>
              <a:buNone/>
              <a:tabLst>
                <a:tab pos="269875" algn="l"/>
              </a:tabLst>
            </a:pPr>
            <a:r>
              <a:rPr lang="en-US" altLang="zh-CN" sz="2800" dirty="0">
                <a:latin typeface="Times New Roman" pitchFamily="18" charset="0"/>
              </a:rPr>
              <a:t>3.</a:t>
            </a:r>
            <a:r>
              <a:rPr lang="zh-CN" altLang="en-US" sz="2800" dirty="0">
                <a:latin typeface="Times New Roman" pitchFamily="18" charset="0"/>
              </a:rPr>
              <a:t>理解原子结构的近似能级图，掌握原子核外电子排布的一般规则和 </a:t>
            </a:r>
            <a:r>
              <a:rPr lang="en-US" altLang="zh-CN" sz="2800" dirty="0">
                <a:latin typeface="Times New Roman" pitchFamily="18" charset="0"/>
              </a:rPr>
              <a:t>s </a:t>
            </a:r>
            <a:r>
              <a:rPr lang="zh-CN" altLang="en-US" sz="2800" dirty="0">
                <a:latin typeface="Times New Roman" pitchFamily="18" charset="0"/>
              </a:rPr>
              <a:t>， </a:t>
            </a:r>
            <a:r>
              <a:rPr lang="en-US" altLang="zh-CN" sz="2800" dirty="0">
                <a:latin typeface="Times New Roman" pitchFamily="18" charset="0"/>
              </a:rPr>
              <a:t>p </a:t>
            </a:r>
            <a:r>
              <a:rPr lang="zh-CN" altLang="en-US" sz="2800" dirty="0">
                <a:latin typeface="Times New Roman" pitchFamily="18" charset="0"/>
              </a:rPr>
              <a:t>， </a:t>
            </a:r>
            <a:r>
              <a:rPr lang="en-US" altLang="zh-CN" sz="2800" dirty="0">
                <a:latin typeface="Times New Roman" pitchFamily="18" charset="0"/>
              </a:rPr>
              <a:t>d, f </a:t>
            </a:r>
            <a:r>
              <a:rPr lang="zh-CN" altLang="en-US" sz="2800" dirty="0">
                <a:latin typeface="Times New Roman" pitchFamily="18" charset="0"/>
              </a:rPr>
              <a:t>区元素的原子结构特点；</a:t>
            </a:r>
          </a:p>
        </p:txBody>
      </p:sp>
      <p:sp>
        <p:nvSpPr>
          <p:cNvPr id="796676" name="Text Box 4">
            <a:hlinkClick r:id="" action="ppaction://noaction"/>
          </p:cNvPr>
          <p:cNvSpPr txBox="1">
            <a:spLocks noChangeArrowheads="1"/>
          </p:cNvSpPr>
          <p:nvPr/>
        </p:nvSpPr>
        <p:spPr bwMode="auto">
          <a:xfrm>
            <a:off x="7732713" y="6369050"/>
            <a:ext cx="523875" cy="312738"/>
          </a:xfrm>
          <a:prstGeom prst="rect">
            <a:avLst/>
          </a:prstGeom>
          <a:gradFill rotWithShape="1">
            <a:gsLst>
              <a:gs pos="0">
                <a:srgbClr val="FFCC99">
                  <a:gamma/>
                  <a:tint val="15294"/>
                  <a:invGamma/>
                </a:srgbClr>
              </a:gs>
              <a:gs pos="100000">
                <a:srgbClr val="FFCC99"/>
              </a:gs>
            </a:gsLst>
            <a:path path="shape">
              <a:fillToRect l="50000" t="50000" r="50000" b="50000"/>
            </a:path>
          </a:gradFill>
          <a:ln w="38100" cmpd="dbl" algn="ctr">
            <a:solidFill>
              <a:srgbClr val="47AD47"/>
            </a:solidFill>
            <a:miter lim="800000"/>
            <a:headEnd/>
            <a:tailEnd/>
          </a:ln>
          <a:effectLst/>
        </p:spPr>
        <p:txBody>
          <a:bodyPr lIns="0" tIns="0" rIns="0" bIns="0" anchor="ctr" anchorCtr="1">
            <a:spAutoFit/>
          </a:bodyPr>
          <a:lstStyle/>
          <a:p>
            <a:r>
              <a:rPr kumimoji="0" lang="zh-CN" altLang="en-US" sz="1800">
                <a:solidFill>
                  <a:srgbClr val="37B140"/>
                </a:solidFill>
                <a:latin typeface="Arial" pitchFamily="34" charset="0"/>
                <a:ea typeface="华文隶书" pitchFamily="2" charset="-122"/>
              </a:rPr>
              <a:t>返回</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6675"/>
                                        </p:tgtEl>
                                        <p:attrNameLst>
                                          <p:attrName>style.visibility</p:attrName>
                                        </p:attrNameLst>
                                      </p:cBhvr>
                                      <p:to>
                                        <p:strVal val="visible"/>
                                      </p:to>
                                    </p:set>
                                    <p:anim calcmode="lin" valueType="num">
                                      <p:cBhvr additive="base">
                                        <p:cTn id="7" dur="500" fill="hold"/>
                                        <p:tgtEl>
                                          <p:spTgt spid="796675"/>
                                        </p:tgtEl>
                                        <p:attrNameLst>
                                          <p:attrName>ppt_x</p:attrName>
                                        </p:attrNameLst>
                                      </p:cBhvr>
                                      <p:tavLst>
                                        <p:tav tm="0">
                                          <p:val>
                                            <p:strVal val="#ppt_x"/>
                                          </p:val>
                                        </p:tav>
                                        <p:tav tm="100000">
                                          <p:val>
                                            <p:strVal val="#ppt_x"/>
                                          </p:val>
                                        </p:tav>
                                      </p:tavLst>
                                    </p:anim>
                                    <p:anim calcmode="lin" valueType="num">
                                      <p:cBhvr additive="base">
                                        <p:cTn id="8" dur="500" fill="hold"/>
                                        <p:tgtEl>
                                          <p:spTgt spid="7966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67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12"/>
          <p:cNvSpPr>
            <a:spLocks noGrp="1" noChangeArrowheads="1"/>
          </p:cNvSpPr>
          <p:nvPr>
            <p:ph type="title"/>
          </p:nvPr>
        </p:nvSpPr>
        <p:spPr/>
        <p:txBody>
          <a:bodyPr/>
          <a:lstStyle/>
          <a:p>
            <a:pPr eaLnBrk="1" hangingPunct="1"/>
            <a:r>
              <a:rPr lang="en-US" altLang="zh-CN" smtClean="0"/>
              <a:t>4.1.1.2  </a:t>
            </a:r>
            <a:r>
              <a:rPr lang="zh-CN" altLang="en-US" smtClean="0"/>
              <a:t>电子的波粒二象性</a:t>
            </a:r>
          </a:p>
        </p:txBody>
      </p:sp>
      <p:sp>
        <p:nvSpPr>
          <p:cNvPr id="4100" name="Rectangle 13"/>
          <p:cNvSpPr>
            <a:spLocks noGrp="1" noChangeArrowheads="1"/>
          </p:cNvSpPr>
          <p:nvPr>
            <p:ph type="body" idx="1"/>
          </p:nvPr>
        </p:nvSpPr>
        <p:spPr>
          <a:xfrm>
            <a:off x="468313" y="1341438"/>
            <a:ext cx="6202362" cy="5040312"/>
          </a:xfrm>
        </p:spPr>
        <p:txBody>
          <a:bodyPr/>
          <a:lstStyle/>
          <a:p>
            <a:pPr eaLnBrk="1" hangingPunct="1"/>
            <a:r>
              <a:rPr lang="en-US" altLang="zh-CN" sz="2800" dirty="0" smtClean="0"/>
              <a:t>1924</a:t>
            </a:r>
            <a:r>
              <a:rPr lang="zh-CN" altLang="en-US" sz="2800" dirty="0" smtClean="0"/>
              <a:t>年法国物理学家德布罗意</a:t>
            </a:r>
            <a:r>
              <a:rPr lang="zh-CN" altLang="zh-CN" sz="2800" dirty="0" smtClean="0"/>
              <a:t>提出：</a:t>
            </a:r>
            <a:r>
              <a:rPr lang="zh-CN" altLang="en-US" sz="2800" dirty="0" smtClean="0"/>
              <a:t>质量为 </a:t>
            </a:r>
            <a:r>
              <a:rPr lang="en-US" altLang="zh-CN" sz="2800" dirty="0" smtClean="0"/>
              <a:t>m</a:t>
            </a:r>
            <a:r>
              <a:rPr lang="zh-CN" altLang="en-US" sz="2800" dirty="0" smtClean="0"/>
              <a:t>，运动速度为</a:t>
            </a:r>
            <a:r>
              <a:rPr lang="en-US" altLang="zh-CN" sz="2800" i="1" dirty="0" smtClean="0"/>
              <a:t>v</a:t>
            </a:r>
            <a:r>
              <a:rPr lang="en-US" altLang="zh-CN" sz="2800" dirty="0" smtClean="0"/>
              <a:t> </a:t>
            </a:r>
            <a:r>
              <a:rPr lang="zh-CN" altLang="en-US" sz="2800" dirty="0" smtClean="0"/>
              <a:t>的粒子，相应的波长为：</a:t>
            </a:r>
          </a:p>
        </p:txBody>
      </p:sp>
      <p:graphicFrame>
        <p:nvGraphicFramePr>
          <p:cNvPr id="4098" name="Object 4"/>
          <p:cNvGraphicFramePr>
            <a:graphicFrameLocks noChangeAspect="1"/>
          </p:cNvGraphicFramePr>
          <p:nvPr/>
        </p:nvGraphicFramePr>
        <p:xfrm>
          <a:off x="571472" y="3214686"/>
          <a:ext cx="3294063" cy="1331912"/>
        </p:xfrm>
        <a:graphic>
          <a:graphicData uri="http://schemas.openxmlformats.org/presentationml/2006/ole">
            <p:oleObj spid="_x0000_s6146" name="公式" r:id="rId3" imgW="787320" imgH="419040" progId="Equation.3">
              <p:embed/>
            </p:oleObj>
          </a:graphicData>
        </a:graphic>
      </p:graphicFrame>
      <p:sp>
        <p:nvSpPr>
          <p:cNvPr id="4101" name="Text Box 8"/>
          <p:cNvSpPr txBox="1">
            <a:spLocks noChangeArrowheads="1"/>
          </p:cNvSpPr>
          <p:nvPr/>
        </p:nvSpPr>
        <p:spPr bwMode="auto">
          <a:xfrm>
            <a:off x="714348" y="5000636"/>
            <a:ext cx="5786478" cy="1040285"/>
          </a:xfrm>
          <a:prstGeom prst="rect">
            <a:avLst/>
          </a:prstGeom>
          <a:noFill/>
          <a:ln w="9525">
            <a:noFill/>
            <a:miter lim="800000"/>
            <a:headEnd/>
            <a:tailEnd/>
          </a:ln>
        </p:spPr>
        <p:txBody>
          <a:bodyPr wrap="square">
            <a:spAutoFit/>
          </a:bodyPr>
          <a:lstStyle/>
          <a:p>
            <a:pPr eaLnBrk="0" hangingPunct="0">
              <a:lnSpc>
                <a:spcPct val="110000"/>
              </a:lnSpc>
              <a:spcBef>
                <a:spcPct val="0"/>
              </a:spcBef>
            </a:pPr>
            <a:r>
              <a:rPr lang="zh-CN" altLang="en-US" sz="2800" dirty="0">
                <a:latin typeface="Arial" pitchFamily="34" charset="0"/>
              </a:rPr>
              <a:t>由</a:t>
            </a:r>
            <a:r>
              <a:rPr lang="en-US" altLang="zh-CN" sz="2800" dirty="0">
                <a:ea typeface="宋体" pitchFamily="2" charset="-122"/>
              </a:rPr>
              <a:t>Planck</a:t>
            </a:r>
            <a:r>
              <a:rPr lang="zh-CN" altLang="en-US" sz="2800" dirty="0">
                <a:latin typeface="Arial" pitchFamily="34" charset="0"/>
              </a:rPr>
              <a:t>常数将微粒的波动性和粒子性定量地联系起来</a:t>
            </a:r>
            <a:r>
              <a:rPr lang="zh-CN" altLang="en-US" sz="2800" dirty="0">
                <a:latin typeface="Arial" pitchFamily="34" charset="0"/>
                <a:ea typeface="宋体" pitchFamily="2" charset="-122"/>
              </a:rPr>
              <a:t>。</a:t>
            </a:r>
          </a:p>
        </p:txBody>
      </p:sp>
      <p:grpSp>
        <p:nvGrpSpPr>
          <p:cNvPr id="2" name="Group 17"/>
          <p:cNvGrpSpPr>
            <a:grpSpLocks/>
          </p:cNvGrpSpPr>
          <p:nvPr/>
        </p:nvGrpSpPr>
        <p:grpSpPr bwMode="auto">
          <a:xfrm>
            <a:off x="6264275" y="1919288"/>
            <a:ext cx="2844800" cy="4278312"/>
            <a:chOff x="3946" y="1209"/>
            <a:chExt cx="1792" cy="2695"/>
          </a:xfrm>
        </p:grpSpPr>
        <p:pic>
          <p:nvPicPr>
            <p:cNvPr id="4104" name="Picture 15"/>
            <p:cNvPicPr>
              <a:picLocks noChangeArrowheads="1"/>
            </p:cNvPicPr>
            <p:nvPr/>
          </p:nvPicPr>
          <p:blipFill>
            <a:blip r:embed="rId4"/>
            <a:srcRect/>
            <a:stretch>
              <a:fillRect/>
            </a:stretch>
          </p:blipFill>
          <p:spPr bwMode="auto">
            <a:xfrm>
              <a:off x="4105" y="1209"/>
              <a:ext cx="1515" cy="1902"/>
            </a:xfrm>
            <a:prstGeom prst="rect">
              <a:avLst/>
            </a:prstGeom>
            <a:solidFill>
              <a:schemeClr val="bg1"/>
            </a:solidFill>
            <a:ln w="9525">
              <a:noFill/>
              <a:miter lim="800000"/>
              <a:headEnd/>
              <a:tailEnd/>
            </a:ln>
          </p:spPr>
        </p:pic>
        <p:sp>
          <p:nvSpPr>
            <p:cNvPr id="4105" name="AutoShape 16"/>
            <p:cNvSpPr>
              <a:spLocks noChangeArrowheads="1"/>
            </p:cNvSpPr>
            <p:nvPr/>
          </p:nvSpPr>
          <p:spPr bwMode="auto">
            <a:xfrm>
              <a:off x="3946" y="3158"/>
              <a:ext cx="1792" cy="746"/>
            </a:xfrm>
            <a:prstGeom prst="wedgeRoundRectCallout">
              <a:avLst>
                <a:gd name="adj1" fmla="val -8093"/>
                <a:gd name="adj2" fmla="val 23995"/>
                <a:gd name="adj3" fmla="val 16667"/>
              </a:avLst>
            </a:prstGeom>
            <a:noFill/>
            <a:ln w="9525" algn="ctr">
              <a:noFill/>
              <a:miter lim="800000"/>
              <a:headEnd/>
              <a:tailEnd/>
            </a:ln>
          </p:spPr>
          <p:txBody>
            <a:bodyPr lIns="0" tIns="0" rIns="0" bIns="0">
              <a:spAutoFit/>
            </a:bodyPr>
            <a:lstStyle/>
            <a:p>
              <a:pPr algn="ctr">
                <a:spcBef>
                  <a:spcPct val="0"/>
                </a:spcBef>
              </a:pPr>
              <a:r>
                <a:rPr lang="en-US" altLang="zh-CN" sz="2400" b="1">
                  <a:ea typeface="华文行楷" pitchFamily="2" charset="-122"/>
                </a:rPr>
                <a:t>L. V. de Broglie</a:t>
              </a:r>
              <a:br>
                <a:rPr lang="en-US" altLang="zh-CN" sz="2400" b="1">
                  <a:ea typeface="华文行楷" pitchFamily="2" charset="-122"/>
                </a:rPr>
              </a:br>
              <a:r>
                <a:rPr lang="en-US" altLang="zh-CN" sz="2400" b="1">
                  <a:ea typeface="华文行楷" pitchFamily="2" charset="-122"/>
                </a:rPr>
                <a:t> (1892-1987)</a:t>
              </a:r>
            </a:p>
            <a:p>
              <a:pPr algn="ctr">
                <a:spcBef>
                  <a:spcPct val="0"/>
                </a:spcBef>
              </a:pPr>
              <a:r>
                <a:rPr lang="en-US" altLang="zh-CN" sz="2400" b="1">
                  <a:ea typeface="华文行楷" pitchFamily="2" charset="-122"/>
                </a:rPr>
                <a:t>Nobel Prize, 1929</a:t>
              </a:r>
            </a:p>
          </p:txBody>
        </p:sp>
      </p:grpSp>
      <p:sp>
        <p:nvSpPr>
          <p:cNvPr id="4103" name="AutoShape 18"/>
          <p:cNvSpPr>
            <a:spLocks noChangeArrowheads="1"/>
          </p:cNvSpPr>
          <p:nvPr/>
        </p:nvSpPr>
        <p:spPr bwMode="auto">
          <a:xfrm>
            <a:off x="3924300" y="3213100"/>
            <a:ext cx="2665413" cy="1016000"/>
          </a:xfrm>
          <a:prstGeom prst="wedgeRoundRectCallout">
            <a:avLst>
              <a:gd name="adj1" fmla="val -69300"/>
              <a:gd name="adj2" fmla="val -17810"/>
              <a:gd name="adj3" fmla="val 16667"/>
            </a:avLst>
          </a:prstGeom>
          <a:solidFill>
            <a:schemeClr val="accent1"/>
          </a:solidFill>
          <a:ln w="9525">
            <a:noFill/>
            <a:miter lim="800000"/>
            <a:headEnd/>
            <a:tailEnd/>
          </a:ln>
        </p:spPr>
        <p:txBody>
          <a:bodyPr>
            <a:spAutoFit/>
          </a:bodyPr>
          <a:lstStyle/>
          <a:p>
            <a:pPr algn="ctr">
              <a:spcBef>
                <a:spcPct val="0"/>
              </a:spcBef>
            </a:pPr>
            <a:r>
              <a:rPr lang="zh-CN" altLang="en-US"/>
              <a:t>普朗克常数</a:t>
            </a:r>
            <a:r>
              <a:rPr lang="en-US" altLang="zh-CN"/>
              <a:t>6.623</a:t>
            </a:r>
            <a:r>
              <a:rPr lang="en-US" altLang="zh-CN">
                <a:sym typeface="Symbol" pitchFamily="18" charset="2"/>
              </a:rPr>
              <a:t>10</a:t>
            </a:r>
            <a:r>
              <a:rPr lang="en-US" altLang="zh-CN" baseline="30000">
                <a:sym typeface="Symbol" pitchFamily="18" charset="2"/>
              </a:rPr>
              <a:t>-34</a:t>
            </a:r>
            <a:r>
              <a:rPr lang="en-US" altLang="zh-CN">
                <a:sym typeface="Symbol" pitchFamily="18" charset="2"/>
              </a:rPr>
              <a:t>J</a:t>
            </a:r>
            <a:r>
              <a:rPr lang="en-US" altLang="zh-CN">
                <a:cs typeface="Times New Roman" pitchFamily="18" charset="0"/>
                <a:sym typeface="Symbol" pitchFamily="18" charset="2"/>
              </a:rPr>
              <a:t>·</a:t>
            </a:r>
            <a:r>
              <a:rPr lang="en-US" altLang="zh-CN">
                <a:sym typeface="Symbol" pitchFamily="18" charset="2"/>
              </a:rPr>
              <a:t>s</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9" name="Rectangle 11"/>
          <p:cNvSpPr>
            <a:spLocks noGrp="1" noChangeArrowheads="1"/>
          </p:cNvSpPr>
          <p:nvPr>
            <p:ph type="body" idx="1"/>
          </p:nvPr>
        </p:nvSpPr>
        <p:spPr>
          <a:xfrm>
            <a:off x="250825" y="1773238"/>
            <a:ext cx="5338763" cy="3527425"/>
          </a:xfrm>
        </p:spPr>
        <p:txBody>
          <a:bodyPr/>
          <a:lstStyle/>
          <a:p>
            <a:pPr eaLnBrk="1" hangingPunct="1">
              <a:lnSpc>
                <a:spcPct val="120000"/>
              </a:lnSpc>
            </a:pPr>
            <a:r>
              <a:rPr lang="en-US" altLang="zh-CN" smtClean="0">
                <a:sym typeface="Symbol" pitchFamily="18" charset="2"/>
              </a:rPr>
              <a:t>1927</a:t>
            </a:r>
            <a:r>
              <a:rPr lang="zh-CN" altLang="en-US" smtClean="0">
                <a:sym typeface="Symbol" pitchFamily="18" charset="2"/>
              </a:rPr>
              <a:t>年由美国物理学家戴维逊</a:t>
            </a:r>
            <a:r>
              <a:rPr lang="en-US" altLang="zh-CN" smtClean="0">
                <a:sym typeface="Symbol" pitchFamily="18" charset="2"/>
              </a:rPr>
              <a:t>Divission</a:t>
            </a:r>
            <a:r>
              <a:rPr lang="zh-CN" altLang="en-US" smtClean="0">
                <a:sym typeface="Symbol" pitchFamily="18" charset="2"/>
              </a:rPr>
              <a:t>和革麦</a:t>
            </a:r>
            <a:r>
              <a:rPr lang="en-US" altLang="zh-CN" smtClean="0">
                <a:sym typeface="Symbol" pitchFamily="18" charset="2"/>
              </a:rPr>
              <a:t>Germeer</a:t>
            </a:r>
            <a:r>
              <a:rPr lang="zh-CN" altLang="en-US" smtClean="0">
                <a:sym typeface="Symbol" pitchFamily="18" charset="2"/>
              </a:rPr>
              <a:t>的电子衍射实验证实</a:t>
            </a:r>
            <a:r>
              <a:rPr lang="en-US" altLang="zh-CN" smtClean="0">
                <a:sym typeface="Symbol" pitchFamily="18" charset="2"/>
              </a:rPr>
              <a:t>(</a:t>
            </a:r>
            <a:r>
              <a:rPr lang="zh-CN" altLang="en-US" smtClean="0">
                <a:sym typeface="Symbol" pitchFamily="18" charset="2"/>
              </a:rPr>
              <a:t>因此获得了</a:t>
            </a:r>
            <a:r>
              <a:rPr lang="en-US" altLang="zh-CN" smtClean="0">
                <a:sym typeface="Symbol" pitchFamily="18" charset="2"/>
              </a:rPr>
              <a:t>1937</a:t>
            </a:r>
            <a:r>
              <a:rPr lang="zh-CN" altLang="en-US" smtClean="0">
                <a:sym typeface="Symbol" pitchFamily="18" charset="2"/>
              </a:rPr>
              <a:t>年诺贝尔物理奖</a:t>
            </a:r>
            <a:r>
              <a:rPr lang="en-US" altLang="zh-CN" smtClean="0">
                <a:sym typeface="Symbol" pitchFamily="18" charset="2"/>
              </a:rPr>
              <a:t>)</a:t>
            </a:r>
            <a:r>
              <a:rPr lang="zh-CN" altLang="en-US" smtClean="0">
                <a:sym typeface="Symbol" pitchFamily="18" charset="2"/>
              </a:rPr>
              <a:t>。</a:t>
            </a:r>
            <a:endParaRPr lang="zh-CN" altLang="en-US" smtClean="0"/>
          </a:p>
        </p:txBody>
      </p:sp>
      <p:sp>
        <p:nvSpPr>
          <p:cNvPr id="47107" name="Text Box 2"/>
          <p:cNvSpPr txBox="1">
            <a:spLocks noChangeArrowheads="1"/>
          </p:cNvSpPr>
          <p:nvPr/>
        </p:nvSpPr>
        <p:spPr bwMode="auto">
          <a:xfrm>
            <a:off x="533400" y="533400"/>
            <a:ext cx="5600700" cy="579438"/>
          </a:xfrm>
          <a:prstGeom prst="rect">
            <a:avLst/>
          </a:prstGeom>
          <a:noFill/>
          <a:ln w="9525">
            <a:noFill/>
            <a:miter lim="800000"/>
            <a:headEnd/>
            <a:tailEnd/>
          </a:ln>
        </p:spPr>
        <p:txBody>
          <a:bodyPr anchor="ctr">
            <a:spAutoFit/>
          </a:bodyPr>
          <a:lstStyle/>
          <a:p>
            <a:endParaRPr kumimoji="1" lang="zh-CN" altLang="zh-CN" sz="3200" b="1"/>
          </a:p>
        </p:txBody>
      </p:sp>
      <p:sp>
        <p:nvSpPr>
          <p:cNvPr id="47108" name="Rectangle 10"/>
          <p:cNvSpPr>
            <a:spLocks noGrp="1" noChangeArrowheads="1"/>
          </p:cNvSpPr>
          <p:nvPr>
            <p:ph type="title"/>
          </p:nvPr>
        </p:nvSpPr>
        <p:spPr/>
        <p:txBody>
          <a:bodyPr/>
          <a:lstStyle/>
          <a:p>
            <a:pPr algn="l" eaLnBrk="1" hangingPunct="1"/>
            <a:r>
              <a:rPr lang="zh-CN" altLang="en-US" i="1" smtClean="0"/>
              <a:t>电子的波粒二象性</a:t>
            </a:r>
          </a:p>
        </p:txBody>
      </p:sp>
      <p:grpSp>
        <p:nvGrpSpPr>
          <p:cNvPr id="2" name="Group 12"/>
          <p:cNvGrpSpPr>
            <a:grpSpLocks/>
          </p:cNvGrpSpPr>
          <p:nvPr/>
        </p:nvGrpSpPr>
        <p:grpSpPr bwMode="auto">
          <a:xfrm>
            <a:off x="5757863" y="908050"/>
            <a:ext cx="3255962" cy="5461000"/>
            <a:chOff x="3627" y="672"/>
            <a:chExt cx="2051" cy="3440"/>
          </a:xfrm>
        </p:grpSpPr>
        <p:sp>
          <p:nvSpPr>
            <p:cNvPr id="47110" name="Text Box 13"/>
            <p:cNvSpPr txBox="1">
              <a:spLocks noChangeArrowheads="1"/>
            </p:cNvSpPr>
            <p:nvPr/>
          </p:nvSpPr>
          <p:spPr bwMode="auto">
            <a:xfrm>
              <a:off x="3634" y="3247"/>
              <a:ext cx="2031" cy="865"/>
            </a:xfrm>
            <a:prstGeom prst="rect">
              <a:avLst/>
            </a:prstGeom>
            <a:noFill/>
            <a:ln w="19050">
              <a:noFill/>
              <a:miter lim="800000"/>
              <a:headEnd type="none" w="sm" len="sm"/>
              <a:tailEnd type="none" w="sm" len="sm"/>
            </a:ln>
          </p:spPr>
          <p:txBody>
            <a:bodyPr>
              <a:spAutoFit/>
            </a:bodyPr>
            <a:lstStyle/>
            <a:p>
              <a:pPr algn="ctr" eaLnBrk="0" hangingPunct="0">
                <a:spcBef>
                  <a:spcPct val="0"/>
                </a:spcBef>
              </a:pPr>
              <a:r>
                <a:rPr lang="zh-CN" altLang="en-US" sz="2800" b="1" dirty="0">
                  <a:ea typeface="华文楷体" pitchFamily="2" charset="-122"/>
                </a:rPr>
                <a:t>电子衍射实验</a:t>
              </a:r>
            </a:p>
            <a:p>
              <a:pPr algn="ctr" eaLnBrk="0" hangingPunct="0">
                <a:spcBef>
                  <a:spcPct val="0"/>
                </a:spcBef>
              </a:pPr>
              <a:r>
                <a:rPr lang="zh-CN" altLang="en-US" sz="2800" b="1" dirty="0">
                  <a:ea typeface="华文楷体" pitchFamily="2" charset="-122"/>
                </a:rPr>
                <a:t>电子能量 </a:t>
              </a:r>
              <a:r>
                <a:rPr lang="en-US" altLang="zh-CN" sz="2800" b="1" dirty="0">
                  <a:ea typeface="华文楷体" pitchFamily="2" charset="-122"/>
                </a:rPr>
                <a:t>5-200keV</a:t>
              </a:r>
            </a:p>
            <a:p>
              <a:pPr algn="ctr" eaLnBrk="0" hangingPunct="0">
                <a:spcBef>
                  <a:spcPct val="0"/>
                </a:spcBef>
              </a:pPr>
              <a:r>
                <a:rPr lang="zh-CN" altLang="en-US" sz="2800" b="1" dirty="0">
                  <a:ea typeface="华文楷体" pitchFamily="2" charset="-122"/>
                </a:rPr>
                <a:t>材料  </a:t>
              </a:r>
              <a:r>
                <a:rPr lang="en-US" altLang="zh-CN" sz="2800" b="1" dirty="0">
                  <a:ea typeface="华文楷体" pitchFamily="2" charset="-122"/>
                </a:rPr>
                <a:t>Ni</a:t>
              </a:r>
              <a:r>
                <a:rPr lang="zh-CN" altLang="en-US" sz="2800" b="1" dirty="0">
                  <a:ea typeface="华文楷体" pitchFamily="2" charset="-122"/>
                </a:rPr>
                <a:t>单晶</a:t>
              </a:r>
            </a:p>
          </p:txBody>
        </p:sp>
        <p:pic>
          <p:nvPicPr>
            <p:cNvPr id="47111" name="Picture 14" descr="电子衍射图"/>
            <p:cNvPicPr>
              <a:picLocks noChangeAspect="1" noChangeArrowheads="1"/>
            </p:cNvPicPr>
            <p:nvPr/>
          </p:nvPicPr>
          <p:blipFill>
            <a:blip r:embed="rId2"/>
            <a:srcRect/>
            <a:stretch>
              <a:fillRect/>
            </a:stretch>
          </p:blipFill>
          <p:spPr bwMode="auto">
            <a:xfrm>
              <a:off x="3627" y="672"/>
              <a:ext cx="2051" cy="2572"/>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3739">
                                            <p:txEl>
                                              <p:pRg st="0" end="0"/>
                                            </p:txEl>
                                          </p:spTgt>
                                        </p:tgtEl>
                                        <p:attrNameLst>
                                          <p:attrName>style.visibility</p:attrName>
                                        </p:attrNameLst>
                                      </p:cBhvr>
                                      <p:to>
                                        <p:strVal val="visible"/>
                                      </p:to>
                                    </p:set>
                                    <p:animEffect transition="in" filter="slide(fromBottom)">
                                      <p:cBhvr>
                                        <p:cTn id="7" dur="500"/>
                                        <p:tgtEl>
                                          <p:spTgt spid="73739">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90" name="Object 6"/>
          <p:cNvGraphicFramePr>
            <a:graphicFrameLocks noChangeAspect="1"/>
          </p:cNvGraphicFramePr>
          <p:nvPr/>
        </p:nvGraphicFramePr>
        <p:xfrm>
          <a:off x="5292725" y="3789363"/>
          <a:ext cx="3035300" cy="2419350"/>
        </p:xfrm>
        <a:graphic>
          <a:graphicData uri="http://schemas.openxmlformats.org/presentationml/2006/ole">
            <p:oleObj spid="_x0000_s7170" name="BMP 图象" r:id="rId4" imgW="2438095" imgH="2419048" progId="PBrush">
              <p:embed/>
            </p:oleObj>
          </a:graphicData>
        </a:graphic>
      </p:graphicFrame>
      <p:graphicFrame>
        <p:nvGraphicFramePr>
          <p:cNvPr id="451591" name="Object 7"/>
          <p:cNvGraphicFramePr>
            <a:graphicFrameLocks noChangeAspect="1"/>
          </p:cNvGraphicFramePr>
          <p:nvPr/>
        </p:nvGraphicFramePr>
        <p:xfrm>
          <a:off x="5226050" y="4532313"/>
          <a:ext cx="368300" cy="333375"/>
        </p:xfrm>
        <a:graphic>
          <a:graphicData uri="http://schemas.openxmlformats.org/presentationml/2006/ole">
            <p:oleObj spid="_x0000_s7171" name="BMP 图象" r:id="rId5" imgW="295238" imgH="333333" progId="PBrush">
              <p:embed/>
            </p:oleObj>
          </a:graphicData>
        </a:graphic>
      </p:graphicFrame>
      <p:graphicFrame>
        <p:nvGraphicFramePr>
          <p:cNvPr id="451592" name="Object 8"/>
          <p:cNvGraphicFramePr>
            <a:graphicFrameLocks noChangeAspect="1"/>
          </p:cNvGraphicFramePr>
          <p:nvPr/>
        </p:nvGraphicFramePr>
        <p:xfrm>
          <a:off x="6435725" y="4379913"/>
          <a:ext cx="368300" cy="333375"/>
        </p:xfrm>
        <a:graphic>
          <a:graphicData uri="http://schemas.openxmlformats.org/presentationml/2006/ole">
            <p:oleObj spid="_x0000_s7172" name="BMP 图象" r:id="rId6" imgW="295238" imgH="333333" progId="PBrush">
              <p:embed/>
            </p:oleObj>
          </a:graphicData>
        </a:graphic>
      </p:graphicFrame>
      <p:graphicFrame>
        <p:nvGraphicFramePr>
          <p:cNvPr id="451593" name="Object 9"/>
          <p:cNvGraphicFramePr>
            <a:graphicFrameLocks noChangeAspect="1"/>
          </p:cNvGraphicFramePr>
          <p:nvPr/>
        </p:nvGraphicFramePr>
        <p:xfrm>
          <a:off x="6292850" y="5418138"/>
          <a:ext cx="368300" cy="333375"/>
        </p:xfrm>
        <a:graphic>
          <a:graphicData uri="http://schemas.openxmlformats.org/presentationml/2006/ole">
            <p:oleObj spid="_x0000_s7173" name="BMP 图象" r:id="rId7" imgW="295238" imgH="333333" progId="PBrush">
              <p:embed/>
            </p:oleObj>
          </a:graphicData>
        </a:graphic>
      </p:graphicFrame>
      <p:graphicFrame>
        <p:nvGraphicFramePr>
          <p:cNvPr id="451594" name="Object 10"/>
          <p:cNvGraphicFramePr>
            <a:graphicFrameLocks noChangeAspect="1"/>
          </p:cNvGraphicFramePr>
          <p:nvPr/>
        </p:nvGraphicFramePr>
        <p:xfrm>
          <a:off x="7512050" y="4808538"/>
          <a:ext cx="368300" cy="333375"/>
        </p:xfrm>
        <a:graphic>
          <a:graphicData uri="http://schemas.openxmlformats.org/presentationml/2006/ole">
            <p:oleObj spid="_x0000_s7174" name="BMP 图象" r:id="rId8" imgW="295238" imgH="333333" progId="PBrush">
              <p:embed/>
            </p:oleObj>
          </a:graphicData>
        </a:graphic>
      </p:graphicFrame>
      <p:graphicFrame>
        <p:nvGraphicFramePr>
          <p:cNvPr id="451595" name="Object 11"/>
          <p:cNvGraphicFramePr>
            <a:graphicFrameLocks noChangeAspect="1"/>
          </p:cNvGraphicFramePr>
          <p:nvPr/>
        </p:nvGraphicFramePr>
        <p:xfrm>
          <a:off x="6664325" y="3665538"/>
          <a:ext cx="368300" cy="333375"/>
        </p:xfrm>
        <a:graphic>
          <a:graphicData uri="http://schemas.openxmlformats.org/presentationml/2006/ole">
            <p:oleObj spid="_x0000_s7175" name="BMP 图象" r:id="rId9" imgW="295238" imgH="333333" progId="PBrush">
              <p:embed/>
            </p:oleObj>
          </a:graphicData>
        </a:graphic>
      </p:graphicFrame>
      <p:graphicFrame>
        <p:nvGraphicFramePr>
          <p:cNvPr id="451596" name="Object 12"/>
          <p:cNvGraphicFramePr>
            <a:graphicFrameLocks noChangeAspect="1"/>
          </p:cNvGraphicFramePr>
          <p:nvPr/>
        </p:nvGraphicFramePr>
        <p:xfrm>
          <a:off x="5759450" y="4989513"/>
          <a:ext cx="368300" cy="333375"/>
        </p:xfrm>
        <a:graphic>
          <a:graphicData uri="http://schemas.openxmlformats.org/presentationml/2006/ole">
            <p:oleObj spid="_x0000_s7176" name="BMP 图象" r:id="rId10" imgW="295238" imgH="333333" progId="PBrush">
              <p:embed/>
            </p:oleObj>
          </a:graphicData>
        </a:graphic>
      </p:graphicFrame>
      <p:graphicFrame>
        <p:nvGraphicFramePr>
          <p:cNvPr id="451597" name="Object 13"/>
          <p:cNvGraphicFramePr>
            <a:graphicFrameLocks noChangeAspect="1"/>
          </p:cNvGraphicFramePr>
          <p:nvPr/>
        </p:nvGraphicFramePr>
        <p:xfrm>
          <a:off x="6948488" y="5734050"/>
          <a:ext cx="368300" cy="333375"/>
        </p:xfrm>
        <a:graphic>
          <a:graphicData uri="http://schemas.openxmlformats.org/presentationml/2006/ole">
            <p:oleObj spid="_x0000_s7177" name="BMP 图象" r:id="rId11" imgW="295238" imgH="333333" progId="PBrush">
              <p:embed/>
            </p:oleObj>
          </a:graphicData>
        </a:graphic>
      </p:graphicFrame>
      <p:graphicFrame>
        <p:nvGraphicFramePr>
          <p:cNvPr id="451598" name="Object 14"/>
          <p:cNvGraphicFramePr>
            <a:graphicFrameLocks noChangeAspect="1"/>
          </p:cNvGraphicFramePr>
          <p:nvPr/>
        </p:nvGraphicFramePr>
        <p:xfrm>
          <a:off x="6207125" y="3970338"/>
          <a:ext cx="368300" cy="333375"/>
        </p:xfrm>
        <a:graphic>
          <a:graphicData uri="http://schemas.openxmlformats.org/presentationml/2006/ole">
            <p:oleObj spid="_x0000_s7178" name="BMP 图象" r:id="rId12" imgW="295238" imgH="333333" progId="PBrush">
              <p:embed/>
            </p:oleObj>
          </a:graphicData>
        </a:graphic>
      </p:graphicFrame>
      <p:graphicFrame>
        <p:nvGraphicFramePr>
          <p:cNvPr id="451599" name="Object 15"/>
          <p:cNvGraphicFramePr>
            <a:graphicFrameLocks noChangeAspect="1"/>
          </p:cNvGraphicFramePr>
          <p:nvPr/>
        </p:nvGraphicFramePr>
        <p:xfrm>
          <a:off x="5902325" y="4379913"/>
          <a:ext cx="368300" cy="333375"/>
        </p:xfrm>
        <a:graphic>
          <a:graphicData uri="http://schemas.openxmlformats.org/presentationml/2006/ole">
            <p:oleObj spid="_x0000_s7179" name="BMP 图象" r:id="rId13" imgW="295238" imgH="333333" progId="PBrush">
              <p:embed/>
            </p:oleObj>
          </a:graphicData>
        </a:graphic>
      </p:graphicFrame>
      <p:graphicFrame>
        <p:nvGraphicFramePr>
          <p:cNvPr id="451600" name="Object 16"/>
          <p:cNvGraphicFramePr>
            <a:graphicFrameLocks noChangeAspect="1"/>
          </p:cNvGraphicFramePr>
          <p:nvPr/>
        </p:nvGraphicFramePr>
        <p:xfrm>
          <a:off x="7121525" y="4503738"/>
          <a:ext cx="368300" cy="333375"/>
        </p:xfrm>
        <a:graphic>
          <a:graphicData uri="http://schemas.openxmlformats.org/presentationml/2006/ole">
            <p:oleObj spid="_x0000_s7180" name="BMP 图象" r:id="rId14" imgW="295238" imgH="333333" progId="PBrush">
              <p:embed/>
            </p:oleObj>
          </a:graphicData>
        </a:graphic>
      </p:graphicFrame>
      <p:graphicFrame>
        <p:nvGraphicFramePr>
          <p:cNvPr id="451601" name="Object 17"/>
          <p:cNvGraphicFramePr>
            <a:graphicFrameLocks noChangeAspect="1"/>
          </p:cNvGraphicFramePr>
          <p:nvPr/>
        </p:nvGraphicFramePr>
        <p:xfrm>
          <a:off x="5673725" y="5722938"/>
          <a:ext cx="368300" cy="333375"/>
        </p:xfrm>
        <a:graphic>
          <a:graphicData uri="http://schemas.openxmlformats.org/presentationml/2006/ole">
            <p:oleObj spid="_x0000_s7181" name="BMP 图象" r:id="rId15" imgW="295238" imgH="333333" progId="PBrush">
              <p:embed/>
            </p:oleObj>
          </a:graphicData>
        </a:graphic>
      </p:graphicFrame>
      <p:graphicFrame>
        <p:nvGraphicFramePr>
          <p:cNvPr id="451602" name="Object 18"/>
          <p:cNvGraphicFramePr>
            <a:graphicFrameLocks noChangeAspect="1"/>
          </p:cNvGraphicFramePr>
          <p:nvPr/>
        </p:nvGraphicFramePr>
        <p:xfrm>
          <a:off x="6597650" y="5141913"/>
          <a:ext cx="368300" cy="333375"/>
        </p:xfrm>
        <a:graphic>
          <a:graphicData uri="http://schemas.openxmlformats.org/presentationml/2006/ole">
            <p:oleObj spid="_x0000_s7182" name="BMP 图象" r:id="rId16" imgW="295238" imgH="333333" progId="PBrush">
              <p:embed/>
            </p:oleObj>
          </a:graphicData>
        </a:graphic>
      </p:graphicFrame>
      <p:graphicFrame>
        <p:nvGraphicFramePr>
          <p:cNvPr id="451603" name="Object 19"/>
          <p:cNvGraphicFramePr>
            <a:graphicFrameLocks noChangeAspect="1"/>
          </p:cNvGraphicFramePr>
          <p:nvPr/>
        </p:nvGraphicFramePr>
        <p:xfrm>
          <a:off x="5597525" y="4427538"/>
          <a:ext cx="368300" cy="333375"/>
        </p:xfrm>
        <a:graphic>
          <a:graphicData uri="http://schemas.openxmlformats.org/presentationml/2006/ole">
            <p:oleObj spid="_x0000_s7183" name="BMP 图象" r:id="rId17" imgW="295238" imgH="333333" progId="PBrush">
              <p:embed/>
            </p:oleObj>
          </a:graphicData>
        </a:graphic>
      </p:graphicFrame>
      <p:graphicFrame>
        <p:nvGraphicFramePr>
          <p:cNvPr id="451604" name="Object 20"/>
          <p:cNvGraphicFramePr>
            <a:graphicFrameLocks noChangeAspect="1"/>
          </p:cNvGraphicFramePr>
          <p:nvPr/>
        </p:nvGraphicFramePr>
        <p:xfrm>
          <a:off x="5724525" y="3789363"/>
          <a:ext cx="368300" cy="333375"/>
        </p:xfrm>
        <a:graphic>
          <a:graphicData uri="http://schemas.openxmlformats.org/presentationml/2006/ole">
            <p:oleObj spid="_x0000_s7184" name="BMP 图象" r:id="rId18" imgW="295238" imgH="333333" progId="PBrush">
              <p:embed/>
            </p:oleObj>
          </a:graphicData>
        </a:graphic>
      </p:graphicFrame>
      <p:graphicFrame>
        <p:nvGraphicFramePr>
          <p:cNvPr id="451605" name="Object 21"/>
          <p:cNvGraphicFramePr>
            <a:graphicFrameLocks noChangeAspect="1"/>
          </p:cNvGraphicFramePr>
          <p:nvPr/>
        </p:nvGraphicFramePr>
        <p:xfrm>
          <a:off x="5683250" y="5341938"/>
          <a:ext cx="368300" cy="333375"/>
        </p:xfrm>
        <a:graphic>
          <a:graphicData uri="http://schemas.openxmlformats.org/presentationml/2006/ole">
            <p:oleObj spid="_x0000_s7185" name="BMP 图象" r:id="rId19" imgW="295238" imgH="333333" progId="PBrush">
              <p:embed/>
            </p:oleObj>
          </a:graphicData>
        </a:graphic>
      </p:graphicFrame>
      <p:graphicFrame>
        <p:nvGraphicFramePr>
          <p:cNvPr id="451606" name="Object 22"/>
          <p:cNvGraphicFramePr>
            <a:graphicFrameLocks noChangeAspect="1"/>
          </p:cNvGraphicFramePr>
          <p:nvPr/>
        </p:nvGraphicFramePr>
        <p:xfrm>
          <a:off x="6969125" y="5341938"/>
          <a:ext cx="368300" cy="333375"/>
        </p:xfrm>
        <a:graphic>
          <a:graphicData uri="http://schemas.openxmlformats.org/presentationml/2006/ole">
            <p:oleObj spid="_x0000_s7186" name="BMP 图象" r:id="rId20" imgW="295238" imgH="333333" progId="PBrush">
              <p:embed/>
            </p:oleObj>
          </a:graphicData>
        </a:graphic>
      </p:graphicFrame>
      <p:graphicFrame>
        <p:nvGraphicFramePr>
          <p:cNvPr id="451607" name="Object 23"/>
          <p:cNvGraphicFramePr>
            <a:graphicFrameLocks noChangeAspect="1"/>
          </p:cNvGraphicFramePr>
          <p:nvPr/>
        </p:nvGraphicFramePr>
        <p:xfrm>
          <a:off x="6130925" y="5141913"/>
          <a:ext cx="368300" cy="333375"/>
        </p:xfrm>
        <a:graphic>
          <a:graphicData uri="http://schemas.openxmlformats.org/presentationml/2006/ole">
            <p:oleObj spid="_x0000_s7187" name="BMP 图象" r:id="rId21" imgW="295238" imgH="333333" progId="PBrush">
              <p:embed/>
            </p:oleObj>
          </a:graphicData>
        </a:graphic>
      </p:graphicFrame>
      <p:graphicFrame>
        <p:nvGraphicFramePr>
          <p:cNvPr id="451608" name="Object 24"/>
          <p:cNvGraphicFramePr>
            <a:graphicFrameLocks noChangeAspect="1"/>
          </p:cNvGraphicFramePr>
          <p:nvPr/>
        </p:nvGraphicFramePr>
        <p:xfrm>
          <a:off x="5988050" y="4684713"/>
          <a:ext cx="368300" cy="333375"/>
        </p:xfrm>
        <a:graphic>
          <a:graphicData uri="http://schemas.openxmlformats.org/presentationml/2006/ole">
            <p:oleObj spid="_x0000_s7188" name="BMP 图象" r:id="rId22" imgW="295238" imgH="333333" progId="PBrush">
              <p:embed/>
            </p:oleObj>
          </a:graphicData>
        </a:graphic>
      </p:graphicFrame>
      <p:graphicFrame>
        <p:nvGraphicFramePr>
          <p:cNvPr id="451609" name="Object 25"/>
          <p:cNvGraphicFramePr>
            <a:graphicFrameLocks noChangeAspect="1"/>
          </p:cNvGraphicFramePr>
          <p:nvPr/>
        </p:nvGraphicFramePr>
        <p:xfrm>
          <a:off x="7359650" y="4198938"/>
          <a:ext cx="368300" cy="333375"/>
        </p:xfrm>
        <a:graphic>
          <a:graphicData uri="http://schemas.openxmlformats.org/presentationml/2006/ole">
            <p:oleObj spid="_x0000_s7189" name="BMP 图象" r:id="rId23" imgW="295238" imgH="333333" progId="PBrush">
              <p:embed/>
            </p:oleObj>
          </a:graphicData>
        </a:graphic>
      </p:graphicFrame>
      <p:graphicFrame>
        <p:nvGraphicFramePr>
          <p:cNvPr id="451610" name="Object 26"/>
          <p:cNvGraphicFramePr>
            <a:graphicFrameLocks noChangeAspect="1"/>
          </p:cNvGraphicFramePr>
          <p:nvPr/>
        </p:nvGraphicFramePr>
        <p:xfrm>
          <a:off x="5219700" y="5157788"/>
          <a:ext cx="368300" cy="333375"/>
        </p:xfrm>
        <a:graphic>
          <a:graphicData uri="http://schemas.openxmlformats.org/presentationml/2006/ole">
            <p:oleObj spid="_x0000_s7190" name="BMP 图象" r:id="rId24" imgW="295238" imgH="333333" progId="PBrush">
              <p:embed/>
            </p:oleObj>
          </a:graphicData>
        </a:graphic>
      </p:graphicFrame>
      <p:graphicFrame>
        <p:nvGraphicFramePr>
          <p:cNvPr id="451611" name="Object 27"/>
          <p:cNvGraphicFramePr>
            <a:graphicFrameLocks noChangeAspect="1"/>
          </p:cNvGraphicFramePr>
          <p:nvPr/>
        </p:nvGraphicFramePr>
        <p:xfrm>
          <a:off x="6292850" y="5951538"/>
          <a:ext cx="368300" cy="333375"/>
        </p:xfrm>
        <a:graphic>
          <a:graphicData uri="http://schemas.openxmlformats.org/presentationml/2006/ole">
            <p:oleObj spid="_x0000_s7191" name="BMP 图象" r:id="rId25" imgW="295238" imgH="333333" progId="PBrush">
              <p:embed/>
            </p:oleObj>
          </a:graphicData>
        </a:graphic>
      </p:graphicFrame>
      <p:graphicFrame>
        <p:nvGraphicFramePr>
          <p:cNvPr id="451612" name="Object 28"/>
          <p:cNvGraphicFramePr>
            <a:graphicFrameLocks noChangeAspect="1"/>
          </p:cNvGraphicFramePr>
          <p:nvPr/>
        </p:nvGraphicFramePr>
        <p:xfrm>
          <a:off x="6816725" y="4379913"/>
          <a:ext cx="368300" cy="333375"/>
        </p:xfrm>
        <a:graphic>
          <a:graphicData uri="http://schemas.openxmlformats.org/presentationml/2006/ole">
            <p:oleObj spid="_x0000_s7192" name="BMP 图象" r:id="rId26" imgW="295238" imgH="333333" progId="PBrush">
              <p:embed/>
            </p:oleObj>
          </a:graphicData>
        </a:graphic>
      </p:graphicFrame>
      <p:graphicFrame>
        <p:nvGraphicFramePr>
          <p:cNvPr id="451613" name="Object 29"/>
          <p:cNvGraphicFramePr>
            <a:graphicFrameLocks noChangeAspect="1"/>
          </p:cNvGraphicFramePr>
          <p:nvPr/>
        </p:nvGraphicFramePr>
        <p:xfrm>
          <a:off x="7380288" y="5373688"/>
          <a:ext cx="368300" cy="333375"/>
        </p:xfrm>
        <a:graphic>
          <a:graphicData uri="http://schemas.openxmlformats.org/presentationml/2006/ole">
            <p:oleObj spid="_x0000_s7193" name="BMP 图象" r:id="rId27" imgW="295238" imgH="333333" progId="PBrush">
              <p:embed/>
            </p:oleObj>
          </a:graphicData>
        </a:graphic>
      </p:graphicFrame>
      <p:graphicFrame>
        <p:nvGraphicFramePr>
          <p:cNvPr id="451614" name="Object 30"/>
          <p:cNvGraphicFramePr>
            <a:graphicFrameLocks noChangeAspect="1"/>
          </p:cNvGraphicFramePr>
          <p:nvPr/>
        </p:nvGraphicFramePr>
        <p:xfrm>
          <a:off x="6892925" y="5113338"/>
          <a:ext cx="368300" cy="333375"/>
        </p:xfrm>
        <a:graphic>
          <a:graphicData uri="http://schemas.openxmlformats.org/presentationml/2006/ole">
            <p:oleObj spid="_x0000_s7194" name="BMP 图象" r:id="rId28" imgW="295238" imgH="333333" progId="PBrush">
              <p:embed/>
            </p:oleObj>
          </a:graphicData>
        </a:graphic>
      </p:graphicFrame>
      <p:graphicFrame>
        <p:nvGraphicFramePr>
          <p:cNvPr id="451615" name="Object 31"/>
          <p:cNvGraphicFramePr>
            <a:graphicFrameLocks noChangeAspect="1"/>
          </p:cNvGraphicFramePr>
          <p:nvPr/>
        </p:nvGraphicFramePr>
        <p:xfrm>
          <a:off x="6435725" y="5646738"/>
          <a:ext cx="368300" cy="333375"/>
        </p:xfrm>
        <a:graphic>
          <a:graphicData uri="http://schemas.openxmlformats.org/presentationml/2006/ole">
            <p:oleObj spid="_x0000_s7195" name="BMP 图象" r:id="rId29" imgW="295238" imgH="333333" progId="PBrush">
              <p:embed/>
            </p:oleObj>
          </a:graphicData>
        </a:graphic>
      </p:graphicFrame>
      <p:graphicFrame>
        <p:nvGraphicFramePr>
          <p:cNvPr id="451616" name="Object 32"/>
          <p:cNvGraphicFramePr>
            <a:graphicFrameLocks noChangeAspect="1"/>
          </p:cNvGraphicFramePr>
          <p:nvPr/>
        </p:nvGraphicFramePr>
        <p:xfrm>
          <a:off x="6816725" y="4808538"/>
          <a:ext cx="368300" cy="333375"/>
        </p:xfrm>
        <a:graphic>
          <a:graphicData uri="http://schemas.openxmlformats.org/presentationml/2006/ole">
            <p:oleObj spid="_x0000_s7196" name="BMP 图象" r:id="rId30" imgW="295238" imgH="333333" progId="PBrush">
              <p:embed/>
            </p:oleObj>
          </a:graphicData>
        </a:graphic>
      </p:graphicFrame>
      <p:graphicFrame>
        <p:nvGraphicFramePr>
          <p:cNvPr id="451617" name="Object 33"/>
          <p:cNvGraphicFramePr>
            <a:graphicFrameLocks noChangeAspect="1"/>
          </p:cNvGraphicFramePr>
          <p:nvPr/>
        </p:nvGraphicFramePr>
        <p:xfrm>
          <a:off x="6750050" y="4075113"/>
          <a:ext cx="368300" cy="333375"/>
        </p:xfrm>
        <a:graphic>
          <a:graphicData uri="http://schemas.openxmlformats.org/presentationml/2006/ole">
            <p:oleObj spid="_x0000_s7197" name="BMP 图象" r:id="rId31" imgW="295238" imgH="333333" progId="PBrush">
              <p:embed/>
            </p:oleObj>
          </a:graphicData>
        </a:graphic>
      </p:graphicFrame>
      <p:graphicFrame>
        <p:nvGraphicFramePr>
          <p:cNvPr id="451618" name="Object 34"/>
          <p:cNvGraphicFramePr>
            <a:graphicFrameLocks noChangeAspect="1"/>
          </p:cNvGraphicFramePr>
          <p:nvPr/>
        </p:nvGraphicFramePr>
        <p:xfrm>
          <a:off x="5749925" y="4760913"/>
          <a:ext cx="368300" cy="333375"/>
        </p:xfrm>
        <a:graphic>
          <a:graphicData uri="http://schemas.openxmlformats.org/presentationml/2006/ole">
            <p:oleObj spid="_x0000_s7198" name="BMP 图象" r:id="rId32" imgW="295238" imgH="333333" progId="PBrush">
              <p:embed/>
            </p:oleObj>
          </a:graphicData>
        </a:graphic>
      </p:graphicFrame>
      <p:graphicFrame>
        <p:nvGraphicFramePr>
          <p:cNvPr id="451619" name="Object 35"/>
          <p:cNvGraphicFramePr>
            <a:graphicFrameLocks noChangeAspect="1"/>
          </p:cNvGraphicFramePr>
          <p:nvPr/>
        </p:nvGraphicFramePr>
        <p:xfrm>
          <a:off x="6511925" y="4227513"/>
          <a:ext cx="368300" cy="333375"/>
        </p:xfrm>
        <a:graphic>
          <a:graphicData uri="http://schemas.openxmlformats.org/presentationml/2006/ole">
            <p:oleObj spid="_x0000_s7199" name="BMP 图象" r:id="rId33" imgW="295238" imgH="333333" progId="PBrush">
              <p:embed/>
            </p:oleObj>
          </a:graphicData>
        </a:graphic>
      </p:graphicFrame>
      <p:graphicFrame>
        <p:nvGraphicFramePr>
          <p:cNvPr id="451620" name="Object 36"/>
          <p:cNvGraphicFramePr>
            <a:graphicFrameLocks noChangeAspect="1"/>
          </p:cNvGraphicFramePr>
          <p:nvPr/>
        </p:nvGraphicFramePr>
        <p:xfrm>
          <a:off x="6664325" y="4532313"/>
          <a:ext cx="368300" cy="333375"/>
        </p:xfrm>
        <a:graphic>
          <a:graphicData uri="http://schemas.openxmlformats.org/presentationml/2006/ole">
            <p:oleObj spid="_x0000_s7200" name="BMP 图象" r:id="rId34" imgW="295238" imgH="333333" progId="PBrush">
              <p:embed/>
            </p:oleObj>
          </a:graphicData>
        </a:graphic>
      </p:graphicFrame>
      <p:graphicFrame>
        <p:nvGraphicFramePr>
          <p:cNvPr id="451621" name="Object 37"/>
          <p:cNvGraphicFramePr>
            <a:graphicFrameLocks noChangeAspect="1"/>
          </p:cNvGraphicFramePr>
          <p:nvPr/>
        </p:nvGraphicFramePr>
        <p:xfrm>
          <a:off x="6140450" y="4456113"/>
          <a:ext cx="368300" cy="333375"/>
        </p:xfrm>
        <a:graphic>
          <a:graphicData uri="http://schemas.openxmlformats.org/presentationml/2006/ole">
            <p:oleObj spid="_x0000_s7201" name="BMP 图象" r:id="rId35" imgW="295238" imgH="333333" progId="PBrush">
              <p:embed/>
            </p:oleObj>
          </a:graphicData>
        </a:graphic>
      </p:graphicFrame>
      <p:graphicFrame>
        <p:nvGraphicFramePr>
          <p:cNvPr id="451622" name="Object 38"/>
          <p:cNvGraphicFramePr>
            <a:graphicFrameLocks noChangeAspect="1"/>
          </p:cNvGraphicFramePr>
          <p:nvPr/>
        </p:nvGraphicFramePr>
        <p:xfrm>
          <a:off x="6435725" y="5218113"/>
          <a:ext cx="368300" cy="333375"/>
        </p:xfrm>
        <a:graphic>
          <a:graphicData uri="http://schemas.openxmlformats.org/presentationml/2006/ole">
            <p:oleObj spid="_x0000_s7202" name="BMP 图象" r:id="rId36" imgW="295238" imgH="333333" progId="PBrush">
              <p:embed/>
            </p:oleObj>
          </a:graphicData>
        </a:graphic>
      </p:graphicFrame>
      <p:graphicFrame>
        <p:nvGraphicFramePr>
          <p:cNvPr id="451623" name="Object 39"/>
          <p:cNvGraphicFramePr>
            <a:graphicFrameLocks noChangeAspect="1"/>
          </p:cNvGraphicFramePr>
          <p:nvPr/>
        </p:nvGraphicFramePr>
        <p:xfrm>
          <a:off x="5978525" y="4913313"/>
          <a:ext cx="368300" cy="333375"/>
        </p:xfrm>
        <a:graphic>
          <a:graphicData uri="http://schemas.openxmlformats.org/presentationml/2006/ole">
            <p:oleObj spid="_x0000_s7203" name="BMP 图象" r:id="rId37" imgW="295238" imgH="333333" progId="PBrush">
              <p:embed/>
            </p:oleObj>
          </a:graphicData>
        </a:graphic>
      </p:graphicFrame>
      <p:graphicFrame>
        <p:nvGraphicFramePr>
          <p:cNvPr id="451624" name="Object 40"/>
          <p:cNvGraphicFramePr>
            <a:graphicFrameLocks noChangeAspect="1"/>
          </p:cNvGraphicFramePr>
          <p:nvPr/>
        </p:nvGraphicFramePr>
        <p:xfrm>
          <a:off x="6207125" y="4227513"/>
          <a:ext cx="368300" cy="333375"/>
        </p:xfrm>
        <a:graphic>
          <a:graphicData uri="http://schemas.openxmlformats.org/presentationml/2006/ole">
            <p:oleObj spid="_x0000_s7204" name="BMP 图象" r:id="rId38" imgW="295238" imgH="333333" progId="PBrush">
              <p:embed/>
            </p:oleObj>
          </a:graphicData>
        </a:graphic>
      </p:graphicFrame>
      <p:graphicFrame>
        <p:nvGraphicFramePr>
          <p:cNvPr id="451625" name="Object 41"/>
          <p:cNvGraphicFramePr>
            <a:graphicFrameLocks noChangeAspect="1"/>
          </p:cNvGraphicFramePr>
          <p:nvPr/>
        </p:nvGraphicFramePr>
        <p:xfrm>
          <a:off x="5978525" y="5294313"/>
          <a:ext cx="368300" cy="333375"/>
        </p:xfrm>
        <a:graphic>
          <a:graphicData uri="http://schemas.openxmlformats.org/presentationml/2006/ole">
            <p:oleObj spid="_x0000_s7205" name="BMP 图象" r:id="rId39" imgW="295238" imgH="333333" progId="PBrush">
              <p:embed/>
            </p:oleObj>
          </a:graphicData>
        </a:graphic>
      </p:graphicFrame>
      <p:graphicFrame>
        <p:nvGraphicFramePr>
          <p:cNvPr id="451626" name="Object 42"/>
          <p:cNvGraphicFramePr>
            <a:graphicFrameLocks noChangeAspect="1"/>
          </p:cNvGraphicFramePr>
          <p:nvPr/>
        </p:nvGraphicFramePr>
        <p:xfrm>
          <a:off x="6969125" y="4760913"/>
          <a:ext cx="368300" cy="333375"/>
        </p:xfrm>
        <a:graphic>
          <a:graphicData uri="http://schemas.openxmlformats.org/presentationml/2006/ole">
            <p:oleObj spid="_x0000_s7206" name="BMP 图象" r:id="rId40" imgW="295238" imgH="333333" progId="PBrush">
              <p:embed/>
            </p:oleObj>
          </a:graphicData>
        </a:graphic>
      </p:graphicFrame>
      <p:graphicFrame>
        <p:nvGraphicFramePr>
          <p:cNvPr id="451627" name="Object 43"/>
          <p:cNvGraphicFramePr>
            <a:graphicFrameLocks noChangeAspect="1"/>
          </p:cNvGraphicFramePr>
          <p:nvPr/>
        </p:nvGraphicFramePr>
        <p:xfrm>
          <a:off x="5454650" y="4837113"/>
          <a:ext cx="368300" cy="333375"/>
        </p:xfrm>
        <a:graphic>
          <a:graphicData uri="http://schemas.openxmlformats.org/presentationml/2006/ole">
            <p:oleObj spid="_x0000_s7207" name="BMP 图象" r:id="rId41" imgW="295238" imgH="333333" progId="PBrush">
              <p:embed/>
            </p:oleObj>
          </a:graphicData>
        </a:graphic>
      </p:graphicFrame>
      <p:graphicFrame>
        <p:nvGraphicFramePr>
          <p:cNvPr id="451628" name="Object 44"/>
          <p:cNvGraphicFramePr>
            <a:graphicFrameLocks noChangeAspect="1"/>
          </p:cNvGraphicFramePr>
          <p:nvPr/>
        </p:nvGraphicFramePr>
        <p:xfrm>
          <a:off x="6597650" y="5370513"/>
          <a:ext cx="368300" cy="333375"/>
        </p:xfrm>
        <a:graphic>
          <a:graphicData uri="http://schemas.openxmlformats.org/presentationml/2006/ole">
            <p:oleObj spid="_x0000_s7208" name="BMP 图象" r:id="rId42" imgW="295238" imgH="333333" progId="PBrush">
              <p:embed/>
            </p:oleObj>
          </a:graphicData>
        </a:graphic>
      </p:graphicFrame>
      <p:graphicFrame>
        <p:nvGraphicFramePr>
          <p:cNvPr id="451629" name="Object 45"/>
          <p:cNvGraphicFramePr>
            <a:graphicFrameLocks noChangeAspect="1"/>
          </p:cNvGraphicFramePr>
          <p:nvPr/>
        </p:nvGraphicFramePr>
        <p:xfrm>
          <a:off x="6765925" y="4972050"/>
          <a:ext cx="368300" cy="333375"/>
        </p:xfrm>
        <a:graphic>
          <a:graphicData uri="http://schemas.openxmlformats.org/presentationml/2006/ole">
            <p:oleObj spid="_x0000_s7209" name="BMP 图象" r:id="rId43" imgW="295238" imgH="333333" progId="PBrush">
              <p:embed/>
            </p:oleObj>
          </a:graphicData>
        </a:graphic>
      </p:graphicFrame>
      <p:sp>
        <p:nvSpPr>
          <p:cNvPr id="451638" name="Rectangle 54"/>
          <p:cNvSpPr>
            <a:spLocks noChangeArrowheads="1"/>
          </p:cNvSpPr>
          <p:nvPr/>
        </p:nvSpPr>
        <p:spPr bwMode="auto">
          <a:xfrm>
            <a:off x="250825" y="1125538"/>
            <a:ext cx="8642350" cy="1655762"/>
          </a:xfrm>
          <a:prstGeom prst="rect">
            <a:avLst/>
          </a:prstGeom>
          <a:noFill/>
          <a:ln w="9525">
            <a:noFill/>
            <a:miter lim="800000"/>
            <a:headEnd/>
            <a:tailEnd/>
          </a:ln>
        </p:spPr>
        <p:txBody>
          <a:bodyPr/>
          <a:lstStyle/>
          <a:p>
            <a:pPr marL="342900" indent="-342900">
              <a:lnSpc>
                <a:spcPct val="120000"/>
              </a:lnSpc>
              <a:spcBef>
                <a:spcPct val="20000"/>
              </a:spcBef>
            </a:pPr>
            <a:r>
              <a:rPr lang="en-US" altLang="zh-CN" sz="2800" dirty="0">
                <a:solidFill>
                  <a:srgbClr val="FF0000"/>
                </a:solidFill>
              </a:rPr>
              <a:t>      </a:t>
            </a:r>
            <a:r>
              <a:rPr lang="zh-CN" altLang="en-US" sz="2800" dirty="0">
                <a:solidFill>
                  <a:srgbClr val="FF0000"/>
                </a:solidFill>
              </a:rPr>
              <a:t>电子的波动性是电子无数次行为的统计结果，电子波是一种具有统计性的波，称为几率波。</a:t>
            </a:r>
          </a:p>
        </p:txBody>
      </p:sp>
      <p:sp>
        <p:nvSpPr>
          <p:cNvPr id="5163" name="Text Box 55"/>
          <p:cNvSpPr txBox="1">
            <a:spLocks noChangeArrowheads="1"/>
          </p:cNvSpPr>
          <p:nvPr/>
        </p:nvSpPr>
        <p:spPr bwMode="auto">
          <a:xfrm>
            <a:off x="714348" y="1928802"/>
            <a:ext cx="5327650" cy="2677656"/>
          </a:xfrm>
          <a:prstGeom prst="rect">
            <a:avLst/>
          </a:prstGeom>
          <a:noFill/>
          <a:ln w="9525">
            <a:noFill/>
            <a:miter lim="800000"/>
            <a:headEnd/>
            <a:tailEnd/>
          </a:ln>
        </p:spPr>
        <p:txBody>
          <a:bodyPr>
            <a:spAutoFit/>
          </a:bodyPr>
          <a:lstStyle/>
          <a:p>
            <a:pPr eaLnBrk="0" hangingPunct="0">
              <a:spcBef>
                <a:spcPct val="0"/>
              </a:spcBef>
            </a:pPr>
            <a:endParaRPr lang="en-US" altLang="zh-CN" sz="2800" dirty="0">
              <a:latin typeface="Arial" pitchFamily="34" charset="0"/>
              <a:ea typeface="宋体" pitchFamily="2" charset="-122"/>
            </a:endParaRPr>
          </a:p>
          <a:p>
            <a:pPr eaLnBrk="0" hangingPunct="0">
              <a:spcBef>
                <a:spcPct val="0"/>
              </a:spcBef>
            </a:pPr>
            <a:r>
              <a:rPr lang="en-US" altLang="zh-CN" sz="2800" dirty="0">
                <a:latin typeface="Arial" pitchFamily="34" charset="0"/>
              </a:rPr>
              <a:t>    </a:t>
            </a:r>
            <a:r>
              <a:rPr lang="zh-CN" altLang="en-US" sz="2800" dirty="0">
                <a:latin typeface="Arial" pitchFamily="34" charset="0"/>
              </a:rPr>
              <a:t>具有波动性的微观粒子不再服从经典力学规律，而遵循测不准关系。它们的运动没有确定的轨道，只遵循与波的强度成正比的几率密度分布规律。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5159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499"/>
                                          </p:stCondLst>
                                        </p:cTn>
                                        <p:tgtEl>
                                          <p:spTgt spid="451592"/>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499"/>
                                          </p:stCondLst>
                                        </p:cTn>
                                        <p:tgtEl>
                                          <p:spTgt spid="451593"/>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nodeType="afterEffect">
                                  <p:stCondLst>
                                    <p:cond delay="500"/>
                                  </p:stCondLst>
                                  <p:childTnLst>
                                    <p:set>
                                      <p:cBhvr>
                                        <p:cTn id="15" dur="1" fill="hold">
                                          <p:stCondLst>
                                            <p:cond delay="499"/>
                                          </p:stCondLst>
                                        </p:cTn>
                                        <p:tgtEl>
                                          <p:spTgt spid="451594"/>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500"/>
                                  </p:stCondLst>
                                  <p:childTnLst>
                                    <p:set>
                                      <p:cBhvr>
                                        <p:cTn id="18" dur="1" fill="hold">
                                          <p:stCondLst>
                                            <p:cond delay="499"/>
                                          </p:stCondLst>
                                        </p:cTn>
                                        <p:tgtEl>
                                          <p:spTgt spid="451595"/>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500"/>
                                  </p:stCondLst>
                                  <p:childTnLst>
                                    <p:set>
                                      <p:cBhvr>
                                        <p:cTn id="21" dur="1" fill="hold">
                                          <p:stCondLst>
                                            <p:cond delay="499"/>
                                          </p:stCondLst>
                                        </p:cTn>
                                        <p:tgtEl>
                                          <p:spTgt spid="451596"/>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500"/>
                                  </p:stCondLst>
                                  <p:childTnLst>
                                    <p:set>
                                      <p:cBhvr>
                                        <p:cTn id="24" dur="1" fill="hold">
                                          <p:stCondLst>
                                            <p:cond delay="499"/>
                                          </p:stCondLst>
                                        </p:cTn>
                                        <p:tgtEl>
                                          <p:spTgt spid="451597"/>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nodeType="afterEffect">
                                  <p:stCondLst>
                                    <p:cond delay="500"/>
                                  </p:stCondLst>
                                  <p:childTnLst>
                                    <p:set>
                                      <p:cBhvr>
                                        <p:cTn id="27" dur="1" fill="hold">
                                          <p:stCondLst>
                                            <p:cond delay="499"/>
                                          </p:stCondLst>
                                        </p:cTn>
                                        <p:tgtEl>
                                          <p:spTgt spid="45159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451599"/>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45160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499"/>
                                          </p:stCondLst>
                                        </p:cTn>
                                        <p:tgtEl>
                                          <p:spTgt spid="451601"/>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nodeType="afterEffect">
                                  <p:stCondLst>
                                    <p:cond delay="0"/>
                                  </p:stCondLst>
                                  <p:childTnLst>
                                    <p:set>
                                      <p:cBhvr>
                                        <p:cTn id="40" dur="1" fill="hold">
                                          <p:stCondLst>
                                            <p:cond delay="499"/>
                                          </p:stCondLst>
                                        </p:cTn>
                                        <p:tgtEl>
                                          <p:spTgt spid="451602"/>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nodeType="afterEffect">
                                  <p:stCondLst>
                                    <p:cond delay="0"/>
                                  </p:stCondLst>
                                  <p:childTnLst>
                                    <p:set>
                                      <p:cBhvr>
                                        <p:cTn id="43" dur="1" fill="hold">
                                          <p:stCondLst>
                                            <p:cond delay="499"/>
                                          </p:stCondLst>
                                        </p:cTn>
                                        <p:tgtEl>
                                          <p:spTgt spid="451603"/>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nodeType="afterEffect">
                                  <p:stCondLst>
                                    <p:cond delay="0"/>
                                  </p:stCondLst>
                                  <p:childTnLst>
                                    <p:set>
                                      <p:cBhvr>
                                        <p:cTn id="46" dur="1" fill="hold">
                                          <p:stCondLst>
                                            <p:cond delay="499"/>
                                          </p:stCondLst>
                                        </p:cTn>
                                        <p:tgtEl>
                                          <p:spTgt spid="451604"/>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nodeType="afterEffect">
                                  <p:stCondLst>
                                    <p:cond delay="0"/>
                                  </p:stCondLst>
                                  <p:childTnLst>
                                    <p:set>
                                      <p:cBhvr>
                                        <p:cTn id="49" dur="1" fill="hold">
                                          <p:stCondLst>
                                            <p:cond delay="499"/>
                                          </p:stCondLst>
                                        </p:cTn>
                                        <p:tgtEl>
                                          <p:spTgt spid="451605"/>
                                        </p:tgtEl>
                                        <p:attrNameLst>
                                          <p:attrName>style.visibility</p:attrName>
                                        </p:attrNameLst>
                                      </p:cBhvr>
                                      <p:to>
                                        <p:strVal val="visible"/>
                                      </p:to>
                                    </p:set>
                                  </p:childTnLst>
                                </p:cTn>
                              </p:par>
                            </p:childTnLst>
                          </p:cTn>
                        </p:par>
                        <p:par>
                          <p:cTn id="50" fill="hold">
                            <p:stCondLst>
                              <p:cond delay="3500"/>
                            </p:stCondLst>
                            <p:childTnLst>
                              <p:par>
                                <p:cTn id="51" presetID="1" presetClass="entr" presetSubtype="0" fill="hold" nodeType="afterEffect">
                                  <p:stCondLst>
                                    <p:cond delay="0"/>
                                  </p:stCondLst>
                                  <p:childTnLst>
                                    <p:set>
                                      <p:cBhvr>
                                        <p:cTn id="52" dur="1" fill="hold">
                                          <p:stCondLst>
                                            <p:cond delay="499"/>
                                          </p:stCondLst>
                                        </p:cTn>
                                        <p:tgtEl>
                                          <p:spTgt spid="451606"/>
                                        </p:tgtEl>
                                        <p:attrNameLst>
                                          <p:attrName>style.visibility</p:attrName>
                                        </p:attrNameLst>
                                      </p:cBhvr>
                                      <p:to>
                                        <p:strVal val="visible"/>
                                      </p:to>
                                    </p:set>
                                  </p:childTnLst>
                                </p:cTn>
                              </p:par>
                            </p:childTnLst>
                          </p:cTn>
                        </p:par>
                        <p:par>
                          <p:cTn id="53" fill="hold">
                            <p:stCondLst>
                              <p:cond delay="4000"/>
                            </p:stCondLst>
                            <p:childTnLst>
                              <p:par>
                                <p:cTn id="54" presetID="1" presetClass="entr" presetSubtype="0" fill="hold" nodeType="afterEffect">
                                  <p:stCondLst>
                                    <p:cond delay="0"/>
                                  </p:stCondLst>
                                  <p:childTnLst>
                                    <p:set>
                                      <p:cBhvr>
                                        <p:cTn id="55" dur="1" fill="hold">
                                          <p:stCondLst>
                                            <p:cond delay="499"/>
                                          </p:stCondLst>
                                        </p:cTn>
                                        <p:tgtEl>
                                          <p:spTgt spid="451607"/>
                                        </p:tgtEl>
                                        <p:attrNameLst>
                                          <p:attrName>style.visibility</p:attrName>
                                        </p:attrNameLst>
                                      </p:cBhvr>
                                      <p:to>
                                        <p:strVal val="visible"/>
                                      </p:to>
                                    </p:set>
                                  </p:childTnLst>
                                </p:cTn>
                              </p:par>
                            </p:childTnLst>
                          </p:cTn>
                        </p:par>
                        <p:par>
                          <p:cTn id="56" fill="hold">
                            <p:stCondLst>
                              <p:cond delay="4500"/>
                            </p:stCondLst>
                            <p:childTnLst>
                              <p:par>
                                <p:cTn id="57" presetID="1" presetClass="entr" presetSubtype="0" fill="hold" nodeType="afterEffect">
                                  <p:stCondLst>
                                    <p:cond delay="0"/>
                                  </p:stCondLst>
                                  <p:childTnLst>
                                    <p:set>
                                      <p:cBhvr>
                                        <p:cTn id="58" dur="1" fill="hold">
                                          <p:stCondLst>
                                            <p:cond delay="499"/>
                                          </p:stCondLst>
                                        </p:cTn>
                                        <p:tgtEl>
                                          <p:spTgt spid="451608"/>
                                        </p:tgtEl>
                                        <p:attrNameLst>
                                          <p:attrName>style.visibility</p:attrName>
                                        </p:attrNameLst>
                                      </p:cBhvr>
                                      <p:to>
                                        <p:strVal val="visible"/>
                                      </p:to>
                                    </p:set>
                                  </p:childTnLst>
                                </p:cTn>
                              </p:par>
                            </p:childTnLst>
                          </p:cTn>
                        </p:par>
                        <p:par>
                          <p:cTn id="59" fill="hold">
                            <p:stCondLst>
                              <p:cond delay="5000"/>
                            </p:stCondLst>
                            <p:childTnLst>
                              <p:par>
                                <p:cTn id="60" presetID="1" presetClass="entr" presetSubtype="0" fill="hold" nodeType="afterEffect">
                                  <p:stCondLst>
                                    <p:cond delay="0"/>
                                  </p:stCondLst>
                                  <p:childTnLst>
                                    <p:set>
                                      <p:cBhvr>
                                        <p:cTn id="61" dur="1" fill="hold">
                                          <p:stCondLst>
                                            <p:cond delay="499"/>
                                          </p:stCondLst>
                                        </p:cTn>
                                        <p:tgtEl>
                                          <p:spTgt spid="451609"/>
                                        </p:tgtEl>
                                        <p:attrNameLst>
                                          <p:attrName>style.visibility</p:attrName>
                                        </p:attrNameLst>
                                      </p:cBhvr>
                                      <p:to>
                                        <p:strVal val="visible"/>
                                      </p:to>
                                    </p:set>
                                  </p:childTnLst>
                                </p:cTn>
                              </p:par>
                            </p:childTnLst>
                          </p:cTn>
                        </p:par>
                        <p:par>
                          <p:cTn id="62" fill="hold">
                            <p:stCondLst>
                              <p:cond delay="5500"/>
                            </p:stCondLst>
                            <p:childTnLst>
                              <p:par>
                                <p:cTn id="63" presetID="1" presetClass="entr" presetSubtype="0" fill="hold" nodeType="afterEffect">
                                  <p:stCondLst>
                                    <p:cond delay="0"/>
                                  </p:stCondLst>
                                  <p:childTnLst>
                                    <p:set>
                                      <p:cBhvr>
                                        <p:cTn id="64" dur="1" fill="hold">
                                          <p:stCondLst>
                                            <p:cond delay="499"/>
                                          </p:stCondLst>
                                        </p:cTn>
                                        <p:tgtEl>
                                          <p:spTgt spid="451610"/>
                                        </p:tgtEl>
                                        <p:attrNameLst>
                                          <p:attrName>style.visibility</p:attrName>
                                        </p:attrNameLst>
                                      </p:cBhvr>
                                      <p:to>
                                        <p:strVal val="visible"/>
                                      </p:to>
                                    </p:set>
                                  </p:childTnLst>
                                </p:cTn>
                              </p:par>
                            </p:childTnLst>
                          </p:cTn>
                        </p:par>
                        <p:par>
                          <p:cTn id="65" fill="hold">
                            <p:stCondLst>
                              <p:cond delay="6000"/>
                            </p:stCondLst>
                            <p:childTnLst>
                              <p:par>
                                <p:cTn id="66" presetID="1" presetClass="entr" presetSubtype="0" fill="hold" nodeType="afterEffect">
                                  <p:stCondLst>
                                    <p:cond delay="0"/>
                                  </p:stCondLst>
                                  <p:childTnLst>
                                    <p:set>
                                      <p:cBhvr>
                                        <p:cTn id="67" dur="1" fill="hold">
                                          <p:stCondLst>
                                            <p:cond delay="499"/>
                                          </p:stCondLst>
                                        </p:cTn>
                                        <p:tgtEl>
                                          <p:spTgt spid="451611"/>
                                        </p:tgtEl>
                                        <p:attrNameLst>
                                          <p:attrName>style.visibility</p:attrName>
                                        </p:attrNameLst>
                                      </p:cBhvr>
                                      <p:to>
                                        <p:strVal val="visible"/>
                                      </p:to>
                                    </p:set>
                                  </p:childTnLst>
                                </p:cTn>
                              </p:par>
                            </p:childTnLst>
                          </p:cTn>
                        </p:par>
                        <p:par>
                          <p:cTn id="68" fill="hold">
                            <p:stCondLst>
                              <p:cond delay="6500"/>
                            </p:stCondLst>
                            <p:childTnLst>
                              <p:par>
                                <p:cTn id="69" presetID="1" presetClass="entr" presetSubtype="0" fill="hold" nodeType="afterEffect">
                                  <p:stCondLst>
                                    <p:cond delay="0"/>
                                  </p:stCondLst>
                                  <p:childTnLst>
                                    <p:set>
                                      <p:cBhvr>
                                        <p:cTn id="70" dur="1" fill="hold">
                                          <p:stCondLst>
                                            <p:cond delay="499"/>
                                          </p:stCondLst>
                                        </p:cTn>
                                        <p:tgtEl>
                                          <p:spTgt spid="451612"/>
                                        </p:tgtEl>
                                        <p:attrNameLst>
                                          <p:attrName>style.visibility</p:attrName>
                                        </p:attrNameLst>
                                      </p:cBhvr>
                                      <p:to>
                                        <p:strVal val="visible"/>
                                      </p:to>
                                    </p:set>
                                  </p:childTnLst>
                                </p:cTn>
                              </p:par>
                            </p:childTnLst>
                          </p:cTn>
                        </p:par>
                        <p:par>
                          <p:cTn id="71" fill="hold">
                            <p:stCondLst>
                              <p:cond delay="7000"/>
                            </p:stCondLst>
                            <p:childTnLst>
                              <p:par>
                                <p:cTn id="72" presetID="1" presetClass="entr" presetSubtype="0" fill="hold" nodeType="afterEffect">
                                  <p:stCondLst>
                                    <p:cond delay="0"/>
                                  </p:stCondLst>
                                  <p:childTnLst>
                                    <p:set>
                                      <p:cBhvr>
                                        <p:cTn id="73" dur="1" fill="hold">
                                          <p:stCondLst>
                                            <p:cond delay="499"/>
                                          </p:stCondLst>
                                        </p:cTn>
                                        <p:tgtEl>
                                          <p:spTgt spid="451613"/>
                                        </p:tgtEl>
                                        <p:attrNameLst>
                                          <p:attrName>style.visibility</p:attrName>
                                        </p:attrNameLst>
                                      </p:cBhvr>
                                      <p:to>
                                        <p:strVal val="visible"/>
                                      </p:to>
                                    </p:set>
                                  </p:childTnLst>
                                </p:cTn>
                              </p:par>
                            </p:childTnLst>
                          </p:cTn>
                        </p:par>
                        <p:par>
                          <p:cTn id="74" fill="hold">
                            <p:stCondLst>
                              <p:cond delay="7500"/>
                            </p:stCondLst>
                            <p:childTnLst>
                              <p:par>
                                <p:cTn id="75" presetID="1" presetClass="entr" presetSubtype="0" fill="hold" nodeType="afterEffect">
                                  <p:stCondLst>
                                    <p:cond delay="0"/>
                                  </p:stCondLst>
                                  <p:childTnLst>
                                    <p:set>
                                      <p:cBhvr>
                                        <p:cTn id="76" dur="1" fill="hold">
                                          <p:stCondLst>
                                            <p:cond delay="499"/>
                                          </p:stCondLst>
                                        </p:cTn>
                                        <p:tgtEl>
                                          <p:spTgt spid="451614"/>
                                        </p:tgtEl>
                                        <p:attrNameLst>
                                          <p:attrName>style.visibility</p:attrName>
                                        </p:attrNameLst>
                                      </p:cBhvr>
                                      <p:to>
                                        <p:strVal val="visible"/>
                                      </p:to>
                                    </p:set>
                                  </p:childTnLst>
                                </p:cTn>
                              </p:par>
                            </p:childTnLst>
                          </p:cTn>
                        </p:par>
                        <p:par>
                          <p:cTn id="77" fill="hold">
                            <p:stCondLst>
                              <p:cond delay="8000"/>
                            </p:stCondLst>
                            <p:childTnLst>
                              <p:par>
                                <p:cTn id="78" presetID="1" presetClass="entr" presetSubtype="0" fill="hold" nodeType="afterEffect">
                                  <p:stCondLst>
                                    <p:cond delay="0"/>
                                  </p:stCondLst>
                                  <p:childTnLst>
                                    <p:set>
                                      <p:cBhvr>
                                        <p:cTn id="79" dur="1" fill="hold">
                                          <p:stCondLst>
                                            <p:cond delay="499"/>
                                          </p:stCondLst>
                                        </p:cTn>
                                        <p:tgtEl>
                                          <p:spTgt spid="451615"/>
                                        </p:tgtEl>
                                        <p:attrNameLst>
                                          <p:attrName>style.visibility</p:attrName>
                                        </p:attrNameLst>
                                      </p:cBhvr>
                                      <p:to>
                                        <p:strVal val="visible"/>
                                      </p:to>
                                    </p:set>
                                  </p:childTnLst>
                                </p:cTn>
                              </p:par>
                            </p:childTnLst>
                          </p:cTn>
                        </p:par>
                        <p:par>
                          <p:cTn id="80" fill="hold">
                            <p:stCondLst>
                              <p:cond delay="8500"/>
                            </p:stCondLst>
                            <p:childTnLst>
                              <p:par>
                                <p:cTn id="81" presetID="1" presetClass="entr" presetSubtype="0" fill="hold" nodeType="afterEffect">
                                  <p:stCondLst>
                                    <p:cond delay="0"/>
                                  </p:stCondLst>
                                  <p:childTnLst>
                                    <p:set>
                                      <p:cBhvr>
                                        <p:cTn id="82" dur="1" fill="hold">
                                          <p:stCondLst>
                                            <p:cond delay="499"/>
                                          </p:stCondLst>
                                        </p:cTn>
                                        <p:tgtEl>
                                          <p:spTgt spid="451616"/>
                                        </p:tgtEl>
                                        <p:attrNameLst>
                                          <p:attrName>style.visibility</p:attrName>
                                        </p:attrNameLst>
                                      </p:cBhvr>
                                      <p:to>
                                        <p:strVal val="visible"/>
                                      </p:to>
                                    </p:set>
                                  </p:childTnLst>
                                </p:cTn>
                              </p:par>
                            </p:childTnLst>
                          </p:cTn>
                        </p:par>
                        <p:par>
                          <p:cTn id="83" fill="hold">
                            <p:stCondLst>
                              <p:cond delay="9000"/>
                            </p:stCondLst>
                            <p:childTnLst>
                              <p:par>
                                <p:cTn id="84" presetID="1" presetClass="entr" presetSubtype="0" fill="hold" nodeType="afterEffect">
                                  <p:stCondLst>
                                    <p:cond delay="0"/>
                                  </p:stCondLst>
                                  <p:childTnLst>
                                    <p:set>
                                      <p:cBhvr>
                                        <p:cTn id="85" dur="1" fill="hold">
                                          <p:stCondLst>
                                            <p:cond delay="499"/>
                                          </p:stCondLst>
                                        </p:cTn>
                                        <p:tgtEl>
                                          <p:spTgt spid="451617"/>
                                        </p:tgtEl>
                                        <p:attrNameLst>
                                          <p:attrName>style.visibility</p:attrName>
                                        </p:attrNameLst>
                                      </p:cBhvr>
                                      <p:to>
                                        <p:strVal val="visible"/>
                                      </p:to>
                                    </p:set>
                                  </p:childTnLst>
                                </p:cTn>
                              </p:par>
                            </p:childTnLst>
                          </p:cTn>
                        </p:par>
                        <p:par>
                          <p:cTn id="86" fill="hold">
                            <p:stCondLst>
                              <p:cond delay="9500"/>
                            </p:stCondLst>
                            <p:childTnLst>
                              <p:par>
                                <p:cTn id="87" presetID="1" presetClass="entr" presetSubtype="0" fill="hold" nodeType="afterEffect">
                                  <p:stCondLst>
                                    <p:cond delay="0"/>
                                  </p:stCondLst>
                                  <p:childTnLst>
                                    <p:set>
                                      <p:cBhvr>
                                        <p:cTn id="88" dur="1" fill="hold">
                                          <p:stCondLst>
                                            <p:cond delay="499"/>
                                          </p:stCondLst>
                                        </p:cTn>
                                        <p:tgtEl>
                                          <p:spTgt spid="451618"/>
                                        </p:tgtEl>
                                        <p:attrNameLst>
                                          <p:attrName>style.visibility</p:attrName>
                                        </p:attrNameLst>
                                      </p:cBhvr>
                                      <p:to>
                                        <p:strVal val="visible"/>
                                      </p:to>
                                    </p:set>
                                  </p:childTnLst>
                                </p:cTn>
                              </p:par>
                            </p:childTnLst>
                          </p:cTn>
                        </p:par>
                        <p:par>
                          <p:cTn id="89" fill="hold">
                            <p:stCondLst>
                              <p:cond delay="10000"/>
                            </p:stCondLst>
                            <p:childTnLst>
                              <p:par>
                                <p:cTn id="90" presetID="1" presetClass="entr" presetSubtype="0" fill="hold" nodeType="afterEffect">
                                  <p:stCondLst>
                                    <p:cond delay="0"/>
                                  </p:stCondLst>
                                  <p:childTnLst>
                                    <p:set>
                                      <p:cBhvr>
                                        <p:cTn id="91" dur="1" fill="hold">
                                          <p:stCondLst>
                                            <p:cond delay="499"/>
                                          </p:stCondLst>
                                        </p:cTn>
                                        <p:tgtEl>
                                          <p:spTgt spid="451619"/>
                                        </p:tgtEl>
                                        <p:attrNameLst>
                                          <p:attrName>style.visibility</p:attrName>
                                        </p:attrNameLst>
                                      </p:cBhvr>
                                      <p:to>
                                        <p:strVal val="visible"/>
                                      </p:to>
                                    </p:set>
                                  </p:childTnLst>
                                </p:cTn>
                              </p:par>
                            </p:childTnLst>
                          </p:cTn>
                        </p:par>
                        <p:par>
                          <p:cTn id="92" fill="hold">
                            <p:stCondLst>
                              <p:cond delay="10500"/>
                            </p:stCondLst>
                            <p:childTnLst>
                              <p:par>
                                <p:cTn id="93" presetID="1" presetClass="entr" presetSubtype="0" fill="hold" nodeType="afterEffect">
                                  <p:stCondLst>
                                    <p:cond delay="0"/>
                                  </p:stCondLst>
                                  <p:childTnLst>
                                    <p:set>
                                      <p:cBhvr>
                                        <p:cTn id="94" dur="1" fill="hold">
                                          <p:stCondLst>
                                            <p:cond delay="499"/>
                                          </p:stCondLst>
                                        </p:cTn>
                                        <p:tgtEl>
                                          <p:spTgt spid="451620"/>
                                        </p:tgtEl>
                                        <p:attrNameLst>
                                          <p:attrName>style.visibility</p:attrName>
                                        </p:attrNameLst>
                                      </p:cBhvr>
                                      <p:to>
                                        <p:strVal val="visible"/>
                                      </p:to>
                                    </p:set>
                                  </p:childTnLst>
                                </p:cTn>
                              </p:par>
                            </p:childTnLst>
                          </p:cTn>
                        </p:par>
                        <p:par>
                          <p:cTn id="95" fill="hold">
                            <p:stCondLst>
                              <p:cond delay="11000"/>
                            </p:stCondLst>
                            <p:childTnLst>
                              <p:par>
                                <p:cTn id="96" presetID="1" presetClass="entr" presetSubtype="0" fill="hold" nodeType="afterEffect">
                                  <p:stCondLst>
                                    <p:cond delay="0"/>
                                  </p:stCondLst>
                                  <p:childTnLst>
                                    <p:set>
                                      <p:cBhvr>
                                        <p:cTn id="97" dur="1" fill="hold">
                                          <p:stCondLst>
                                            <p:cond delay="499"/>
                                          </p:stCondLst>
                                        </p:cTn>
                                        <p:tgtEl>
                                          <p:spTgt spid="451621"/>
                                        </p:tgtEl>
                                        <p:attrNameLst>
                                          <p:attrName>style.visibility</p:attrName>
                                        </p:attrNameLst>
                                      </p:cBhvr>
                                      <p:to>
                                        <p:strVal val="visible"/>
                                      </p:to>
                                    </p:set>
                                  </p:childTnLst>
                                </p:cTn>
                              </p:par>
                            </p:childTnLst>
                          </p:cTn>
                        </p:par>
                        <p:par>
                          <p:cTn id="98" fill="hold">
                            <p:stCondLst>
                              <p:cond delay="11500"/>
                            </p:stCondLst>
                            <p:childTnLst>
                              <p:par>
                                <p:cTn id="99" presetID="1" presetClass="entr" presetSubtype="0" fill="hold" nodeType="afterEffect">
                                  <p:stCondLst>
                                    <p:cond delay="0"/>
                                  </p:stCondLst>
                                  <p:childTnLst>
                                    <p:set>
                                      <p:cBhvr>
                                        <p:cTn id="100" dur="1" fill="hold">
                                          <p:stCondLst>
                                            <p:cond delay="499"/>
                                          </p:stCondLst>
                                        </p:cTn>
                                        <p:tgtEl>
                                          <p:spTgt spid="451622"/>
                                        </p:tgtEl>
                                        <p:attrNameLst>
                                          <p:attrName>style.visibility</p:attrName>
                                        </p:attrNameLst>
                                      </p:cBhvr>
                                      <p:to>
                                        <p:strVal val="visible"/>
                                      </p:to>
                                    </p:set>
                                  </p:childTnLst>
                                </p:cTn>
                              </p:par>
                            </p:childTnLst>
                          </p:cTn>
                        </p:par>
                        <p:par>
                          <p:cTn id="101" fill="hold">
                            <p:stCondLst>
                              <p:cond delay="12000"/>
                            </p:stCondLst>
                            <p:childTnLst>
                              <p:par>
                                <p:cTn id="102" presetID="1" presetClass="entr" presetSubtype="0" fill="hold" nodeType="afterEffect">
                                  <p:stCondLst>
                                    <p:cond delay="0"/>
                                  </p:stCondLst>
                                  <p:childTnLst>
                                    <p:set>
                                      <p:cBhvr>
                                        <p:cTn id="103" dur="1" fill="hold">
                                          <p:stCondLst>
                                            <p:cond delay="499"/>
                                          </p:stCondLst>
                                        </p:cTn>
                                        <p:tgtEl>
                                          <p:spTgt spid="451623"/>
                                        </p:tgtEl>
                                        <p:attrNameLst>
                                          <p:attrName>style.visibility</p:attrName>
                                        </p:attrNameLst>
                                      </p:cBhvr>
                                      <p:to>
                                        <p:strVal val="visible"/>
                                      </p:to>
                                    </p:set>
                                  </p:childTnLst>
                                </p:cTn>
                              </p:par>
                            </p:childTnLst>
                          </p:cTn>
                        </p:par>
                        <p:par>
                          <p:cTn id="104" fill="hold">
                            <p:stCondLst>
                              <p:cond delay="12500"/>
                            </p:stCondLst>
                            <p:childTnLst>
                              <p:par>
                                <p:cTn id="105" presetID="1" presetClass="entr" presetSubtype="0" fill="hold" nodeType="afterEffect">
                                  <p:stCondLst>
                                    <p:cond delay="0"/>
                                  </p:stCondLst>
                                  <p:childTnLst>
                                    <p:set>
                                      <p:cBhvr>
                                        <p:cTn id="106" dur="1" fill="hold">
                                          <p:stCondLst>
                                            <p:cond delay="499"/>
                                          </p:stCondLst>
                                        </p:cTn>
                                        <p:tgtEl>
                                          <p:spTgt spid="451624"/>
                                        </p:tgtEl>
                                        <p:attrNameLst>
                                          <p:attrName>style.visibility</p:attrName>
                                        </p:attrNameLst>
                                      </p:cBhvr>
                                      <p:to>
                                        <p:strVal val="visible"/>
                                      </p:to>
                                    </p:set>
                                  </p:childTnLst>
                                </p:cTn>
                              </p:par>
                            </p:childTnLst>
                          </p:cTn>
                        </p:par>
                        <p:par>
                          <p:cTn id="107" fill="hold">
                            <p:stCondLst>
                              <p:cond delay="13000"/>
                            </p:stCondLst>
                            <p:childTnLst>
                              <p:par>
                                <p:cTn id="108" presetID="1" presetClass="entr" presetSubtype="0" fill="hold" nodeType="afterEffect">
                                  <p:stCondLst>
                                    <p:cond delay="0"/>
                                  </p:stCondLst>
                                  <p:childTnLst>
                                    <p:set>
                                      <p:cBhvr>
                                        <p:cTn id="109" dur="1" fill="hold">
                                          <p:stCondLst>
                                            <p:cond delay="499"/>
                                          </p:stCondLst>
                                        </p:cTn>
                                        <p:tgtEl>
                                          <p:spTgt spid="451625"/>
                                        </p:tgtEl>
                                        <p:attrNameLst>
                                          <p:attrName>style.visibility</p:attrName>
                                        </p:attrNameLst>
                                      </p:cBhvr>
                                      <p:to>
                                        <p:strVal val="visible"/>
                                      </p:to>
                                    </p:set>
                                  </p:childTnLst>
                                </p:cTn>
                              </p:par>
                            </p:childTnLst>
                          </p:cTn>
                        </p:par>
                        <p:par>
                          <p:cTn id="110" fill="hold">
                            <p:stCondLst>
                              <p:cond delay="13500"/>
                            </p:stCondLst>
                            <p:childTnLst>
                              <p:par>
                                <p:cTn id="111" presetID="1" presetClass="entr" presetSubtype="0" fill="hold" nodeType="afterEffect">
                                  <p:stCondLst>
                                    <p:cond delay="0"/>
                                  </p:stCondLst>
                                  <p:childTnLst>
                                    <p:set>
                                      <p:cBhvr>
                                        <p:cTn id="112" dur="1" fill="hold">
                                          <p:stCondLst>
                                            <p:cond delay="499"/>
                                          </p:stCondLst>
                                        </p:cTn>
                                        <p:tgtEl>
                                          <p:spTgt spid="451626"/>
                                        </p:tgtEl>
                                        <p:attrNameLst>
                                          <p:attrName>style.visibility</p:attrName>
                                        </p:attrNameLst>
                                      </p:cBhvr>
                                      <p:to>
                                        <p:strVal val="visible"/>
                                      </p:to>
                                    </p:set>
                                  </p:childTnLst>
                                </p:cTn>
                              </p:par>
                            </p:childTnLst>
                          </p:cTn>
                        </p:par>
                        <p:par>
                          <p:cTn id="113" fill="hold">
                            <p:stCondLst>
                              <p:cond delay="14000"/>
                            </p:stCondLst>
                            <p:childTnLst>
                              <p:par>
                                <p:cTn id="114" presetID="1" presetClass="entr" presetSubtype="0" fill="hold" nodeType="afterEffect">
                                  <p:stCondLst>
                                    <p:cond delay="0"/>
                                  </p:stCondLst>
                                  <p:childTnLst>
                                    <p:set>
                                      <p:cBhvr>
                                        <p:cTn id="115" dur="1" fill="hold">
                                          <p:stCondLst>
                                            <p:cond delay="499"/>
                                          </p:stCondLst>
                                        </p:cTn>
                                        <p:tgtEl>
                                          <p:spTgt spid="451627"/>
                                        </p:tgtEl>
                                        <p:attrNameLst>
                                          <p:attrName>style.visibility</p:attrName>
                                        </p:attrNameLst>
                                      </p:cBhvr>
                                      <p:to>
                                        <p:strVal val="visible"/>
                                      </p:to>
                                    </p:set>
                                  </p:childTnLst>
                                </p:cTn>
                              </p:par>
                            </p:childTnLst>
                          </p:cTn>
                        </p:par>
                        <p:par>
                          <p:cTn id="116" fill="hold">
                            <p:stCondLst>
                              <p:cond delay="14500"/>
                            </p:stCondLst>
                            <p:childTnLst>
                              <p:par>
                                <p:cTn id="117" presetID="1" presetClass="entr" presetSubtype="0" fill="hold" nodeType="afterEffect">
                                  <p:stCondLst>
                                    <p:cond delay="0"/>
                                  </p:stCondLst>
                                  <p:childTnLst>
                                    <p:set>
                                      <p:cBhvr>
                                        <p:cTn id="118" dur="1" fill="hold">
                                          <p:stCondLst>
                                            <p:cond delay="499"/>
                                          </p:stCondLst>
                                        </p:cTn>
                                        <p:tgtEl>
                                          <p:spTgt spid="451628"/>
                                        </p:tgtEl>
                                        <p:attrNameLst>
                                          <p:attrName>style.visibility</p:attrName>
                                        </p:attrNameLst>
                                      </p:cBhvr>
                                      <p:to>
                                        <p:strVal val="visible"/>
                                      </p:to>
                                    </p:set>
                                  </p:childTnLst>
                                </p:cTn>
                              </p:par>
                            </p:childTnLst>
                          </p:cTn>
                        </p:par>
                        <p:par>
                          <p:cTn id="119" fill="hold">
                            <p:stCondLst>
                              <p:cond delay="15000"/>
                            </p:stCondLst>
                            <p:childTnLst>
                              <p:par>
                                <p:cTn id="120" presetID="1" presetClass="entr" presetSubtype="0" fill="hold" nodeType="afterEffect">
                                  <p:stCondLst>
                                    <p:cond delay="0"/>
                                  </p:stCondLst>
                                  <p:childTnLst>
                                    <p:set>
                                      <p:cBhvr>
                                        <p:cTn id="121" dur="1" fill="hold">
                                          <p:stCondLst>
                                            <p:cond delay="499"/>
                                          </p:stCondLst>
                                        </p:cTn>
                                        <p:tgtEl>
                                          <p:spTgt spid="451629"/>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499"/>
                                          </p:stCondLst>
                                        </p:cTn>
                                        <p:tgtEl>
                                          <p:spTgt spid="451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a:t>微观粒子的运动特征</a:t>
            </a:r>
          </a:p>
        </p:txBody>
      </p:sp>
      <p:sp>
        <p:nvSpPr>
          <p:cNvPr id="299011" name="Rectangle 3"/>
          <p:cNvSpPr>
            <a:spLocks noGrp="1" noChangeArrowheads="1"/>
          </p:cNvSpPr>
          <p:nvPr>
            <p:ph type="body" idx="1"/>
          </p:nvPr>
        </p:nvSpPr>
        <p:spPr>
          <a:xfrm>
            <a:off x="468313" y="1341438"/>
            <a:ext cx="8496300" cy="4751387"/>
          </a:xfrm>
        </p:spPr>
        <p:txBody>
          <a:bodyPr/>
          <a:lstStyle/>
          <a:p>
            <a:pPr>
              <a:lnSpc>
                <a:spcPct val="90000"/>
              </a:lnSpc>
              <a:buFontTx/>
              <a:buNone/>
            </a:pPr>
            <a:r>
              <a:rPr lang="en-US" altLang="zh-CN" sz="2800" dirty="0">
                <a:solidFill>
                  <a:srgbClr val="0000CC"/>
                </a:solidFill>
              </a:rPr>
              <a:t>(1</a:t>
            </a:r>
            <a:r>
              <a:rPr lang="en-US" altLang="zh-CN" sz="2800" dirty="0" smtClean="0">
                <a:solidFill>
                  <a:srgbClr val="0000CC"/>
                </a:solidFill>
              </a:rPr>
              <a:t>) </a:t>
            </a:r>
            <a:r>
              <a:rPr lang="zh-CN" altLang="en-US" sz="2800" dirty="0" smtClean="0">
                <a:solidFill>
                  <a:srgbClr val="0000CC"/>
                </a:solidFill>
              </a:rPr>
              <a:t>能量量子化。</a:t>
            </a:r>
            <a:endParaRPr lang="en-US" altLang="zh-CN" sz="2800" dirty="0" smtClean="0">
              <a:solidFill>
                <a:srgbClr val="0000CC"/>
              </a:solidFill>
            </a:endParaRPr>
          </a:p>
          <a:p>
            <a:pPr>
              <a:lnSpc>
                <a:spcPct val="90000"/>
              </a:lnSpc>
              <a:buFontTx/>
              <a:buNone/>
            </a:pPr>
            <a:r>
              <a:rPr lang="en-US" altLang="zh-CN" sz="2800" dirty="0" smtClean="0">
                <a:solidFill>
                  <a:srgbClr val="0000CC"/>
                </a:solidFill>
              </a:rPr>
              <a:t>(</a:t>
            </a:r>
            <a:r>
              <a:rPr lang="en-US" altLang="zh-CN" sz="2800" dirty="0" smtClean="0">
                <a:solidFill>
                  <a:srgbClr val="0000CC"/>
                </a:solidFill>
              </a:rPr>
              <a:t>2) </a:t>
            </a:r>
            <a:r>
              <a:rPr lang="zh-CN" altLang="en-US" sz="2800" dirty="0" smtClean="0">
                <a:solidFill>
                  <a:srgbClr val="0000CC"/>
                </a:solidFill>
              </a:rPr>
              <a:t>波粒二象性</a:t>
            </a:r>
            <a:endParaRPr lang="zh-CN" altLang="en-US" sz="2800" dirty="0" smtClean="0">
              <a:solidFill>
                <a:srgbClr val="0000CC"/>
              </a:solidFill>
            </a:endParaRPr>
          </a:p>
          <a:p>
            <a:pPr>
              <a:lnSpc>
                <a:spcPct val="90000"/>
              </a:lnSpc>
              <a:buFontTx/>
              <a:buNone/>
            </a:pPr>
            <a:r>
              <a:rPr lang="zh-CN" altLang="en-US" sz="2800" dirty="0" smtClean="0"/>
              <a:t>实物微粒除具有粒子性外，还具有波的性质，这个波称为物质波或德布罗意波。</a:t>
            </a:r>
          </a:p>
          <a:p>
            <a:pPr>
              <a:lnSpc>
                <a:spcPct val="90000"/>
              </a:lnSpc>
              <a:buFontTx/>
              <a:buNone/>
            </a:pPr>
            <a:r>
              <a:rPr lang="en-US" altLang="zh-CN" sz="2800" dirty="0" smtClean="0">
                <a:solidFill>
                  <a:srgbClr val="0000CC"/>
                </a:solidFill>
              </a:rPr>
              <a:t>(</a:t>
            </a:r>
            <a:r>
              <a:rPr lang="en-US" altLang="zh-CN" sz="2800" dirty="0" smtClean="0">
                <a:solidFill>
                  <a:srgbClr val="0000CC"/>
                </a:solidFill>
              </a:rPr>
              <a:t>3) </a:t>
            </a:r>
            <a:r>
              <a:rPr lang="zh-CN" altLang="en-US" sz="2800" dirty="0" smtClean="0">
                <a:solidFill>
                  <a:srgbClr val="0000CC"/>
                </a:solidFill>
              </a:rPr>
              <a:t>微观粒子</a:t>
            </a:r>
            <a:r>
              <a:rPr lang="zh-CN" altLang="en-US" sz="2800" dirty="0" smtClean="0">
                <a:solidFill>
                  <a:srgbClr val="0000CC"/>
                </a:solidFill>
              </a:rPr>
              <a:t>运动的统计性</a:t>
            </a:r>
          </a:p>
          <a:p>
            <a:pPr>
              <a:lnSpc>
                <a:spcPct val="90000"/>
              </a:lnSpc>
              <a:buFontTx/>
              <a:buNone/>
            </a:pPr>
            <a:r>
              <a:rPr lang="zh-CN" altLang="en-US" sz="2800" dirty="0" smtClean="0"/>
              <a:t>   概率波：电子运动在空间出现的概率可以由波的强度表现出来，因此电子及其微观粒波又称为概率波。</a:t>
            </a:r>
          </a:p>
          <a:p>
            <a:pPr>
              <a:lnSpc>
                <a:spcPct val="90000"/>
              </a:lnSpc>
              <a:buFontTx/>
              <a:buNone/>
            </a:pPr>
            <a:r>
              <a:rPr lang="en-US" altLang="zh-CN" sz="2800" dirty="0" smtClean="0">
                <a:solidFill>
                  <a:srgbClr val="0000CC"/>
                </a:solidFill>
              </a:rPr>
              <a:t>(4) </a:t>
            </a:r>
            <a:r>
              <a:rPr lang="zh-CN" altLang="en-US" sz="2800" dirty="0" smtClean="0">
                <a:solidFill>
                  <a:srgbClr val="0000CC"/>
                </a:solidFill>
              </a:rPr>
              <a:t>海</a:t>
            </a:r>
            <a:r>
              <a:rPr lang="zh-CN" altLang="en-US" sz="2800" dirty="0" smtClean="0">
                <a:solidFill>
                  <a:srgbClr val="0000CC"/>
                </a:solidFill>
              </a:rPr>
              <a:t>森堡的测不准原理</a:t>
            </a:r>
          </a:p>
          <a:p>
            <a:pPr>
              <a:lnSpc>
                <a:spcPct val="90000"/>
              </a:lnSpc>
              <a:buFontTx/>
              <a:buNone/>
            </a:pPr>
            <a:r>
              <a:rPr lang="zh-CN" altLang="en-US" sz="2800" dirty="0" smtClean="0"/>
              <a:t>  不可能同时测得电子的精确位置和精确动量。</a:t>
            </a:r>
          </a:p>
          <a:p>
            <a:pPr>
              <a:lnSpc>
                <a:spcPct val="90000"/>
              </a:lnSpc>
              <a:buFontTx/>
              <a:buNone/>
            </a:pPr>
            <a:r>
              <a:rPr lang="zh-CN" altLang="en-US" sz="2800" dirty="0" smtClean="0"/>
              <a:t>      </a:t>
            </a:r>
            <a:r>
              <a:rPr lang="zh-CN" altLang="en-US" sz="2800" i="1" dirty="0" smtClean="0">
                <a:latin typeface="Times New Roman" pitchFamily="18" charset="0"/>
              </a:rPr>
              <a:t>△</a:t>
            </a:r>
            <a:r>
              <a:rPr lang="en-US" altLang="zh-CN" sz="2800" i="1" dirty="0" smtClean="0">
                <a:latin typeface="Times New Roman" pitchFamily="18" charset="0"/>
              </a:rPr>
              <a:t>x </a:t>
            </a:r>
            <a:r>
              <a:rPr lang="en-US" altLang="zh-CN" sz="2800" i="1" dirty="0" smtClean="0"/>
              <a:t>·</a:t>
            </a:r>
            <a:r>
              <a:rPr lang="en-US" altLang="zh-CN" sz="2800" i="1" dirty="0" smtClean="0">
                <a:latin typeface="Times New Roman" pitchFamily="18" charset="0"/>
              </a:rPr>
              <a:t>△ </a:t>
            </a:r>
            <a:r>
              <a:rPr lang="en-US" altLang="zh-CN" sz="2800" i="1" dirty="0" err="1" smtClean="0">
                <a:latin typeface="Times New Roman" pitchFamily="18" charset="0"/>
              </a:rPr>
              <a:t>p</a:t>
            </a:r>
            <a:r>
              <a:rPr lang="en-US" altLang="zh-CN" sz="2800" i="1" dirty="0" err="1" smtClean="0"/>
              <a:t>≥</a:t>
            </a:r>
            <a:r>
              <a:rPr lang="en-US" altLang="zh-CN" sz="2800" i="1" dirty="0" err="1" smtClean="0">
                <a:latin typeface="Times New Roman" pitchFamily="18" charset="0"/>
              </a:rPr>
              <a:t>h</a:t>
            </a:r>
            <a:r>
              <a:rPr lang="en-US" altLang="zh-CN" sz="2800" i="1" dirty="0" smtClean="0">
                <a:latin typeface="Times New Roman" pitchFamily="18" charset="0"/>
              </a:rPr>
              <a:t>/(2</a:t>
            </a:r>
            <a:r>
              <a:rPr lang="el-GR" altLang="zh-CN" sz="2800" i="1" dirty="0" smtClean="0">
                <a:latin typeface="Times New Roman" pitchFamily="18" charset="0"/>
                <a:cs typeface="Times New Roman" pitchFamily="18" charset="0"/>
              </a:rPr>
              <a:t>π</a:t>
            </a:r>
            <a:r>
              <a:rPr lang="en-US" altLang="zh-CN" sz="2800" i="1" dirty="0" smtClean="0">
                <a:latin typeface="Times New Roman" pitchFamily="18" charset="0"/>
                <a:cs typeface="Times New Roman" pitchFamily="18" charset="0"/>
              </a:rPr>
              <a:t>)</a:t>
            </a:r>
            <a:endParaRPr lang="el-GR" altLang="zh-CN" sz="2800" i="1" dirty="0" smtClean="0">
              <a:latin typeface="Times New Roman" pitchFamily="18" charset="0"/>
              <a:cs typeface="Times New Roman" pitchFamily="18" charset="0"/>
            </a:endParaRPr>
          </a:p>
          <a:p>
            <a:pPr>
              <a:lnSpc>
                <a:spcPct val="90000"/>
              </a:lnSpc>
              <a:buFontTx/>
              <a:buNone/>
            </a:pPr>
            <a:endParaRPr lang="zh-CN" altLang="en-US" sz="2800" dirty="0">
              <a:solidFill>
                <a:srgbClr val="0000CC"/>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0" name="Rectangle 16"/>
          <p:cNvSpPr>
            <a:spLocks noGrp="1" noChangeArrowheads="1"/>
          </p:cNvSpPr>
          <p:nvPr>
            <p:ph type="title"/>
          </p:nvPr>
        </p:nvSpPr>
        <p:spPr/>
        <p:txBody>
          <a:bodyPr/>
          <a:lstStyle/>
          <a:p>
            <a:pPr eaLnBrk="1" hangingPunct="1"/>
            <a:r>
              <a:rPr lang="en-US" altLang="zh-CN" smtClean="0"/>
              <a:t>4.1.1.3 </a:t>
            </a:r>
            <a:r>
              <a:rPr lang="zh-CN" altLang="en-US" smtClean="0"/>
              <a:t>波函数与原子轨道</a:t>
            </a:r>
          </a:p>
        </p:txBody>
      </p:sp>
      <p:graphicFrame>
        <p:nvGraphicFramePr>
          <p:cNvPr id="6146" name="Object 17"/>
          <p:cNvGraphicFramePr>
            <a:graphicFrameLocks noChangeAspect="1"/>
          </p:cNvGraphicFramePr>
          <p:nvPr>
            <p:ph type="body" idx="1"/>
          </p:nvPr>
        </p:nvGraphicFramePr>
        <p:xfrm>
          <a:off x="1042988" y="1557338"/>
          <a:ext cx="5064125" cy="973137"/>
        </p:xfrm>
        <a:graphic>
          <a:graphicData uri="http://schemas.openxmlformats.org/presentationml/2006/ole">
            <p:oleObj spid="_x0000_s8194" name="公式" r:id="rId4" imgW="2311200" imgH="444240" progId="Equation.3">
              <p:embed/>
            </p:oleObj>
          </a:graphicData>
        </a:graphic>
      </p:graphicFrame>
      <p:grpSp>
        <p:nvGrpSpPr>
          <p:cNvPr id="2" name="Group 4"/>
          <p:cNvGrpSpPr>
            <a:grpSpLocks/>
          </p:cNvGrpSpPr>
          <p:nvPr/>
        </p:nvGrpSpPr>
        <p:grpSpPr bwMode="auto">
          <a:xfrm>
            <a:off x="611188" y="2492375"/>
            <a:ext cx="5902325" cy="1663700"/>
            <a:chOff x="703" y="1616"/>
            <a:chExt cx="3718" cy="1048"/>
          </a:xfrm>
        </p:grpSpPr>
        <p:graphicFrame>
          <p:nvGraphicFramePr>
            <p:cNvPr id="6147" name="Object 5"/>
            <p:cNvGraphicFramePr>
              <a:graphicFrameLocks noChangeAspect="1"/>
            </p:cNvGraphicFramePr>
            <p:nvPr/>
          </p:nvGraphicFramePr>
          <p:xfrm>
            <a:off x="3107" y="1616"/>
            <a:ext cx="1314" cy="954"/>
          </p:xfrm>
          <a:graphic>
            <a:graphicData uri="http://schemas.openxmlformats.org/presentationml/2006/ole">
              <p:oleObj spid="_x0000_s8195" name="公式" r:id="rId5" imgW="927000" imgH="672840" progId="Equation.3">
                <p:embed/>
              </p:oleObj>
            </a:graphicData>
          </a:graphic>
        </p:graphicFrame>
        <p:graphicFrame>
          <p:nvGraphicFramePr>
            <p:cNvPr id="6148" name="Object 6"/>
            <p:cNvGraphicFramePr>
              <a:graphicFrameLocks noChangeAspect="1"/>
            </p:cNvGraphicFramePr>
            <p:nvPr/>
          </p:nvGraphicFramePr>
          <p:xfrm>
            <a:off x="703" y="1661"/>
            <a:ext cx="1069" cy="674"/>
          </p:xfrm>
          <a:graphic>
            <a:graphicData uri="http://schemas.openxmlformats.org/presentationml/2006/ole">
              <p:oleObj spid="_x0000_s8196" name="公式" r:id="rId6" imgW="685800" imgH="431640" progId="Equation.3">
                <p:embed/>
              </p:oleObj>
            </a:graphicData>
          </a:graphic>
        </p:graphicFrame>
        <p:graphicFrame>
          <p:nvGraphicFramePr>
            <p:cNvPr id="6149" name="Object 7"/>
            <p:cNvGraphicFramePr>
              <a:graphicFrameLocks noChangeAspect="1"/>
            </p:cNvGraphicFramePr>
            <p:nvPr/>
          </p:nvGraphicFramePr>
          <p:xfrm>
            <a:off x="703" y="2341"/>
            <a:ext cx="2064" cy="323"/>
          </p:xfrm>
          <a:graphic>
            <a:graphicData uri="http://schemas.openxmlformats.org/presentationml/2006/ole">
              <p:oleObj spid="_x0000_s8197" name="公式" r:id="rId7" imgW="1384200" imgH="215640" progId="Equation.3">
                <p:embed/>
              </p:oleObj>
            </a:graphicData>
          </a:graphic>
        </p:graphicFrame>
      </p:grpSp>
      <p:sp>
        <p:nvSpPr>
          <p:cNvPr id="6152" name="Text Box 9"/>
          <p:cNvSpPr txBox="1">
            <a:spLocks noChangeArrowheads="1"/>
          </p:cNvSpPr>
          <p:nvPr/>
        </p:nvSpPr>
        <p:spPr bwMode="auto">
          <a:xfrm>
            <a:off x="611188" y="4292600"/>
            <a:ext cx="5976937" cy="2143125"/>
          </a:xfrm>
          <a:prstGeom prst="rect">
            <a:avLst/>
          </a:prstGeom>
          <a:noFill/>
          <a:ln w="9525">
            <a:noFill/>
            <a:miter lim="800000"/>
            <a:headEnd/>
            <a:tailEnd/>
          </a:ln>
        </p:spPr>
        <p:txBody>
          <a:bodyPr>
            <a:spAutoFit/>
          </a:bodyPr>
          <a:lstStyle/>
          <a:p>
            <a:pPr>
              <a:lnSpc>
                <a:spcPct val="120000"/>
              </a:lnSpc>
            </a:pPr>
            <a:r>
              <a:rPr lang="zh-CN" altLang="en-US" sz="2800" dirty="0">
                <a:latin typeface="Arial" pitchFamily="34" charset="0"/>
              </a:rPr>
              <a:t>意义：</a:t>
            </a:r>
            <a:r>
              <a:rPr lang="zh-CN" altLang="en-US" sz="2800" dirty="0">
                <a:latin typeface="Arial" pitchFamily="34" charset="0"/>
                <a:ea typeface="宋体" pitchFamily="2" charset="-122"/>
              </a:rPr>
              <a:t> </a:t>
            </a:r>
            <a:r>
              <a:rPr kumimoji="1" lang="en-US" altLang="zh-CN" sz="2800" dirty="0" err="1">
                <a:ea typeface="宋体" pitchFamily="2" charset="-122"/>
              </a:rPr>
              <a:t>Schr</a:t>
            </a:r>
            <a:r>
              <a:rPr kumimoji="1" lang="en-US" altLang="zh-CN" sz="2800" dirty="0" err="1">
                <a:ea typeface="幼圆" pitchFamily="49" charset="-122"/>
              </a:rPr>
              <a:t>Ö</a:t>
            </a:r>
            <a:r>
              <a:rPr kumimoji="1" lang="en-US" altLang="zh-CN" sz="2800" dirty="0" err="1">
                <a:ea typeface="宋体" pitchFamily="2" charset="-122"/>
              </a:rPr>
              <a:t>dinger</a:t>
            </a:r>
            <a:r>
              <a:rPr kumimoji="1" lang="zh-CN" altLang="en-US" sz="2800" dirty="0"/>
              <a:t>方程将微观粒子的粒子性（</a:t>
            </a:r>
            <a:r>
              <a:rPr kumimoji="1" lang="en-US" altLang="zh-CN" sz="2800" i="1" dirty="0"/>
              <a:t>m</a:t>
            </a:r>
            <a:r>
              <a:rPr kumimoji="1" lang="zh-CN" altLang="en-US" sz="2800" dirty="0"/>
              <a:t>、</a:t>
            </a:r>
            <a:r>
              <a:rPr kumimoji="1" lang="en-US" altLang="zh-CN" sz="2800" i="1" dirty="0"/>
              <a:t>E</a:t>
            </a:r>
            <a:r>
              <a:rPr kumimoji="1" lang="zh-CN" altLang="en-US" sz="2800" dirty="0"/>
              <a:t>、</a:t>
            </a:r>
            <a:r>
              <a:rPr kumimoji="1" lang="en-US" altLang="zh-CN" sz="2800" i="1" dirty="0"/>
              <a:t>V</a:t>
            </a:r>
            <a:r>
              <a:rPr kumimoji="1" lang="zh-CN" altLang="en-US" sz="2800" dirty="0"/>
              <a:t>和坐标等）与波动性</a:t>
            </a:r>
            <a:r>
              <a:rPr kumimoji="1" lang="en-US" altLang="zh-CN" sz="2800" dirty="0"/>
              <a:t>(</a:t>
            </a:r>
            <a:r>
              <a:rPr kumimoji="1" lang="en-US" altLang="zh-CN" sz="2800" i="1" dirty="0">
                <a:sym typeface="Symbol" pitchFamily="18" charset="2"/>
              </a:rPr>
              <a:t></a:t>
            </a:r>
            <a:r>
              <a:rPr kumimoji="1" lang="en-US" altLang="zh-CN" sz="2800" dirty="0"/>
              <a:t>)</a:t>
            </a:r>
            <a:r>
              <a:rPr kumimoji="1" lang="zh-CN" altLang="en-US" sz="2800" dirty="0"/>
              <a:t>结合在一起，能够真实反映微观粒子的运动状态。</a:t>
            </a:r>
          </a:p>
        </p:txBody>
      </p:sp>
      <p:grpSp>
        <p:nvGrpSpPr>
          <p:cNvPr id="3" name="Group 19"/>
          <p:cNvGrpSpPr>
            <a:grpSpLocks/>
          </p:cNvGrpSpPr>
          <p:nvPr/>
        </p:nvGrpSpPr>
        <p:grpSpPr bwMode="auto">
          <a:xfrm>
            <a:off x="6659563" y="1268413"/>
            <a:ext cx="2484437" cy="4859337"/>
            <a:chOff x="4195" y="754"/>
            <a:chExt cx="1565" cy="3061"/>
          </a:xfrm>
        </p:grpSpPr>
        <p:pic>
          <p:nvPicPr>
            <p:cNvPr id="6155" name="Picture 12"/>
            <p:cNvPicPr>
              <a:picLocks noChangeAspect="1" noChangeArrowheads="1"/>
            </p:cNvPicPr>
            <p:nvPr/>
          </p:nvPicPr>
          <p:blipFill>
            <a:blip r:embed="rId8"/>
            <a:srcRect/>
            <a:stretch>
              <a:fillRect/>
            </a:stretch>
          </p:blipFill>
          <p:spPr bwMode="auto">
            <a:xfrm>
              <a:off x="4237" y="754"/>
              <a:ext cx="1523" cy="2268"/>
            </a:xfrm>
            <a:prstGeom prst="rect">
              <a:avLst/>
            </a:prstGeom>
            <a:noFill/>
            <a:ln w="9525">
              <a:noFill/>
              <a:miter lim="800000"/>
              <a:headEnd/>
              <a:tailEnd/>
            </a:ln>
          </p:spPr>
        </p:pic>
        <p:sp>
          <p:nvSpPr>
            <p:cNvPr id="6156" name="Rectangle 18"/>
            <p:cNvSpPr>
              <a:spLocks noChangeArrowheads="1"/>
            </p:cNvSpPr>
            <p:nvPr/>
          </p:nvSpPr>
          <p:spPr bwMode="auto">
            <a:xfrm>
              <a:off x="4195" y="3067"/>
              <a:ext cx="1565" cy="748"/>
            </a:xfrm>
            <a:prstGeom prst="rect">
              <a:avLst/>
            </a:prstGeom>
            <a:noFill/>
            <a:ln w="9525">
              <a:noFill/>
              <a:miter lim="800000"/>
              <a:headEnd/>
              <a:tailEnd/>
            </a:ln>
          </p:spPr>
          <p:txBody>
            <a:bodyPr>
              <a:spAutoFit/>
            </a:bodyPr>
            <a:lstStyle/>
            <a:p>
              <a:pPr algn="ctr">
                <a:spcBef>
                  <a:spcPct val="0"/>
                </a:spcBef>
              </a:pPr>
              <a:r>
                <a:rPr lang="en-US" altLang="zh-CN" sz="2400"/>
                <a:t>E. Sch</a:t>
              </a:r>
              <a:r>
                <a:rPr kumimoji="1" lang="en-US" altLang="zh-CN" sz="2400">
                  <a:solidFill>
                    <a:schemeClr val="tx2"/>
                  </a:solidFill>
                </a:rPr>
                <a:t>ödinger</a:t>
              </a:r>
              <a:r>
                <a:rPr lang="en-US" altLang="zh-CN" sz="2400"/>
                <a:t/>
              </a:r>
              <a:br>
                <a:rPr lang="en-US" altLang="zh-CN" sz="2400"/>
              </a:br>
              <a:r>
                <a:rPr lang="en-US" altLang="zh-CN" sz="2400"/>
                <a:t> (1887-1961)</a:t>
              </a:r>
            </a:p>
            <a:p>
              <a:pPr algn="ctr">
                <a:spcBef>
                  <a:spcPct val="0"/>
                </a:spcBef>
              </a:pPr>
              <a:r>
                <a:rPr lang="en-US" altLang="zh-CN" sz="2400"/>
                <a:t>Nobel Prize, 1933</a:t>
              </a:r>
            </a:p>
          </p:txBody>
        </p:sp>
      </p:grpSp>
      <p:sp>
        <p:nvSpPr>
          <p:cNvPr id="6154" name="Rectangle 20"/>
          <p:cNvSpPr>
            <a:spLocks noChangeArrowheads="1"/>
          </p:cNvSpPr>
          <p:nvPr/>
        </p:nvSpPr>
        <p:spPr bwMode="auto">
          <a:xfrm>
            <a:off x="468313" y="1125538"/>
            <a:ext cx="2236510" cy="584775"/>
          </a:xfrm>
          <a:prstGeom prst="rect">
            <a:avLst/>
          </a:prstGeom>
          <a:noFill/>
          <a:ln w="9525" algn="ctr">
            <a:noFill/>
            <a:miter lim="800000"/>
            <a:headEnd/>
            <a:tailEnd/>
          </a:ln>
        </p:spPr>
        <p:txBody>
          <a:bodyPr wrap="none">
            <a:spAutoFit/>
          </a:bodyPr>
          <a:lstStyle/>
          <a:p>
            <a:pPr marL="342900" indent="-342900"/>
            <a:r>
              <a:rPr lang="zh-CN" altLang="en-US" dirty="0">
                <a:solidFill>
                  <a:srgbClr val="FF0000"/>
                </a:solidFill>
              </a:rPr>
              <a:t>薛定谔方程</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l" eaLnBrk="1" hangingPunct="1"/>
            <a:r>
              <a:rPr kumimoji="1" lang="zh-CN" altLang="en-US" i="1" smtClean="0"/>
              <a:t>波函数</a:t>
            </a:r>
            <a:r>
              <a:rPr kumimoji="1" lang="en-US" altLang="zh-CN" i="1" smtClean="0"/>
              <a:t>(Wave functions)</a:t>
            </a:r>
          </a:p>
        </p:txBody>
      </p:sp>
      <p:sp>
        <p:nvSpPr>
          <p:cNvPr id="152579" name="Rectangle 3"/>
          <p:cNvSpPr>
            <a:spLocks noGrp="1" noChangeArrowheads="1"/>
          </p:cNvSpPr>
          <p:nvPr>
            <p:ph type="body" idx="1"/>
          </p:nvPr>
        </p:nvSpPr>
        <p:spPr/>
        <p:txBody>
          <a:bodyPr/>
          <a:lstStyle/>
          <a:p>
            <a:pPr eaLnBrk="1" hangingPunct="1">
              <a:lnSpc>
                <a:spcPct val="120000"/>
              </a:lnSpc>
            </a:pPr>
            <a:r>
              <a:rPr kumimoji="1" lang="zh-CN" altLang="en-US" sz="2400" dirty="0" smtClean="0"/>
              <a:t>求解薛定谔方程，可解得波函数</a:t>
            </a:r>
            <a:r>
              <a:rPr lang="el-GR" altLang="zh-CN" sz="2400" i="1" dirty="0" smtClean="0">
                <a:cs typeface="Times New Roman" pitchFamily="18" charset="0"/>
                <a:sym typeface="Symbol" pitchFamily="18" charset="2"/>
              </a:rPr>
              <a:t>ψ</a:t>
            </a:r>
            <a:r>
              <a:rPr lang="en-US" altLang="zh-CN" sz="2400" dirty="0"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x</a:t>
            </a:r>
            <a:r>
              <a:rPr lang="en-US" altLang="zh-CN" sz="2400" dirty="0" err="1"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y</a:t>
            </a:r>
            <a:r>
              <a:rPr lang="en-US" altLang="zh-CN" sz="2400" dirty="0" err="1"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z</a:t>
            </a:r>
            <a:r>
              <a:rPr lang="en-US" altLang="zh-CN" sz="2400" dirty="0" smtClean="0">
                <a:cs typeface="Times New Roman" pitchFamily="18" charset="0"/>
                <a:sym typeface="Symbol" pitchFamily="18" charset="2"/>
              </a:rPr>
              <a:t>)</a:t>
            </a:r>
            <a:r>
              <a:rPr lang="zh-CN" altLang="en-US" sz="2400" dirty="0" smtClean="0">
                <a:cs typeface="Times New Roman" pitchFamily="18" charset="0"/>
                <a:sym typeface="Symbol" pitchFamily="18" charset="2"/>
              </a:rPr>
              <a:t>（</a:t>
            </a:r>
            <a:r>
              <a:rPr lang="zh-CN" altLang="en-US" sz="2400" dirty="0" smtClean="0">
                <a:solidFill>
                  <a:srgbClr val="FF0000"/>
                </a:solidFill>
                <a:cs typeface="Times New Roman" pitchFamily="18" charset="0"/>
                <a:sym typeface="Symbol" pitchFamily="18" charset="2"/>
              </a:rPr>
              <a:t>也叫原子轨道</a:t>
            </a:r>
            <a:r>
              <a:rPr lang="zh-CN" altLang="en-US" sz="2400" dirty="0" smtClean="0">
                <a:cs typeface="Times New Roman" pitchFamily="18" charset="0"/>
                <a:sym typeface="Symbol" pitchFamily="18" charset="2"/>
              </a:rPr>
              <a:t>）</a:t>
            </a:r>
            <a:r>
              <a:rPr kumimoji="1" lang="zh-CN" altLang="en-US" sz="2400" dirty="0" smtClean="0"/>
              <a:t>的数学表达式和对应的能量</a:t>
            </a:r>
            <a:r>
              <a:rPr kumimoji="1" lang="en-US" altLang="zh-CN" sz="2400" i="1" dirty="0" smtClean="0"/>
              <a:t>E</a:t>
            </a:r>
            <a:r>
              <a:rPr kumimoji="1" lang="zh-CN" altLang="en-US" sz="2400" dirty="0" smtClean="0"/>
              <a:t>。</a:t>
            </a:r>
          </a:p>
          <a:p>
            <a:pPr eaLnBrk="1" hangingPunct="1">
              <a:lnSpc>
                <a:spcPct val="120000"/>
              </a:lnSpc>
            </a:pPr>
            <a:r>
              <a:rPr kumimoji="1" lang="zh-CN" altLang="en-US" sz="2400" dirty="0" smtClean="0"/>
              <a:t>每个波函数</a:t>
            </a:r>
            <a:r>
              <a:rPr lang="el-GR" altLang="zh-CN" sz="2400" i="1" dirty="0" smtClean="0">
                <a:cs typeface="Times New Roman" pitchFamily="18" charset="0"/>
                <a:sym typeface="Symbol" pitchFamily="18" charset="2"/>
              </a:rPr>
              <a:t>ψ</a:t>
            </a:r>
            <a:r>
              <a:rPr lang="en-US" altLang="zh-CN" sz="2400" dirty="0"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x</a:t>
            </a:r>
            <a:r>
              <a:rPr lang="en-US" altLang="zh-CN" sz="2400" dirty="0" err="1"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y</a:t>
            </a:r>
            <a:r>
              <a:rPr lang="en-US" altLang="zh-CN" sz="2400" dirty="0" err="1" smtClean="0">
                <a:cs typeface="Times New Roman" pitchFamily="18" charset="0"/>
                <a:sym typeface="Symbol" pitchFamily="18" charset="2"/>
              </a:rPr>
              <a:t>,</a:t>
            </a:r>
            <a:r>
              <a:rPr lang="en-US" altLang="zh-CN" sz="2400" i="1" dirty="0" err="1" smtClean="0">
                <a:cs typeface="Times New Roman" pitchFamily="18" charset="0"/>
                <a:sym typeface="Symbol" pitchFamily="18" charset="2"/>
              </a:rPr>
              <a:t>z</a:t>
            </a:r>
            <a:r>
              <a:rPr lang="en-US" altLang="zh-CN" sz="2400" dirty="0" smtClean="0">
                <a:cs typeface="Times New Roman" pitchFamily="18" charset="0"/>
                <a:sym typeface="Symbol" pitchFamily="18" charset="2"/>
              </a:rPr>
              <a:t>)</a:t>
            </a:r>
            <a:r>
              <a:rPr lang="zh-CN" altLang="en-US" sz="2400" dirty="0" smtClean="0">
                <a:cs typeface="Times New Roman" pitchFamily="18" charset="0"/>
                <a:sym typeface="Symbol" pitchFamily="18" charset="2"/>
              </a:rPr>
              <a:t>都</a:t>
            </a:r>
            <a:r>
              <a:rPr kumimoji="1" lang="zh-CN" altLang="en-US" sz="2400" dirty="0" smtClean="0"/>
              <a:t>描述了电子在原子核外的一种运动状态，电子运动的规律受它控制，但它本身没有明确的物理意义。</a:t>
            </a:r>
          </a:p>
          <a:p>
            <a:pPr eaLnBrk="1" hangingPunct="1">
              <a:lnSpc>
                <a:spcPct val="120000"/>
              </a:lnSpc>
            </a:pPr>
            <a:r>
              <a:rPr kumimoji="1" lang="zh-CN" altLang="en-US" sz="2400" dirty="0" smtClean="0"/>
              <a:t>薛定谔方程的求解极其复杂，运算量极大。对于单电子体系</a:t>
            </a:r>
            <a:r>
              <a:rPr kumimoji="1" lang="en-US" altLang="zh-CN" sz="2400" dirty="0" smtClean="0"/>
              <a:t>H</a:t>
            </a:r>
            <a:r>
              <a:rPr kumimoji="1" lang="zh-CN" altLang="en-US" sz="2400" dirty="0" smtClean="0"/>
              <a:t>、</a:t>
            </a:r>
            <a:r>
              <a:rPr kumimoji="1" lang="en-US" altLang="zh-CN" sz="2400" dirty="0" smtClean="0"/>
              <a:t>He</a:t>
            </a:r>
            <a:r>
              <a:rPr kumimoji="1" lang="en-US" altLang="zh-CN" sz="2400" baseline="40000" dirty="0" smtClean="0"/>
              <a:t>+</a:t>
            </a:r>
            <a:r>
              <a:rPr kumimoji="1" lang="zh-CN" altLang="en-US" sz="2400" dirty="0" smtClean="0"/>
              <a:t>、</a:t>
            </a:r>
            <a:r>
              <a:rPr kumimoji="1" lang="en-US" altLang="zh-CN" sz="2400" dirty="0" smtClean="0"/>
              <a:t>Li</a:t>
            </a:r>
            <a:r>
              <a:rPr kumimoji="1" lang="en-US" altLang="zh-CN" sz="2400" baseline="40000" dirty="0" smtClean="0"/>
              <a:t>2+</a:t>
            </a:r>
            <a:r>
              <a:rPr kumimoji="1" lang="zh-CN" altLang="en-US" sz="2400" dirty="0" smtClean="0"/>
              <a:t>，可精确求解；对于其它体系，通常只能近似求解。</a:t>
            </a:r>
          </a:p>
          <a:p>
            <a:pPr eaLnBrk="1" hangingPunct="1">
              <a:lnSpc>
                <a:spcPct val="120000"/>
              </a:lnSpc>
            </a:pPr>
            <a:r>
              <a:rPr kumimoji="1" lang="zh-CN" altLang="en-US" sz="2400" dirty="0" smtClean="0"/>
              <a:t>解薛定谔方程需要引入三个量子数</a:t>
            </a:r>
            <a:r>
              <a:rPr kumimoji="1" lang="en-US" altLang="zh-CN" sz="2400" dirty="0" smtClean="0"/>
              <a:t>n</a:t>
            </a:r>
            <a:r>
              <a:rPr kumimoji="1" lang="zh-CN" altLang="en-US" sz="2400" dirty="0" smtClean="0"/>
              <a:t>、</a:t>
            </a:r>
            <a:r>
              <a:rPr kumimoji="1" lang="en-US" altLang="zh-CN" sz="2400" dirty="0" smtClean="0"/>
              <a:t>l</a:t>
            </a:r>
            <a:r>
              <a:rPr kumimoji="1" lang="zh-CN" altLang="en-US" sz="2400" dirty="0" smtClean="0"/>
              <a:t>、</a:t>
            </a:r>
            <a:r>
              <a:rPr kumimoji="1" lang="en-US" altLang="zh-CN" sz="2400" dirty="0" smtClean="0"/>
              <a:t>m</a:t>
            </a:r>
            <a:r>
              <a:rPr kumimoji="1" lang="zh-CN" altLang="en-US" sz="2400" dirty="0" smtClean="0"/>
              <a:t>，它们可用来描述原子轨道及其所对应的能级。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slide(fromBottom)">
                                      <p:cBhvr>
                                        <p:cTn id="7" dur="500"/>
                                        <p:tgtEl>
                                          <p:spTgt spid="152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2579">
                                            <p:txEl>
                                              <p:pRg st="1" end="1"/>
                                            </p:txEl>
                                          </p:spTgt>
                                        </p:tgtEl>
                                        <p:attrNameLst>
                                          <p:attrName>style.visibility</p:attrName>
                                        </p:attrNameLst>
                                      </p:cBhvr>
                                      <p:to>
                                        <p:strVal val="visible"/>
                                      </p:to>
                                    </p:set>
                                    <p:animEffect transition="in" filter="slide(fromBottom)">
                                      <p:cBhvr>
                                        <p:cTn id="12" dur="500"/>
                                        <p:tgtEl>
                                          <p:spTgt spid="152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slide(fromBottom)">
                                      <p:cBhvr>
                                        <p:cTn id="17" dur="500"/>
                                        <p:tgtEl>
                                          <p:spTgt spid="152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2579">
                                            <p:txEl>
                                              <p:pRg st="3" end="3"/>
                                            </p:txEl>
                                          </p:spTgt>
                                        </p:tgtEl>
                                        <p:attrNameLst>
                                          <p:attrName>style.visibility</p:attrName>
                                        </p:attrNameLst>
                                      </p:cBhvr>
                                      <p:to>
                                        <p:strVal val="visible"/>
                                      </p:to>
                                    </p:set>
                                    <p:animEffect transition="in" filter="slide(fromBottom)">
                                      <p:cBhvr>
                                        <p:cTn id="22" dur="500"/>
                                        <p:tgtEl>
                                          <p:spTgt spid="152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t>4.1.1.4 </a:t>
            </a:r>
            <a:r>
              <a:rPr lang="zh-CN" altLang="en-US" smtClean="0"/>
              <a:t>概率密度和电子云</a:t>
            </a:r>
          </a:p>
        </p:txBody>
      </p:sp>
      <p:sp>
        <p:nvSpPr>
          <p:cNvPr id="49155" name="Rectangle 4"/>
          <p:cNvSpPr>
            <a:spLocks noGrp="1" noChangeArrowheads="1"/>
          </p:cNvSpPr>
          <p:nvPr>
            <p:ph type="body" idx="1"/>
          </p:nvPr>
        </p:nvSpPr>
        <p:spPr/>
        <p:txBody>
          <a:bodyPr/>
          <a:lstStyle/>
          <a:p>
            <a:pPr eaLnBrk="1" hangingPunct="1"/>
            <a:r>
              <a:rPr lang="zh-CN" altLang="en-US" smtClean="0"/>
              <a:t>概率密度</a:t>
            </a:r>
          </a:p>
          <a:p>
            <a:pPr eaLnBrk="1" hangingPunct="1">
              <a:lnSpc>
                <a:spcPct val="130000"/>
              </a:lnSpc>
              <a:buFontTx/>
              <a:buNone/>
            </a:pPr>
            <a:r>
              <a:rPr lang="en-US" altLang="zh-CN" i="1" smtClean="0"/>
              <a:t>Ψ</a:t>
            </a:r>
            <a:r>
              <a:rPr lang="en-US" altLang="zh-CN" baseline="30000" smtClean="0"/>
              <a:t>2</a:t>
            </a:r>
            <a:r>
              <a:rPr lang="zh-CN" altLang="en-US" smtClean="0"/>
              <a:t>：反映电子在空间的某位置上单位体积内出现的概率大小，即概率密度。</a:t>
            </a:r>
          </a:p>
          <a:p>
            <a:pPr eaLnBrk="1" hangingPunct="1"/>
            <a:endParaRPr lang="en-US" altLang="zh-CN"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468313" y="1125538"/>
            <a:ext cx="8362950" cy="5040312"/>
          </a:xfrm>
        </p:spPr>
        <p:txBody>
          <a:bodyPr/>
          <a:lstStyle/>
          <a:p>
            <a:pPr eaLnBrk="1" hangingPunct="1"/>
            <a:r>
              <a:rPr lang="zh-CN" altLang="en-US" sz="2800" dirty="0" smtClean="0"/>
              <a:t>用小黑点的疏密表示概率密度分布的图形称为</a:t>
            </a:r>
            <a:r>
              <a:rPr lang="zh-CN" altLang="en-US" sz="2800" dirty="0" smtClean="0">
                <a:solidFill>
                  <a:srgbClr val="CC0000"/>
                </a:solidFill>
              </a:rPr>
              <a:t>电子云</a:t>
            </a:r>
            <a:r>
              <a:rPr lang="zh-CN" altLang="en-US" sz="2800" dirty="0" smtClean="0"/>
              <a:t>。</a:t>
            </a:r>
          </a:p>
          <a:p>
            <a:pPr eaLnBrk="1" hangingPunct="1"/>
            <a:r>
              <a:rPr lang="zh-CN" altLang="en-US" sz="2800" dirty="0" smtClean="0"/>
              <a:t>把电子出现概率相等的地方联结起来，作为电子云的界面，使界面内的电子出现几率很大（如</a:t>
            </a:r>
            <a:r>
              <a:rPr lang="en-US" altLang="zh-CN" sz="2800" dirty="0" smtClean="0"/>
              <a:t>90%</a:t>
            </a:r>
            <a:r>
              <a:rPr lang="zh-CN" altLang="en-US" sz="2800" dirty="0" smtClean="0"/>
              <a:t>），所得到的图形叫电子云界面图。 </a:t>
            </a:r>
          </a:p>
        </p:txBody>
      </p:sp>
      <p:sp>
        <p:nvSpPr>
          <p:cNvPr id="50179" name="Rectangle 3"/>
          <p:cNvSpPr>
            <a:spLocks noGrp="1" noChangeArrowheads="1"/>
          </p:cNvSpPr>
          <p:nvPr>
            <p:ph type="title"/>
          </p:nvPr>
        </p:nvSpPr>
        <p:spPr/>
        <p:txBody>
          <a:bodyPr/>
          <a:lstStyle/>
          <a:p>
            <a:pPr eaLnBrk="1" hangingPunct="1"/>
            <a:r>
              <a:rPr lang="zh-CN" altLang="en-US" smtClean="0"/>
              <a:t>电子云</a:t>
            </a:r>
          </a:p>
        </p:txBody>
      </p:sp>
      <p:pic>
        <p:nvPicPr>
          <p:cNvPr id="50180" name="Picture 4" descr="4"/>
          <p:cNvPicPr>
            <a:picLocks noChangeAspect="1" noChangeArrowheads="1"/>
          </p:cNvPicPr>
          <p:nvPr/>
        </p:nvPicPr>
        <p:blipFill>
          <a:blip r:embed="rId3"/>
          <a:srcRect l="2620" t="61195" r="81667" b="17676"/>
          <a:stretch>
            <a:fillRect/>
          </a:stretch>
        </p:blipFill>
        <p:spPr bwMode="auto">
          <a:xfrm>
            <a:off x="1357290" y="3929066"/>
            <a:ext cx="2303463" cy="2178050"/>
          </a:xfrm>
          <a:prstGeom prst="rect">
            <a:avLst/>
          </a:prstGeom>
          <a:noFill/>
          <a:ln w="9525">
            <a:noFill/>
            <a:miter lim="800000"/>
            <a:headEnd/>
            <a:tailEnd/>
          </a:ln>
        </p:spPr>
      </p:pic>
      <p:sp>
        <p:nvSpPr>
          <p:cNvPr id="50181" name="Oval 5"/>
          <p:cNvSpPr>
            <a:spLocks noChangeArrowheads="1"/>
          </p:cNvSpPr>
          <p:nvPr/>
        </p:nvSpPr>
        <p:spPr bwMode="auto">
          <a:xfrm>
            <a:off x="5286380" y="4071942"/>
            <a:ext cx="1800225" cy="1800225"/>
          </a:xfrm>
          <a:prstGeom prst="ellipse">
            <a:avLst/>
          </a:prstGeom>
          <a:noFill/>
          <a:ln w="38100">
            <a:solidFill>
              <a:schemeClr val="tx1"/>
            </a:solidFill>
            <a:round/>
            <a:headEnd/>
            <a:tailEnd/>
          </a:ln>
        </p:spPr>
        <p:txBody>
          <a:bodyPr wrap="none" anchor="ctr"/>
          <a:lstStyle/>
          <a:p>
            <a:endParaRPr lang="zh-CN" altLang="en-US"/>
          </a:p>
        </p:txBody>
      </p:sp>
      <p:sp>
        <p:nvSpPr>
          <p:cNvPr id="6" name="Text Box 4"/>
          <p:cNvSpPr txBox="1">
            <a:spLocks noChangeArrowheads="1"/>
          </p:cNvSpPr>
          <p:nvPr/>
        </p:nvSpPr>
        <p:spPr bwMode="auto">
          <a:xfrm>
            <a:off x="1142976" y="6000768"/>
            <a:ext cx="7056438" cy="461665"/>
          </a:xfrm>
          <a:prstGeom prst="rect">
            <a:avLst/>
          </a:prstGeom>
          <a:noFill/>
          <a:ln w="9525">
            <a:noFill/>
            <a:miter lim="800000"/>
            <a:headEnd/>
            <a:tailEnd/>
          </a:ln>
        </p:spPr>
        <p:txBody>
          <a:bodyPr>
            <a:spAutoFit/>
          </a:bodyPr>
          <a:lstStyle/>
          <a:p>
            <a:r>
              <a:rPr kumimoji="1" lang="zh-CN" altLang="en-US" sz="2400" dirty="0" smtClean="0">
                <a:ea typeface="宋体" pitchFamily="2" charset="-122"/>
              </a:rPr>
              <a:t>氢原子</a:t>
            </a:r>
            <a:r>
              <a:rPr kumimoji="1" lang="en-US" altLang="zh-CN" sz="2400" dirty="0" smtClean="0">
                <a:ea typeface="宋体" pitchFamily="2" charset="-122"/>
              </a:rPr>
              <a:t>1s</a:t>
            </a:r>
            <a:r>
              <a:rPr kumimoji="1" lang="zh-CN" altLang="en-US" sz="2400" dirty="0" smtClean="0">
                <a:ea typeface="宋体" pitchFamily="2" charset="-122"/>
              </a:rPr>
              <a:t>电子云                      氢原子</a:t>
            </a:r>
            <a:r>
              <a:rPr kumimoji="1" lang="en-US" altLang="zh-CN" sz="2400" dirty="0" smtClean="0">
                <a:ea typeface="宋体" pitchFamily="2" charset="-122"/>
              </a:rPr>
              <a:t>1s</a:t>
            </a:r>
            <a:r>
              <a:rPr kumimoji="1" lang="zh-CN" altLang="en-US" sz="2400" dirty="0" smtClean="0">
                <a:ea typeface="宋体" pitchFamily="2" charset="-122"/>
              </a:rPr>
              <a:t>电子云界面图</a:t>
            </a:r>
            <a:endParaRPr lang="zh-CN" altLang="en-US" sz="2400" dirty="0">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a:spLocks noChangeArrowheads="1"/>
          </p:cNvSpPr>
          <p:nvPr/>
        </p:nvSpPr>
        <p:spPr bwMode="auto">
          <a:xfrm>
            <a:off x="642910" y="1214422"/>
            <a:ext cx="8064500" cy="2074414"/>
          </a:xfrm>
          <a:prstGeom prst="rect">
            <a:avLst/>
          </a:prstGeom>
          <a:noFill/>
          <a:ln w="9525">
            <a:noFill/>
            <a:miter lim="800000"/>
            <a:headEnd/>
            <a:tailEnd/>
          </a:ln>
        </p:spPr>
        <p:txBody>
          <a:bodyPr wrap="square">
            <a:spAutoFit/>
          </a:bodyPr>
          <a:lstStyle/>
          <a:p>
            <a:pPr>
              <a:spcBef>
                <a:spcPct val="20000"/>
              </a:spcBef>
            </a:pPr>
            <a:r>
              <a:rPr lang="en-US" altLang="zh-CN" sz="2800" dirty="0"/>
              <a:t>1.</a:t>
            </a:r>
            <a:r>
              <a:rPr lang="zh-CN" altLang="en-US" sz="2800" dirty="0"/>
              <a:t>主量子数</a:t>
            </a:r>
            <a:r>
              <a:rPr lang="en-US" altLang="zh-CN" sz="2800" dirty="0"/>
              <a:t>(</a:t>
            </a:r>
            <a:r>
              <a:rPr lang="en-US" altLang="zh-CN" sz="2800" i="1" dirty="0"/>
              <a:t>n</a:t>
            </a:r>
            <a:r>
              <a:rPr lang="en-US" altLang="zh-CN" sz="2800" dirty="0"/>
              <a:t>)</a:t>
            </a:r>
          </a:p>
          <a:p>
            <a:pPr>
              <a:lnSpc>
                <a:spcPct val="120000"/>
              </a:lnSpc>
              <a:spcBef>
                <a:spcPct val="0"/>
              </a:spcBef>
              <a:buClr>
                <a:srgbClr val="CC0000"/>
              </a:buClr>
              <a:buSzPct val="70000"/>
              <a:buFont typeface="Wingdings" pitchFamily="2" charset="2"/>
              <a:buNone/>
            </a:pPr>
            <a:r>
              <a:rPr kumimoji="1" lang="en-US" altLang="zh-CN" sz="2800" dirty="0"/>
              <a:t>     </a:t>
            </a:r>
            <a:r>
              <a:rPr kumimoji="1" lang="zh-CN" altLang="en-US" sz="2800" dirty="0"/>
              <a:t>表征原子轨道离核远近，即通常所说的核外电子层数。它</a:t>
            </a:r>
            <a:r>
              <a:rPr kumimoji="1" lang="zh-CN" altLang="en-US" sz="2800" dirty="0">
                <a:latin typeface="Arial" pitchFamily="34" charset="0"/>
              </a:rPr>
              <a:t>是决定原子轨道能量高低的主要因素，也称为主能级层。</a:t>
            </a:r>
          </a:p>
        </p:txBody>
      </p:sp>
      <p:graphicFrame>
        <p:nvGraphicFramePr>
          <p:cNvPr id="396291" name="Object 3"/>
          <p:cNvGraphicFramePr>
            <a:graphicFrameLocks noChangeAspect="1"/>
          </p:cNvGraphicFramePr>
          <p:nvPr/>
        </p:nvGraphicFramePr>
        <p:xfrm>
          <a:off x="1692275" y="3500438"/>
          <a:ext cx="5053013" cy="1036637"/>
        </p:xfrm>
        <a:graphic>
          <a:graphicData uri="http://schemas.openxmlformats.org/presentationml/2006/ole">
            <p:oleObj spid="_x0000_s9218" name="公式" r:id="rId3" imgW="1282680" imgH="419040" progId="Equation.3">
              <p:embed/>
            </p:oleObj>
          </a:graphicData>
        </a:graphic>
      </p:graphicFrame>
      <p:sp>
        <p:nvSpPr>
          <p:cNvPr id="396292" name="Text Box 4"/>
          <p:cNvSpPr txBox="1">
            <a:spLocks noChangeArrowheads="1"/>
          </p:cNvSpPr>
          <p:nvPr/>
        </p:nvSpPr>
        <p:spPr bwMode="auto">
          <a:xfrm>
            <a:off x="1403350" y="4652963"/>
            <a:ext cx="7056438" cy="1220787"/>
          </a:xfrm>
          <a:prstGeom prst="rect">
            <a:avLst/>
          </a:prstGeom>
          <a:noFill/>
          <a:ln w="9525">
            <a:noFill/>
            <a:miter lim="800000"/>
            <a:headEnd/>
            <a:tailEnd/>
          </a:ln>
        </p:spPr>
        <p:txBody>
          <a:bodyPr>
            <a:spAutoFit/>
          </a:bodyPr>
          <a:lstStyle/>
          <a:p>
            <a:r>
              <a:rPr kumimoji="1" lang="zh-CN" altLang="en-US" sz="3200" dirty="0">
                <a:ea typeface="宋体" pitchFamily="2" charset="-122"/>
              </a:rPr>
              <a:t>　 </a:t>
            </a:r>
            <a:r>
              <a:rPr kumimoji="1" lang="en-US" altLang="en-US" i="1" dirty="0">
                <a:solidFill>
                  <a:srgbClr val="000000"/>
                </a:solidFill>
                <a:ea typeface="宋体" pitchFamily="2" charset="-122"/>
              </a:rPr>
              <a:t>n 　     １　２　３　４　５……。</a:t>
            </a:r>
          </a:p>
          <a:p>
            <a:r>
              <a:rPr kumimoji="1" lang="zh-CN" altLang="en-US" dirty="0">
                <a:solidFill>
                  <a:srgbClr val="000000"/>
                </a:solidFill>
              </a:rPr>
              <a:t>电子层      </a:t>
            </a:r>
            <a:r>
              <a:rPr kumimoji="1" lang="en-US" altLang="zh-CN" dirty="0">
                <a:solidFill>
                  <a:srgbClr val="000000"/>
                </a:solidFill>
              </a:rPr>
              <a:t>K     L     M     N     O ……</a:t>
            </a:r>
            <a:r>
              <a:rPr kumimoji="1" lang="zh-CN" altLang="en-US" dirty="0">
                <a:solidFill>
                  <a:srgbClr val="000000"/>
                </a:solidFill>
              </a:rPr>
              <a:t>。</a:t>
            </a:r>
            <a:endParaRPr lang="zh-CN" altLang="en-US" dirty="0">
              <a:latin typeface="Arial" pitchFamily="34" charset="0"/>
              <a:ea typeface="宋体" pitchFamily="2" charset="-122"/>
            </a:endParaRPr>
          </a:p>
        </p:txBody>
      </p:sp>
      <p:sp>
        <p:nvSpPr>
          <p:cNvPr id="7173" name="Rectangle 5"/>
          <p:cNvSpPr>
            <a:spLocks noGrp="1" noChangeArrowheads="1"/>
          </p:cNvSpPr>
          <p:nvPr>
            <p:ph type="title"/>
          </p:nvPr>
        </p:nvSpPr>
        <p:spPr>
          <a:xfrm>
            <a:off x="323850" y="260350"/>
            <a:ext cx="8001000" cy="676275"/>
          </a:xfrm>
          <a:noFill/>
        </p:spPr>
        <p:txBody>
          <a:bodyPr anchor="b"/>
          <a:lstStyle/>
          <a:p>
            <a:pPr eaLnBrk="1" hangingPunct="1"/>
            <a:r>
              <a:rPr lang="en-US" altLang="zh-CN" sz="3600" smtClean="0"/>
              <a:t>4.1.1.5   </a:t>
            </a:r>
            <a:r>
              <a:rPr lang="zh-CN" altLang="en-US" sz="3600" smtClean="0"/>
              <a:t>四个量子数</a:t>
            </a:r>
            <a:r>
              <a:rPr kumimoji="1" lang="zh-CN" altLang="en-US" sz="3200" smtClean="0">
                <a:solidFill>
                  <a:srgbClr val="CC0000"/>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96291"/>
                                        </p:tgtEl>
                                        <p:attrNameLst>
                                          <p:attrName>style.visibility</p:attrName>
                                        </p:attrNameLst>
                                      </p:cBhvr>
                                      <p:to>
                                        <p:strVal val="visible"/>
                                      </p:to>
                                    </p:set>
                                    <p:animEffect transition="in" filter="blinds(horizontal)">
                                      <p:cBhvr>
                                        <p:cTn id="7" dur="500"/>
                                        <p:tgtEl>
                                          <p:spTgt spid="396291"/>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96292"/>
                                        </p:tgtEl>
                                        <p:attrNameLst>
                                          <p:attrName>style.visibility</p:attrName>
                                        </p:attrNameLst>
                                      </p:cBhvr>
                                      <p:to>
                                        <p:strVal val="visible"/>
                                      </p:to>
                                    </p:set>
                                    <p:anim calcmode="lin" valueType="num">
                                      <p:cBhvr>
                                        <p:cTn id="11" dur="500" fill="hold"/>
                                        <p:tgtEl>
                                          <p:spTgt spid="396292"/>
                                        </p:tgtEl>
                                        <p:attrNameLst>
                                          <p:attrName>ppt_x</p:attrName>
                                        </p:attrNameLst>
                                      </p:cBhvr>
                                      <p:tavLst>
                                        <p:tav tm="0">
                                          <p:val>
                                            <p:strVal val="#ppt_x-#ppt_w/2"/>
                                          </p:val>
                                        </p:tav>
                                        <p:tav tm="100000">
                                          <p:val>
                                            <p:strVal val="#ppt_x"/>
                                          </p:val>
                                        </p:tav>
                                      </p:tavLst>
                                    </p:anim>
                                    <p:anim calcmode="lin" valueType="num">
                                      <p:cBhvr>
                                        <p:cTn id="12" dur="500" fill="hold"/>
                                        <p:tgtEl>
                                          <p:spTgt spid="396292"/>
                                        </p:tgtEl>
                                        <p:attrNameLst>
                                          <p:attrName>ppt_y</p:attrName>
                                        </p:attrNameLst>
                                      </p:cBhvr>
                                      <p:tavLst>
                                        <p:tav tm="0">
                                          <p:val>
                                            <p:strVal val="#ppt_y"/>
                                          </p:val>
                                        </p:tav>
                                        <p:tav tm="100000">
                                          <p:val>
                                            <p:strVal val="#ppt_y"/>
                                          </p:val>
                                        </p:tav>
                                      </p:tavLst>
                                    </p:anim>
                                    <p:anim calcmode="lin" valueType="num">
                                      <p:cBhvr>
                                        <p:cTn id="13" dur="500" fill="hold"/>
                                        <p:tgtEl>
                                          <p:spTgt spid="396292"/>
                                        </p:tgtEl>
                                        <p:attrNameLst>
                                          <p:attrName>ppt_w</p:attrName>
                                        </p:attrNameLst>
                                      </p:cBhvr>
                                      <p:tavLst>
                                        <p:tav tm="0">
                                          <p:val>
                                            <p:fltVal val="0"/>
                                          </p:val>
                                        </p:tav>
                                        <p:tav tm="100000">
                                          <p:val>
                                            <p:strVal val="#ppt_w"/>
                                          </p:val>
                                        </p:tav>
                                      </p:tavLst>
                                    </p:anim>
                                    <p:anim calcmode="lin" valueType="num">
                                      <p:cBhvr>
                                        <p:cTn id="14" dur="500" fill="hold"/>
                                        <p:tgtEl>
                                          <p:spTgt spid="39629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571472" y="214290"/>
            <a:ext cx="7696200" cy="823912"/>
          </a:xfrm>
          <a:prstGeom prst="rect">
            <a:avLst/>
          </a:prstGeom>
          <a:noFill/>
          <a:ln w="9525">
            <a:noFill/>
            <a:miter lim="800000"/>
            <a:headEnd/>
            <a:tailEnd/>
          </a:ln>
        </p:spPr>
        <p:txBody>
          <a:bodyPr>
            <a:spAutoFit/>
          </a:bodyPr>
          <a:lstStyle/>
          <a:p>
            <a:pPr>
              <a:lnSpc>
                <a:spcPct val="150000"/>
              </a:lnSpc>
              <a:spcBef>
                <a:spcPct val="0"/>
              </a:spcBef>
              <a:buSzPct val="70000"/>
              <a:buFont typeface="Wingdings" pitchFamily="2" charset="2"/>
              <a:buNone/>
            </a:pPr>
            <a:r>
              <a:rPr kumimoji="1" lang="en-US" altLang="zh-CN" sz="3200" dirty="0">
                <a:solidFill>
                  <a:srgbClr val="CC0000"/>
                </a:solidFill>
              </a:rPr>
              <a:t>  </a:t>
            </a:r>
            <a:r>
              <a:rPr kumimoji="1" lang="en-US" altLang="zh-CN" sz="3200" dirty="0"/>
              <a:t>2.</a:t>
            </a:r>
            <a:r>
              <a:rPr kumimoji="1" lang="zh-CN" altLang="en-US" sz="3200" dirty="0"/>
              <a:t>角量子数（ </a:t>
            </a:r>
            <a:r>
              <a:rPr kumimoji="1" lang="en-US" altLang="zh-CN" sz="3200" dirty="0"/>
              <a:t>l </a:t>
            </a:r>
            <a:r>
              <a:rPr kumimoji="1" lang="zh-CN" altLang="en-US" sz="3200" dirty="0"/>
              <a:t>） </a:t>
            </a:r>
            <a:r>
              <a:rPr kumimoji="1" lang="en-US" altLang="zh-CN" sz="3200" dirty="0"/>
              <a:t>:</a:t>
            </a:r>
            <a:r>
              <a:rPr kumimoji="1" lang="en-US" altLang="zh-CN" sz="3200" dirty="0">
                <a:solidFill>
                  <a:srgbClr val="CC0000"/>
                </a:solidFill>
              </a:rPr>
              <a:t>      </a:t>
            </a:r>
            <a:endParaRPr kumimoji="1" lang="zh-CN" altLang="zh-CN" sz="3200" dirty="0">
              <a:solidFill>
                <a:srgbClr val="CC0000"/>
              </a:solidFill>
            </a:endParaRPr>
          </a:p>
        </p:txBody>
      </p:sp>
      <p:sp>
        <p:nvSpPr>
          <p:cNvPr id="397315" name="Text Box 3"/>
          <p:cNvSpPr txBox="1">
            <a:spLocks noChangeArrowheads="1"/>
          </p:cNvSpPr>
          <p:nvPr/>
        </p:nvSpPr>
        <p:spPr bwMode="auto">
          <a:xfrm>
            <a:off x="500034" y="1214422"/>
            <a:ext cx="8351837" cy="2308324"/>
          </a:xfrm>
          <a:prstGeom prst="rect">
            <a:avLst/>
          </a:prstGeom>
          <a:noFill/>
          <a:ln w="9525">
            <a:noFill/>
            <a:miter lim="800000"/>
            <a:headEnd/>
            <a:tailEnd/>
          </a:ln>
        </p:spPr>
        <p:txBody>
          <a:bodyPr>
            <a:spAutoFit/>
          </a:bodyPr>
          <a:lstStyle/>
          <a:p>
            <a:pPr>
              <a:lnSpc>
                <a:spcPct val="150000"/>
              </a:lnSpc>
              <a:spcBef>
                <a:spcPct val="0"/>
              </a:spcBef>
              <a:buSzPct val="70000"/>
              <a:buFont typeface="Wingdings" pitchFamily="2" charset="2"/>
              <a:buNone/>
            </a:pPr>
            <a:r>
              <a:rPr kumimoji="1" lang="en-US" altLang="zh-CN" sz="2400" dirty="0">
                <a:solidFill>
                  <a:srgbClr val="000000"/>
                </a:solidFill>
              </a:rPr>
              <a:t>    </a:t>
            </a:r>
            <a:r>
              <a:rPr kumimoji="1" lang="zh-CN" altLang="en-US" sz="2400" dirty="0">
                <a:solidFill>
                  <a:srgbClr val="000000"/>
                </a:solidFill>
              </a:rPr>
              <a:t>决定原子轨道和电子云的形状；如：</a:t>
            </a:r>
            <a:r>
              <a:rPr kumimoji="1" lang="en-US" altLang="zh-CN" sz="2400" dirty="0">
                <a:solidFill>
                  <a:srgbClr val="000000"/>
                </a:solidFill>
              </a:rPr>
              <a:t>s—</a:t>
            </a:r>
            <a:r>
              <a:rPr kumimoji="1" lang="zh-CN" altLang="en-US" sz="2400" dirty="0">
                <a:solidFill>
                  <a:srgbClr val="000000"/>
                </a:solidFill>
              </a:rPr>
              <a:t>球形； </a:t>
            </a:r>
            <a:r>
              <a:rPr kumimoji="1" lang="en-US" altLang="zh-CN" sz="2400" dirty="0">
                <a:solidFill>
                  <a:srgbClr val="000000"/>
                </a:solidFill>
              </a:rPr>
              <a:t>p—</a:t>
            </a:r>
            <a:r>
              <a:rPr kumimoji="1" lang="zh-CN" altLang="en-US" sz="2400" dirty="0">
                <a:solidFill>
                  <a:srgbClr val="000000"/>
                </a:solidFill>
              </a:rPr>
              <a:t>双球形； 与 </a:t>
            </a:r>
            <a:r>
              <a:rPr kumimoji="1" lang="en-US" altLang="zh-CN" sz="2400" dirty="0">
                <a:solidFill>
                  <a:srgbClr val="000000"/>
                </a:solidFill>
              </a:rPr>
              <a:t>n </a:t>
            </a:r>
            <a:r>
              <a:rPr kumimoji="1" lang="zh-CN" altLang="en-US" sz="2400" dirty="0">
                <a:solidFill>
                  <a:srgbClr val="000000"/>
                </a:solidFill>
              </a:rPr>
              <a:t>一起决定多电子原子中电子的能量</a:t>
            </a:r>
          </a:p>
          <a:p>
            <a:pPr>
              <a:lnSpc>
                <a:spcPct val="150000"/>
              </a:lnSpc>
              <a:spcBef>
                <a:spcPct val="0"/>
              </a:spcBef>
              <a:buSzPct val="70000"/>
              <a:buFont typeface="Wingdings" pitchFamily="2" charset="2"/>
              <a:buNone/>
            </a:pPr>
            <a:r>
              <a:rPr kumimoji="1" lang="zh-CN" altLang="en-US" sz="2400" dirty="0">
                <a:solidFill>
                  <a:srgbClr val="000000"/>
                </a:solidFill>
              </a:rPr>
              <a:t>    </a:t>
            </a:r>
            <a:r>
              <a:rPr kumimoji="1" lang="en-US" altLang="zh-CN" sz="2400" i="1" dirty="0">
                <a:solidFill>
                  <a:srgbClr val="000000"/>
                </a:solidFill>
                <a:ea typeface="宋体" pitchFamily="2" charset="-122"/>
              </a:rPr>
              <a:t>l </a:t>
            </a:r>
            <a:r>
              <a:rPr kumimoji="1" lang="zh-CN" altLang="en-US" sz="2400" i="1" dirty="0">
                <a:solidFill>
                  <a:srgbClr val="000000"/>
                </a:solidFill>
                <a:ea typeface="宋体" pitchFamily="2" charset="-122"/>
              </a:rPr>
              <a:t>取值</a:t>
            </a:r>
            <a:r>
              <a:rPr kumimoji="1" lang="en-US" altLang="zh-CN" sz="2400" i="1" dirty="0">
                <a:solidFill>
                  <a:srgbClr val="000000"/>
                </a:solidFill>
                <a:ea typeface="宋体" pitchFamily="2" charset="-122"/>
              </a:rPr>
              <a:t>:   0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1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2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3 …… n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1</a:t>
            </a:r>
          </a:p>
          <a:p>
            <a:pPr>
              <a:lnSpc>
                <a:spcPct val="150000"/>
              </a:lnSpc>
              <a:spcBef>
                <a:spcPct val="0"/>
              </a:spcBef>
              <a:buSzPct val="70000"/>
              <a:buFont typeface="Wingdings" pitchFamily="2" charset="2"/>
              <a:buNone/>
            </a:pPr>
            <a:r>
              <a:rPr kumimoji="1" lang="en-US" altLang="zh-CN" sz="2400" i="1" dirty="0">
                <a:solidFill>
                  <a:srgbClr val="000000"/>
                </a:solidFill>
                <a:ea typeface="宋体" pitchFamily="2" charset="-122"/>
              </a:rPr>
              <a:t>                   s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p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d </a:t>
            </a:r>
            <a:r>
              <a:rPr kumimoji="1" lang="zh-CN" altLang="en-US" sz="2400" i="1" dirty="0">
                <a:solidFill>
                  <a:srgbClr val="000000"/>
                </a:solidFill>
                <a:ea typeface="宋体" pitchFamily="2" charset="-122"/>
              </a:rPr>
              <a:t>， </a:t>
            </a:r>
            <a:r>
              <a:rPr kumimoji="1" lang="en-US" altLang="zh-CN" sz="2400" i="1" dirty="0">
                <a:solidFill>
                  <a:srgbClr val="000000"/>
                </a:solidFill>
                <a:ea typeface="宋体" pitchFamily="2" charset="-122"/>
              </a:rPr>
              <a:t>f …</a:t>
            </a:r>
            <a:r>
              <a:rPr kumimoji="1" lang="zh-CN" altLang="en-US" sz="2400" i="1" dirty="0">
                <a:solidFill>
                  <a:srgbClr val="000000"/>
                </a:solidFill>
                <a:ea typeface="宋体" pitchFamily="2" charset="-122"/>
              </a:rPr>
              <a:t>。。。     </a:t>
            </a:r>
            <a:r>
              <a:rPr kumimoji="1" lang="en-US" altLang="zh-CN" sz="2400" dirty="0">
                <a:solidFill>
                  <a:srgbClr val="000000"/>
                </a:solidFill>
                <a:ea typeface="宋体" pitchFamily="2" charset="-122"/>
              </a:rPr>
              <a:t>(</a:t>
            </a:r>
            <a:r>
              <a:rPr kumimoji="1" lang="zh-CN" altLang="en-US" sz="2400" dirty="0">
                <a:solidFill>
                  <a:srgbClr val="000000"/>
                </a:solidFill>
              </a:rPr>
              <a:t>电子亚层</a:t>
            </a:r>
            <a:r>
              <a:rPr kumimoji="1" lang="en-US" altLang="zh-CN" sz="2400" dirty="0">
                <a:solidFill>
                  <a:srgbClr val="000000"/>
                </a:solidFill>
                <a:ea typeface="宋体" pitchFamily="2" charset="-122"/>
              </a:rPr>
              <a:t>)</a:t>
            </a:r>
          </a:p>
        </p:txBody>
      </p:sp>
      <p:sp>
        <p:nvSpPr>
          <p:cNvPr id="397317" name="Text Box 5"/>
          <p:cNvSpPr txBox="1">
            <a:spLocks noChangeArrowheads="1"/>
          </p:cNvSpPr>
          <p:nvPr/>
        </p:nvSpPr>
        <p:spPr bwMode="auto">
          <a:xfrm>
            <a:off x="571473" y="3714752"/>
            <a:ext cx="8358246" cy="1865126"/>
          </a:xfrm>
          <a:prstGeom prst="rect">
            <a:avLst/>
          </a:prstGeom>
          <a:noFill/>
          <a:ln w="9525">
            <a:noFill/>
            <a:miter lim="800000"/>
            <a:headEnd/>
            <a:tailEnd/>
          </a:ln>
        </p:spPr>
        <p:txBody>
          <a:bodyPr wrap="square">
            <a:spAutoFit/>
          </a:bodyPr>
          <a:lstStyle/>
          <a:p>
            <a:pPr eaLnBrk="0" hangingPunct="0">
              <a:lnSpc>
                <a:spcPct val="120000"/>
              </a:lnSpc>
              <a:spcBef>
                <a:spcPct val="0"/>
              </a:spcBef>
            </a:pPr>
            <a:r>
              <a:rPr lang="en-US" altLang="zh-CN" sz="2400" i="1" dirty="0">
                <a:ea typeface="宋体" pitchFamily="2" charset="-122"/>
              </a:rPr>
              <a:t>n=1 </a:t>
            </a:r>
            <a:r>
              <a:rPr lang="zh-CN" altLang="en-US" sz="2400" i="1" dirty="0">
                <a:ea typeface="宋体" pitchFamily="2" charset="-122"/>
              </a:rPr>
              <a:t>， </a:t>
            </a:r>
            <a:r>
              <a:rPr lang="en-US" altLang="zh-CN" sz="2400" i="1" dirty="0">
                <a:ea typeface="宋体" pitchFamily="2" charset="-122"/>
              </a:rPr>
              <a:t>l=0 </a:t>
            </a:r>
            <a:r>
              <a:rPr lang="zh-CN" altLang="en-US" sz="2400" i="1" dirty="0">
                <a:ea typeface="宋体" pitchFamily="2" charset="-122"/>
              </a:rPr>
              <a:t>， </a:t>
            </a:r>
            <a:r>
              <a:rPr lang="en-US" altLang="zh-CN" sz="2400" i="1" dirty="0">
                <a:ea typeface="宋体" pitchFamily="2" charset="-122"/>
              </a:rPr>
              <a:t>1 s</a:t>
            </a:r>
            <a:r>
              <a:rPr lang="zh-CN" altLang="en-US" sz="2400" i="1" dirty="0">
                <a:ea typeface="宋体" pitchFamily="2" charset="-122"/>
              </a:rPr>
              <a:t>亚层，相应电子为 </a:t>
            </a:r>
            <a:r>
              <a:rPr lang="en-US" altLang="zh-CN" sz="2400" i="1" dirty="0">
                <a:ea typeface="宋体" pitchFamily="2" charset="-122"/>
              </a:rPr>
              <a:t>1 s</a:t>
            </a:r>
            <a:r>
              <a:rPr lang="zh-CN" altLang="en-US" sz="2400" i="1" dirty="0">
                <a:ea typeface="宋体" pitchFamily="2" charset="-122"/>
              </a:rPr>
              <a:t>电子</a:t>
            </a:r>
          </a:p>
          <a:p>
            <a:pPr eaLnBrk="0" hangingPunct="0">
              <a:lnSpc>
                <a:spcPct val="120000"/>
              </a:lnSpc>
              <a:spcBef>
                <a:spcPct val="0"/>
              </a:spcBef>
            </a:pPr>
            <a:r>
              <a:rPr lang="en-US" altLang="zh-CN" sz="2400" i="1" dirty="0">
                <a:ea typeface="宋体" pitchFamily="2" charset="-122"/>
              </a:rPr>
              <a:t>n=2 </a:t>
            </a:r>
            <a:r>
              <a:rPr lang="zh-CN" altLang="en-US" sz="2400" i="1" dirty="0">
                <a:ea typeface="宋体" pitchFamily="2" charset="-122"/>
              </a:rPr>
              <a:t>， </a:t>
            </a:r>
            <a:r>
              <a:rPr lang="en-US" altLang="zh-CN" sz="2400" i="1" dirty="0">
                <a:ea typeface="宋体" pitchFamily="2" charset="-122"/>
              </a:rPr>
              <a:t>l=0,1 </a:t>
            </a:r>
            <a:r>
              <a:rPr lang="zh-CN" altLang="en-US" sz="2400" i="1" dirty="0">
                <a:ea typeface="宋体" pitchFamily="2" charset="-122"/>
              </a:rPr>
              <a:t>， </a:t>
            </a:r>
            <a:r>
              <a:rPr lang="en-US" altLang="zh-CN" sz="2400" i="1" dirty="0">
                <a:ea typeface="宋体" pitchFamily="2" charset="-122"/>
              </a:rPr>
              <a:t>2 s, 2 p </a:t>
            </a:r>
            <a:r>
              <a:rPr lang="zh-CN" altLang="en-US" sz="2400" i="1" dirty="0">
                <a:ea typeface="宋体" pitchFamily="2" charset="-122"/>
              </a:rPr>
              <a:t>亚层，相应有 </a:t>
            </a:r>
            <a:r>
              <a:rPr lang="en-US" altLang="zh-CN" sz="2400" i="1" dirty="0">
                <a:ea typeface="宋体" pitchFamily="2" charset="-122"/>
              </a:rPr>
              <a:t>2 s,2 p </a:t>
            </a:r>
            <a:r>
              <a:rPr lang="zh-CN" altLang="en-US" sz="2400" i="1" dirty="0">
                <a:ea typeface="宋体" pitchFamily="2" charset="-122"/>
              </a:rPr>
              <a:t>电子</a:t>
            </a:r>
          </a:p>
          <a:p>
            <a:pPr eaLnBrk="0" hangingPunct="0">
              <a:lnSpc>
                <a:spcPct val="120000"/>
              </a:lnSpc>
              <a:spcBef>
                <a:spcPct val="0"/>
              </a:spcBef>
            </a:pPr>
            <a:r>
              <a:rPr lang="en-US" altLang="zh-CN" sz="2400" i="1" dirty="0">
                <a:ea typeface="宋体" pitchFamily="2" charset="-122"/>
              </a:rPr>
              <a:t>n=3 </a:t>
            </a:r>
            <a:r>
              <a:rPr lang="zh-CN" altLang="en-US" sz="2400" i="1" dirty="0">
                <a:ea typeface="宋体" pitchFamily="2" charset="-122"/>
              </a:rPr>
              <a:t>， </a:t>
            </a:r>
            <a:r>
              <a:rPr lang="en-US" altLang="zh-CN" sz="2400" i="1" dirty="0">
                <a:ea typeface="宋体" pitchFamily="2" charset="-122"/>
              </a:rPr>
              <a:t>l=0,1,2 </a:t>
            </a:r>
            <a:r>
              <a:rPr lang="zh-CN" altLang="en-US" sz="2400" i="1" dirty="0">
                <a:ea typeface="宋体" pitchFamily="2" charset="-122"/>
              </a:rPr>
              <a:t>， </a:t>
            </a:r>
            <a:r>
              <a:rPr lang="en-US" altLang="zh-CN" sz="2400" i="1" dirty="0">
                <a:ea typeface="宋体" pitchFamily="2" charset="-122"/>
              </a:rPr>
              <a:t>3 s, 3 p,3d</a:t>
            </a:r>
            <a:r>
              <a:rPr lang="zh-CN" altLang="en-US" sz="2400" i="1" dirty="0">
                <a:ea typeface="宋体" pitchFamily="2" charset="-122"/>
              </a:rPr>
              <a:t>亚层，相应有 </a:t>
            </a:r>
            <a:r>
              <a:rPr lang="en-US" altLang="zh-CN" sz="2400" i="1" dirty="0">
                <a:ea typeface="宋体" pitchFamily="2" charset="-122"/>
              </a:rPr>
              <a:t>3 s</a:t>
            </a:r>
            <a:r>
              <a:rPr lang="zh-CN" altLang="en-US" sz="2400" i="1" dirty="0">
                <a:ea typeface="宋体" pitchFamily="2" charset="-122"/>
              </a:rPr>
              <a:t>， </a:t>
            </a:r>
            <a:r>
              <a:rPr lang="en-US" altLang="zh-CN" sz="2400" i="1" dirty="0">
                <a:ea typeface="宋体" pitchFamily="2" charset="-122"/>
              </a:rPr>
              <a:t>3 p,3d</a:t>
            </a:r>
            <a:r>
              <a:rPr lang="zh-CN" altLang="en-US" sz="2400" i="1" dirty="0">
                <a:ea typeface="宋体" pitchFamily="2" charset="-122"/>
              </a:rPr>
              <a:t>电子</a:t>
            </a:r>
          </a:p>
          <a:p>
            <a:pPr eaLnBrk="0" hangingPunct="0">
              <a:lnSpc>
                <a:spcPct val="120000"/>
              </a:lnSpc>
              <a:spcBef>
                <a:spcPct val="0"/>
              </a:spcBef>
            </a:pPr>
            <a:r>
              <a:rPr lang="en-US" altLang="zh-CN" sz="2400" i="1" dirty="0">
                <a:ea typeface="宋体" pitchFamily="2" charset="-122"/>
              </a:rPr>
              <a:t>n=4 </a:t>
            </a:r>
            <a:r>
              <a:rPr lang="zh-CN" altLang="en-US" sz="2400" i="1" dirty="0">
                <a:ea typeface="宋体" pitchFamily="2" charset="-122"/>
              </a:rPr>
              <a:t>， </a:t>
            </a:r>
            <a:r>
              <a:rPr lang="en-US" altLang="zh-CN" sz="2400" i="1" dirty="0">
                <a:ea typeface="宋体" pitchFamily="2" charset="-122"/>
              </a:rPr>
              <a:t>l=0,1,2,3 </a:t>
            </a:r>
            <a:r>
              <a:rPr lang="zh-CN" altLang="en-US" sz="2400" i="1" dirty="0">
                <a:ea typeface="宋体" pitchFamily="2" charset="-122"/>
              </a:rPr>
              <a:t>， </a:t>
            </a:r>
            <a:r>
              <a:rPr lang="en-US" altLang="zh-CN" sz="2400" i="1" dirty="0">
                <a:ea typeface="宋体" pitchFamily="2" charset="-122"/>
              </a:rPr>
              <a:t>4 s</a:t>
            </a:r>
            <a:r>
              <a:rPr lang="zh-CN" altLang="en-US" sz="2400" i="1" dirty="0">
                <a:ea typeface="宋体" pitchFamily="2" charset="-122"/>
              </a:rPr>
              <a:t>， </a:t>
            </a:r>
            <a:r>
              <a:rPr lang="en-US" altLang="zh-CN" sz="2400" i="1" dirty="0">
                <a:ea typeface="宋体" pitchFamily="2" charset="-122"/>
              </a:rPr>
              <a:t>4 p </a:t>
            </a:r>
            <a:r>
              <a:rPr lang="zh-CN" altLang="en-US" sz="2400" i="1" dirty="0">
                <a:ea typeface="宋体" pitchFamily="2" charset="-122"/>
              </a:rPr>
              <a:t>， </a:t>
            </a:r>
            <a:r>
              <a:rPr lang="en-US" altLang="zh-CN" sz="2400" i="1" dirty="0">
                <a:ea typeface="宋体" pitchFamily="2" charset="-122"/>
              </a:rPr>
              <a:t>4 d,4 f </a:t>
            </a:r>
            <a:r>
              <a:rPr lang="zh-CN" altLang="en-US" sz="2400" i="1" dirty="0">
                <a:ea typeface="宋体" pitchFamily="2" charset="-122"/>
              </a:rPr>
              <a:t>亚层</a:t>
            </a:r>
            <a:endParaRPr lang="zh-CN" altLang="en-US" sz="2400" dirty="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97315"/>
                                        </p:tgtEl>
                                        <p:attrNameLst>
                                          <p:attrName>style.visibility</p:attrName>
                                        </p:attrNameLst>
                                      </p:cBhvr>
                                      <p:to>
                                        <p:strVal val="visible"/>
                                      </p:to>
                                    </p:set>
                                    <p:anim calcmode="lin" valueType="num">
                                      <p:cBhvr>
                                        <p:cTn id="7" dur="1000" fill="hold"/>
                                        <p:tgtEl>
                                          <p:spTgt spid="397315"/>
                                        </p:tgtEl>
                                        <p:attrNameLst>
                                          <p:attrName>ppt_w</p:attrName>
                                        </p:attrNameLst>
                                      </p:cBhvr>
                                      <p:tavLst>
                                        <p:tav tm="0">
                                          <p:val>
                                            <p:strVal val="#ppt_w*0.70"/>
                                          </p:val>
                                        </p:tav>
                                        <p:tav tm="100000">
                                          <p:val>
                                            <p:strVal val="#ppt_w"/>
                                          </p:val>
                                        </p:tav>
                                      </p:tavLst>
                                    </p:anim>
                                    <p:anim calcmode="lin" valueType="num">
                                      <p:cBhvr>
                                        <p:cTn id="8" dur="1000" fill="hold"/>
                                        <p:tgtEl>
                                          <p:spTgt spid="397315"/>
                                        </p:tgtEl>
                                        <p:attrNameLst>
                                          <p:attrName>ppt_h</p:attrName>
                                        </p:attrNameLst>
                                      </p:cBhvr>
                                      <p:tavLst>
                                        <p:tav tm="0">
                                          <p:val>
                                            <p:strVal val="#ppt_h"/>
                                          </p:val>
                                        </p:tav>
                                        <p:tav tm="100000">
                                          <p:val>
                                            <p:strVal val="#ppt_h"/>
                                          </p:val>
                                        </p:tav>
                                      </p:tavLst>
                                    </p:anim>
                                    <p:animEffect transition="in" filter="fade">
                                      <p:cBhvr>
                                        <p:cTn id="9" dur="1000"/>
                                        <p:tgtEl>
                                          <p:spTgt spid="397315"/>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97317"/>
                                        </p:tgtEl>
                                        <p:attrNameLst>
                                          <p:attrName>style.visibility</p:attrName>
                                        </p:attrNameLst>
                                      </p:cBhvr>
                                      <p:to>
                                        <p:strVal val="visible"/>
                                      </p:to>
                                    </p:set>
                                    <p:animEffect transition="in" filter="fade">
                                      <p:cBhvr>
                                        <p:cTn id="13" dur="1000"/>
                                        <p:tgtEl>
                                          <p:spTgt spid="397317"/>
                                        </p:tgtEl>
                                      </p:cBhvr>
                                    </p:animEffect>
                                    <p:anim calcmode="lin" valueType="num">
                                      <p:cBhvr>
                                        <p:cTn id="14" dur="1000" fill="hold"/>
                                        <p:tgtEl>
                                          <p:spTgt spid="397317"/>
                                        </p:tgtEl>
                                        <p:attrNameLst>
                                          <p:attrName>ppt_x</p:attrName>
                                        </p:attrNameLst>
                                      </p:cBhvr>
                                      <p:tavLst>
                                        <p:tav tm="0">
                                          <p:val>
                                            <p:strVal val="#ppt_x"/>
                                          </p:val>
                                        </p:tav>
                                        <p:tav tm="100000">
                                          <p:val>
                                            <p:strVal val="#ppt_x"/>
                                          </p:val>
                                        </p:tav>
                                      </p:tavLst>
                                    </p:anim>
                                    <p:anim calcmode="lin" valueType="num">
                                      <p:cBhvr>
                                        <p:cTn id="15" dur="1000" fill="hold"/>
                                        <p:tgtEl>
                                          <p:spTgt spid="397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p:bldP spid="397317"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73CEDD2-96A5-494B-8830-A2EE234288B1}" type="slidenum">
              <a:rPr lang="en-US" altLang="zh-CN"/>
              <a:pPr/>
              <a:t>3</a:t>
            </a:fld>
            <a:endParaRPr lang="en-US" altLang="zh-CN"/>
          </a:p>
        </p:txBody>
      </p:sp>
      <p:sp>
        <p:nvSpPr>
          <p:cNvPr id="797698" name="Rectangle 2"/>
          <p:cNvSpPr>
            <a:spLocks noGrp="1" noChangeArrowheads="1"/>
          </p:cNvSpPr>
          <p:nvPr>
            <p:ph type="title"/>
          </p:nvPr>
        </p:nvSpPr>
        <p:spPr/>
        <p:txBody>
          <a:bodyPr/>
          <a:lstStyle/>
          <a:p>
            <a:r>
              <a:rPr lang="zh-CN" altLang="en-US"/>
              <a:t>教学要求</a:t>
            </a:r>
          </a:p>
        </p:txBody>
      </p:sp>
      <p:sp>
        <p:nvSpPr>
          <p:cNvPr id="797699" name="Rectangle 3"/>
          <p:cNvSpPr>
            <a:spLocks noGrp="1" noChangeArrowheads="1"/>
          </p:cNvSpPr>
          <p:nvPr>
            <p:ph type="body" idx="1"/>
          </p:nvPr>
        </p:nvSpPr>
        <p:spPr>
          <a:xfrm>
            <a:off x="395288" y="1268413"/>
            <a:ext cx="8748712" cy="4845050"/>
          </a:xfrm>
        </p:spPr>
        <p:txBody>
          <a:bodyPr/>
          <a:lstStyle/>
          <a:p>
            <a:pPr marL="450850" indent="-357188" algn="just">
              <a:buFont typeface="Wingdings" pitchFamily="2" charset="2"/>
              <a:buNone/>
            </a:pPr>
            <a:r>
              <a:rPr lang="en-US" altLang="zh-CN" sz="2800">
                <a:latin typeface="Times New Roman" pitchFamily="18" charset="0"/>
              </a:rPr>
              <a:t>4. </a:t>
            </a:r>
            <a:r>
              <a:rPr lang="zh-CN" altLang="en-US" sz="2800">
                <a:latin typeface="Times New Roman" pitchFamily="18" charset="0"/>
              </a:rPr>
              <a:t>会从原子的电子层结构了解元素性质，熟悉原子半径、电离能、电子亲合能和电负性的周期性变化；</a:t>
            </a:r>
          </a:p>
          <a:p>
            <a:pPr marL="450850" indent="-357188" algn="just">
              <a:buFont typeface="Wingdings" pitchFamily="2" charset="2"/>
              <a:buNone/>
            </a:pPr>
            <a:r>
              <a:rPr lang="en-US" altLang="zh-CN" sz="2800">
                <a:latin typeface="Times New Roman" pitchFamily="18" charset="0"/>
              </a:rPr>
              <a:t>5. </a:t>
            </a:r>
            <a:r>
              <a:rPr lang="zh-CN" altLang="en-US" sz="2800">
                <a:latin typeface="Times New Roman" pitchFamily="18" charset="0"/>
              </a:rPr>
              <a:t>认识化学键的本质；</a:t>
            </a:r>
          </a:p>
          <a:p>
            <a:pPr marL="450850" indent="-357188" algn="just">
              <a:buFont typeface="Wingdings" pitchFamily="2" charset="2"/>
              <a:buNone/>
            </a:pPr>
            <a:r>
              <a:rPr lang="en-US" altLang="zh-CN" sz="2800">
                <a:latin typeface="Times New Roman" pitchFamily="18" charset="0"/>
              </a:rPr>
              <a:t>6. </a:t>
            </a:r>
            <a:r>
              <a:rPr lang="zh-CN" altLang="en-US" sz="2800">
                <a:latin typeface="Times New Roman" pitchFamily="18" charset="0"/>
              </a:rPr>
              <a:t>掌握离子键的形成及其特点；掌握离子的特征；</a:t>
            </a:r>
          </a:p>
          <a:p>
            <a:pPr marL="450850" indent="-357188" algn="just">
              <a:buFont typeface="Wingdings" pitchFamily="2" charset="2"/>
              <a:buNone/>
            </a:pPr>
            <a:r>
              <a:rPr lang="en-US" altLang="zh-CN" sz="2800">
                <a:latin typeface="Times New Roman" pitchFamily="18" charset="0"/>
              </a:rPr>
              <a:t>7. </a:t>
            </a:r>
            <a:r>
              <a:rPr lang="zh-CN" altLang="en-US" sz="2800">
                <a:latin typeface="Times New Roman" pitchFamily="18" charset="0"/>
              </a:rPr>
              <a:t>掌握价键理论的内容；会用价键理论解释共价键的特征，会用价电子对互斥理论解释简单的分子结构；</a:t>
            </a:r>
          </a:p>
          <a:p>
            <a:pPr marL="450850" indent="-357188" algn="just">
              <a:buFont typeface="Wingdings" pitchFamily="2" charset="2"/>
              <a:buNone/>
            </a:pPr>
            <a:r>
              <a:rPr lang="en-US" altLang="zh-CN" sz="2800">
                <a:latin typeface="Times New Roman" pitchFamily="18" charset="0"/>
              </a:rPr>
              <a:t>8. </a:t>
            </a:r>
            <a:r>
              <a:rPr lang="zh-CN" altLang="en-US" sz="2800">
                <a:latin typeface="Times New Roman" pitchFamily="18" charset="0"/>
              </a:rPr>
              <a:t>熟悉分子间作用力的类型、大小，氢键的形成及对物质性能的影响。</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7699"/>
                                        </p:tgtEl>
                                        <p:attrNameLst>
                                          <p:attrName>style.visibility</p:attrName>
                                        </p:attrNameLst>
                                      </p:cBhvr>
                                      <p:to>
                                        <p:strVal val="visible"/>
                                      </p:to>
                                    </p:set>
                                    <p:anim calcmode="lin" valueType="num">
                                      <p:cBhvr additive="base">
                                        <p:cTn id="7" dur="500" fill="hold"/>
                                        <p:tgtEl>
                                          <p:spTgt spid="797699"/>
                                        </p:tgtEl>
                                        <p:attrNameLst>
                                          <p:attrName>ppt_x</p:attrName>
                                        </p:attrNameLst>
                                      </p:cBhvr>
                                      <p:tavLst>
                                        <p:tav tm="0">
                                          <p:val>
                                            <p:strVal val="#ppt_x"/>
                                          </p:val>
                                        </p:tav>
                                        <p:tav tm="100000">
                                          <p:val>
                                            <p:strVal val="#ppt_x"/>
                                          </p:val>
                                        </p:tav>
                                      </p:tavLst>
                                    </p:anim>
                                    <p:anim calcmode="lin" valueType="num">
                                      <p:cBhvr additive="base">
                                        <p:cTn id="8" dur="500" fill="hold"/>
                                        <p:tgtEl>
                                          <p:spTgt spid="7976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838200" y="357166"/>
            <a:ext cx="8305800" cy="749300"/>
          </a:xfrm>
          <a:prstGeom prst="rect">
            <a:avLst/>
          </a:prstGeom>
          <a:noFill/>
          <a:ln w="9525">
            <a:noFill/>
            <a:miter lim="800000"/>
            <a:headEnd/>
            <a:tailEnd/>
          </a:ln>
        </p:spPr>
        <p:txBody>
          <a:bodyPr>
            <a:spAutoFit/>
          </a:bodyPr>
          <a:lstStyle/>
          <a:p>
            <a:pPr>
              <a:lnSpc>
                <a:spcPct val="135000"/>
              </a:lnSpc>
              <a:spcBef>
                <a:spcPct val="0"/>
              </a:spcBef>
              <a:buSzPct val="70000"/>
              <a:buFont typeface="Wingdings" pitchFamily="2" charset="2"/>
              <a:buNone/>
              <a:tabLst>
                <a:tab pos="5921375" algn="l"/>
              </a:tabLst>
            </a:pPr>
            <a:r>
              <a:rPr kumimoji="1" lang="en-US" altLang="zh-CN" sz="3200" dirty="0"/>
              <a:t>  3.</a:t>
            </a:r>
            <a:r>
              <a:rPr kumimoji="1" lang="zh-CN" altLang="en-US" sz="3200" dirty="0"/>
              <a:t>磁量子数 （ </a:t>
            </a:r>
            <a:r>
              <a:rPr kumimoji="1" lang="en-US" altLang="zh-CN" sz="3200" dirty="0"/>
              <a:t>m </a:t>
            </a:r>
            <a:r>
              <a:rPr kumimoji="1" lang="zh-CN" altLang="en-US" sz="3200" dirty="0"/>
              <a:t>）</a:t>
            </a:r>
            <a:endParaRPr kumimoji="1" lang="zh-CN" altLang="en-US" sz="3200" dirty="0">
              <a:solidFill>
                <a:srgbClr val="000000"/>
              </a:solidFill>
            </a:endParaRPr>
          </a:p>
        </p:txBody>
      </p:sp>
      <p:sp>
        <p:nvSpPr>
          <p:cNvPr id="52227" name="Rectangle 37"/>
          <p:cNvSpPr>
            <a:spLocks noChangeArrowheads="1"/>
          </p:cNvSpPr>
          <p:nvPr/>
        </p:nvSpPr>
        <p:spPr bwMode="auto">
          <a:xfrm>
            <a:off x="857224" y="1214422"/>
            <a:ext cx="7524750" cy="954107"/>
          </a:xfrm>
          <a:prstGeom prst="rect">
            <a:avLst/>
          </a:prstGeom>
          <a:noFill/>
          <a:ln w="9525" algn="ctr">
            <a:noFill/>
            <a:miter lim="800000"/>
            <a:headEnd/>
            <a:tailEnd/>
          </a:ln>
        </p:spPr>
        <p:txBody>
          <a:bodyPr>
            <a:spAutoFit/>
          </a:bodyPr>
          <a:lstStyle/>
          <a:p>
            <a:pPr marL="342900" indent="-342900"/>
            <a:r>
              <a:rPr kumimoji="1" lang="zh-CN" altLang="en-US" sz="2800" dirty="0">
                <a:solidFill>
                  <a:srgbClr val="000000"/>
                </a:solidFill>
              </a:rPr>
              <a:t>其值决定了原子轨道和电子云的空间取向</a:t>
            </a:r>
            <a:r>
              <a:rPr kumimoji="1" lang="en-US" altLang="zh-CN" sz="2800" dirty="0">
                <a:solidFill>
                  <a:srgbClr val="000000"/>
                </a:solidFill>
              </a:rPr>
              <a:t>;</a:t>
            </a:r>
          </a:p>
          <a:p>
            <a:pPr marL="342900" indent="-342900"/>
            <a:r>
              <a:rPr lang="en-US" altLang="zh-CN" sz="2800" i="1" dirty="0"/>
              <a:t>m</a:t>
            </a:r>
            <a:r>
              <a:rPr lang="zh-CN" altLang="en-US" sz="2800" dirty="0"/>
              <a:t>取 </a:t>
            </a:r>
            <a:r>
              <a:rPr lang="en-US" altLang="zh-CN" sz="2800" dirty="0"/>
              <a:t>|m| </a:t>
            </a:r>
            <a:r>
              <a:rPr lang="en-US" altLang="zh-CN" sz="2800" dirty="0">
                <a:sym typeface="Symbol" pitchFamily="18" charset="2"/>
              </a:rPr>
              <a:t></a:t>
            </a:r>
            <a:r>
              <a:rPr lang="en-US" altLang="zh-CN" sz="2800" dirty="0"/>
              <a:t> </a:t>
            </a:r>
            <a:r>
              <a:rPr lang="en-US" altLang="zh-CN" sz="2800" i="1" dirty="0"/>
              <a:t>l</a:t>
            </a:r>
            <a:r>
              <a:rPr lang="en-US" altLang="zh-CN" sz="2800" dirty="0"/>
              <a:t> </a:t>
            </a:r>
            <a:r>
              <a:rPr lang="zh-CN" altLang="en-US" sz="2800" dirty="0"/>
              <a:t>的整数</a:t>
            </a:r>
            <a:r>
              <a:rPr lang="en-US" altLang="zh-CN" sz="2800" dirty="0"/>
              <a:t>, </a:t>
            </a:r>
            <a:r>
              <a:rPr lang="en-US" altLang="zh-CN" sz="2800" i="1" dirty="0"/>
              <a:t>m</a:t>
            </a:r>
            <a:r>
              <a:rPr lang="en-US" altLang="zh-CN" sz="2800" dirty="0"/>
              <a:t>=0, </a:t>
            </a:r>
            <a:r>
              <a:rPr lang="en-US" altLang="zh-CN" sz="2800" dirty="0">
                <a:sym typeface="Symbol" pitchFamily="18" charset="2"/>
              </a:rPr>
              <a:t></a:t>
            </a:r>
            <a:r>
              <a:rPr lang="en-US" altLang="zh-CN" sz="2800" dirty="0"/>
              <a:t>1, </a:t>
            </a:r>
            <a:r>
              <a:rPr lang="en-US" altLang="zh-CN" sz="2800" dirty="0">
                <a:sym typeface="Symbol" pitchFamily="18" charset="2"/>
              </a:rPr>
              <a:t></a:t>
            </a:r>
            <a:r>
              <a:rPr lang="en-US" altLang="zh-CN" sz="2800" dirty="0"/>
              <a:t>2,</a:t>
            </a:r>
            <a:r>
              <a:rPr lang="en-US" altLang="zh-CN" sz="2800" dirty="0">
                <a:sym typeface="Symbol" pitchFamily="18" charset="2"/>
              </a:rPr>
              <a:t>3</a:t>
            </a:r>
            <a:r>
              <a:rPr lang="en-US" altLang="zh-CN" sz="2800" dirty="0"/>
              <a:t>,…,</a:t>
            </a:r>
            <a:r>
              <a:rPr lang="en-US" altLang="zh-CN" sz="2800" dirty="0">
                <a:sym typeface="Symbol" pitchFamily="18" charset="2"/>
              </a:rPr>
              <a:t></a:t>
            </a:r>
            <a:r>
              <a:rPr lang="en-US" altLang="zh-CN" sz="2800" dirty="0"/>
              <a:t> </a:t>
            </a:r>
            <a:r>
              <a:rPr lang="en-US" altLang="zh-CN" sz="2800" i="1" dirty="0"/>
              <a:t>l</a:t>
            </a:r>
          </a:p>
        </p:txBody>
      </p:sp>
      <p:graphicFrame>
        <p:nvGraphicFramePr>
          <p:cNvPr id="398403" name="Group 67"/>
          <p:cNvGraphicFramePr>
            <a:graphicFrameLocks noGrp="1"/>
          </p:cNvGraphicFramePr>
          <p:nvPr>
            <p:ph/>
          </p:nvPr>
        </p:nvGraphicFramePr>
        <p:xfrm>
          <a:off x="935037" y="2500306"/>
          <a:ext cx="8208963" cy="2950972"/>
        </p:xfrm>
        <a:graphic>
          <a:graphicData uri="http://schemas.openxmlformats.org/drawingml/2006/table">
            <a:tbl>
              <a:tblPr/>
              <a:tblGrid>
                <a:gridCol w="1871663"/>
                <a:gridCol w="1296987"/>
                <a:gridCol w="1800225"/>
                <a:gridCol w="3240088"/>
              </a:tblGrid>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s(l=0)</a:t>
                      </a:r>
                      <a:endParaRPr kumimoji="0" lang="en-US"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p(l=1)</a:t>
                      </a:r>
                      <a:endParaRPr kumimoji="0" lang="en-US"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d(l=2)</a:t>
                      </a:r>
                      <a:endParaRPr kumimoji="0" lang="en-US" altLang="zh-CN" sz="2400" b="0" i="0" u="none" strike="noStrike" cap="none" normalizeH="0" baseline="0" smtClean="0">
                        <a:ln>
                          <a:noFill/>
                        </a:ln>
                        <a:solidFill>
                          <a:schemeClr val="tx1"/>
                        </a:solidFill>
                        <a:effectLst/>
                        <a:latin typeface="Times New Roman" pitchFamily="18"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黑体" pitchFamily="49" charset="-122"/>
                        </a:rPr>
                        <a:t>取向数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黑体" pitchFamily="49" charset="-122"/>
                        </a:rPr>
                        <a:t>电子亚层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p</a:t>
                      </a:r>
                      <a:r>
                        <a:rPr kumimoji="0" lang="en-US" altLang="zh-CN" sz="2400" b="0" i="1" u="none" strike="noStrike" cap="none" normalizeH="0" baseline="-25000" smtClean="0">
                          <a:ln>
                            <a:noFill/>
                          </a:ln>
                          <a:solidFill>
                            <a:schemeClr val="tx1"/>
                          </a:solidFill>
                          <a:effectLst/>
                          <a:latin typeface="Times New Roman" pitchFamily="18" charset="0"/>
                          <a:ea typeface="黑体" pitchFamily="49" charset="-122"/>
                        </a:rPr>
                        <a:t>x </a:t>
                      </a: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 p</a:t>
                      </a:r>
                      <a:r>
                        <a:rPr kumimoji="0" lang="en-US" altLang="zh-CN" sz="2400" b="0" i="1" u="none" strike="noStrike" cap="none" normalizeH="0" baseline="-25000" smtClean="0">
                          <a:ln>
                            <a:noFill/>
                          </a:ln>
                          <a:solidFill>
                            <a:schemeClr val="tx1"/>
                          </a:solidFill>
                          <a:effectLst/>
                          <a:latin typeface="Times New Roman" pitchFamily="18" charset="0"/>
                          <a:ea typeface="黑体" pitchFamily="49" charset="-122"/>
                        </a:rPr>
                        <a:t>y</a:t>
                      </a: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 p</a:t>
                      </a:r>
                      <a:r>
                        <a:rPr kumimoji="0" lang="en-US" altLang="zh-CN" sz="2400" b="0" i="1" u="none" strike="noStrike" cap="none" normalizeH="0" baseline="-25000" smtClean="0">
                          <a:ln>
                            <a:noFill/>
                          </a:ln>
                          <a:solidFill>
                            <a:schemeClr val="tx1"/>
                          </a:solidFill>
                          <a:effectLst/>
                          <a:latin typeface="Times New Roman" pitchFamily="18" charset="0"/>
                          <a:ea typeface="黑体" pitchFamily="49" charset="-122"/>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dxy ,dyz , dxz </a:t>
                      </a:r>
                      <a:r>
                        <a:rPr kumimoji="0" lang="zh-CN" altLang="en-US" sz="2400" b="0" i="1" u="none" strike="noStrike" cap="none" normalizeH="0" baseline="0" smtClean="0">
                          <a:ln>
                            <a:noFill/>
                          </a:ln>
                          <a:solidFill>
                            <a:schemeClr val="tx1"/>
                          </a:solidFill>
                          <a:effectLst/>
                          <a:latin typeface="Times New Roman" pitchFamily="18" charset="0"/>
                          <a:ea typeface="黑体" pitchFamily="49" charset="-122"/>
                        </a:rPr>
                        <a:t>， </a:t>
                      </a: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dz</a:t>
                      </a:r>
                      <a:r>
                        <a:rPr kumimoji="0" lang="en-US" altLang="zh-CN" sz="2400" b="0" i="1" u="none" strike="noStrike" cap="none" normalizeH="0" baseline="30000" smtClean="0">
                          <a:ln>
                            <a:noFill/>
                          </a:ln>
                          <a:solidFill>
                            <a:schemeClr val="tx1"/>
                          </a:solidFill>
                          <a:effectLst/>
                          <a:latin typeface="Times New Roman" pitchFamily="18" charset="0"/>
                          <a:ea typeface="黑体" pitchFamily="49" charset="-122"/>
                        </a:rPr>
                        <a:t>2</a:t>
                      </a: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dx</a:t>
                      </a:r>
                      <a:r>
                        <a:rPr kumimoji="0" lang="en-US" altLang="zh-CN" sz="2400" b="0" i="1" u="none" strike="noStrike" cap="none" normalizeH="0" baseline="30000" smtClean="0">
                          <a:ln>
                            <a:noFill/>
                          </a:ln>
                          <a:solidFill>
                            <a:schemeClr val="tx1"/>
                          </a:solidFill>
                          <a:effectLst/>
                          <a:latin typeface="Times New Roman" pitchFamily="18" charset="0"/>
                          <a:ea typeface="黑体" pitchFamily="49" charset="-122"/>
                        </a:rPr>
                        <a:t>2</a:t>
                      </a: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-y</a:t>
                      </a:r>
                      <a:r>
                        <a:rPr kumimoji="0" lang="en-US" altLang="zh-CN" sz="2400" b="0" i="1" u="none" strike="noStrike" cap="none" normalizeH="0" baseline="30000" smtClean="0">
                          <a:ln>
                            <a:noFill/>
                          </a:ln>
                          <a:solidFill>
                            <a:schemeClr val="tx1"/>
                          </a:solidFill>
                          <a:effectLst/>
                          <a:latin typeface="Times New Roman" pitchFamily="18" charset="0"/>
                          <a:ea typeface="黑体"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黑体" pitchFamily="49" charset="-122"/>
                        </a:rPr>
                        <a:t>m </a:t>
                      </a:r>
                      <a:r>
                        <a:rPr kumimoji="0" lang="zh-CN" altLang="en-US" sz="2400" b="0" i="1" u="none" strike="noStrike" cap="none" normalizeH="0" baseline="0" smtClean="0">
                          <a:ln>
                            <a:noFill/>
                          </a:ln>
                          <a:solidFill>
                            <a:schemeClr val="tx1"/>
                          </a:solidFill>
                          <a:effectLst/>
                          <a:latin typeface="Times New Roman" pitchFamily="18" charset="0"/>
                          <a:ea typeface="黑体" pitchFamily="49" charset="-122"/>
                        </a:rPr>
                        <a:t>取值</a:t>
                      </a:r>
                      <a:endParaRPr kumimoji="0" lang="zh-CN" altLang="en-US" sz="2400" b="0" i="0" u="none" strike="noStrike" cap="none" normalizeH="0" baseline="0" smtClean="0">
                        <a:ln>
                          <a:noFill/>
                        </a:ln>
                        <a:solidFill>
                          <a:schemeClr val="tx1"/>
                        </a:solidFill>
                        <a:effectLst/>
                        <a:latin typeface="Times New Roman" pitchFamily="18"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  0 </a:t>
                      </a:r>
                      <a:r>
                        <a:rPr kumimoji="0" lang="zh-CN" altLang="en-US" sz="2400" b="0" i="0" u="none" strike="noStrike" cap="none" normalizeH="0" baseline="0" smtClean="0">
                          <a:ln>
                            <a:noFill/>
                          </a:ln>
                          <a:solidFill>
                            <a:schemeClr val="tx1"/>
                          </a:solidFill>
                          <a:effectLst/>
                          <a:latin typeface="Times New Roman" pitchFamily="18" charset="0"/>
                          <a:ea typeface="黑体" pitchFamily="49" charset="-122"/>
                        </a:rPr>
                        <a:t>， </a:t>
                      </a: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+1 </a:t>
                      </a:r>
                      <a:r>
                        <a:rPr kumimoji="0" lang="zh-CN" altLang="en-US" sz="2400" b="0" i="0" u="none" strike="noStrike" cap="none" normalizeH="0" baseline="0" smtClean="0">
                          <a:ln>
                            <a:noFill/>
                          </a:ln>
                          <a:solidFill>
                            <a:schemeClr val="tx1"/>
                          </a:solidFill>
                          <a:effectLst/>
                          <a:latin typeface="Times New Roman" pitchFamily="18" charset="0"/>
                          <a:ea typeface="黑体" pitchFamily="49" charset="-122"/>
                        </a:rPr>
                        <a:t>，</a:t>
                      </a:r>
                      <a:r>
                        <a:rPr kumimoji="0" lang="en-US" altLang="zh-CN" sz="2400" b="0" i="0" u="none" strike="noStrike" cap="none" normalizeH="0" baseline="0" smtClean="0">
                          <a:ln>
                            <a:noFill/>
                          </a:ln>
                          <a:solidFill>
                            <a:schemeClr val="tx1"/>
                          </a:solidFill>
                          <a:effectLst/>
                          <a:latin typeface="Times New Roman" pitchFamily="18"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黑体" pitchFamily="49" charset="-122"/>
                        </a:rPr>
                        <a:t>0 </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rPr>
                        <a:t>， </a:t>
                      </a:r>
                      <a:r>
                        <a:rPr kumimoji="0" lang="en-US" altLang="zh-CN" sz="2400" b="0" i="0" u="none" strike="noStrike" cap="none" normalizeH="0" baseline="0" dirty="0" smtClean="0">
                          <a:ln>
                            <a:noFill/>
                          </a:ln>
                          <a:solidFill>
                            <a:schemeClr val="tx1"/>
                          </a:solidFill>
                          <a:effectLst/>
                          <a:latin typeface="Times New Roman" pitchFamily="18" charset="0"/>
                          <a:ea typeface="黑体" pitchFamily="49" charset="-122"/>
                        </a:rPr>
                        <a:t>+1 </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rPr>
                        <a:t>，</a:t>
                      </a:r>
                      <a:r>
                        <a:rPr kumimoji="0" lang="en-US" altLang="zh-CN" sz="2400" b="0" i="0" u="none" strike="noStrike" cap="none" normalizeH="0" baseline="0" dirty="0" smtClean="0">
                          <a:ln>
                            <a:noFill/>
                          </a:ln>
                          <a:solidFill>
                            <a:schemeClr val="tx1"/>
                          </a:solidFill>
                          <a:effectLst/>
                          <a:latin typeface="Times New Roman" pitchFamily="18" charset="0"/>
                          <a:ea typeface="黑体" pitchFamily="49" charset="-122"/>
                        </a:rPr>
                        <a:t>-1 </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rPr>
                        <a:t>， </a:t>
                      </a:r>
                      <a:r>
                        <a:rPr kumimoji="0" lang="en-US" altLang="zh-CN" sz="2400" b="0" i="0" u="none" strike="noStrike" cap="none" normalizeH="0" baseline="0" dirty="0" smtClean="0">
                          <a:ln>
                            <a:noFill/>
                          </a:ln>
                          <a:solidFill>
                            <a:schemeClr val="tx1"/>
                          </a:solidFill>
                          <a:effectLst/>
                          <a:latin typeface="Times New Roman" pitchFamily="18" charset="0"/>
                          <a:ea typeface="黑体" pitchFamily="49" charset="-122"/>
                        </a:rPr>
                        <a:t>+2 </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rPr>
                        <a:t>，</a:t>
                      </a:r>
                      <a:r>
                        <a:rPr kumimoji="0" lang="en-US" altLang="zh-CN" sz="2400" b="0" i="0" u="none" strike="noStrike" cap="none" normalizeH="0" baseline="0" dirty="0" smtClean="0">
                          <a:ln>
                            <a:noFill/>
                          </a:ln>
                          <a:solidFill>
                            <a:schemeClr val="tx1"/>
                          </a:solidFill>
                          <a:effectLst/>
                          <a:latin typeface="Times New Roman" pitchFamily="18" charset="0"/>
                          <a:ea typeface="黑体"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55" name="Text Box 68"/>
          <p:cNvSpPr txBox="1">
            <a:spLocks noChangeArrowheads="1"/>
          </p:cNvSpPr>
          <p:nvPr/>
        </p:nvSpPr>
        <p:spPr bwMode="auto">
          <a:xfrm>
            <a:off x="714348" y="5643578"/>
            <a:ext cx="4451350" cy="519113"/>
          </a:xfrm>
          <a:prstGeom prst="rect">
            <a:avLst/>
          </a:prstGeom>
          <a:noFill/>
          <a:ln w="9525" algn="ctr">
            <a:noFill/>
            <a:miter lim="800000"/>
            <a:headEnd/>
            <a:tailEnd/>
          </a:ln>
        </p:spPr>
        <p:txBody>
          <a:bodyPr wrap="none">
            <a:spAutoFit/>
          </a:bodyPr>
          <a:lstStyle/>
          <a:p>
            <a:pPr marL="342900" indent="-342900"/>
            <a:r>
              <a:rPr lang="zh-CN" altLang="en-US" dirty="0">
                <a:solidFill>
                  <a:srgbClr val="CC0000"/>
                </a:solidFill>
              </a:rPr>
              <a:t>等价轨道（或简并轨道）：</a:t>
            </a:r>
          </a:p>
        </p:txBody>
      </p:sp>
    </p:spTree>
  </p:cSld>
  <p:clrMapOvr>
    <a:masterClrMapping/>
  </p:clrMapOvr>
  <p:transition>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l" eaLnBrk="1" hangingPunct="1"/>
            <a:r>
              <a:rPr lang="zh-CN" altLang="en-US" i="1" smtClean="0"/>
              <a:t>原子轨道和量子数的关系</a:t>
            </a:r>
          </a:p>
        </p:txBody>
      </p:sp>
      <p:sp>
        <p:nvSpPr>
          <p:cNvPr id="53251" name="Rectangle 3"/>
          <p:cNvSpPr>
            <a:spLocks noGrp="1" noChangeArrowheads="1"/>
          </p:cNvSpPr>
          <p:nvPr>
            <p:ph type="body" idx="1"/>
          </p:nvPr>
        </p:nvSpPr>
        <p:spPr/>
        <p:txBody>
          <a:bodyPr/>
          <a:lstStyle/>
          <a:p>
            <a:pPr marL="333375" lvl="1" indent="-331788" eaLnBrk="1" hangingPunct="1">
              <a:lnSpc>
                <a:spcPct val="110000"/>
              </a:lnSpc>
            </a:pPr>
            <a:r>
              <a:rPr lang="en-US" altLang="zh-CN" smtClean="0"/>
              <a:t>3</a:t>
            </a:r>
            <a:r>
              <a:rPr lang="zh-CN" altLang="en-US" smtClean="0"/>
              <a:t>个量子数</a:t>
            </a:r>
            <a:r>
              <a:rPr lang="en-US" altLang="zh-CN" i="1" smtClean="0"/>
              <a:t>n, l, m</a:t>
            </a:r>
            <a:r>
              <a:rPr lang="zh-CN" altLang="en-US" smtClean="0"/>
              <a:t>规定一个“轨道”：一般</a:t>
            </a:r>
            <a:r>
              <a:rPr lang="en-US" altLang="zh-CN" smtClean="0"/>
              <a:t>p</a:t>
            </a:r>
            <a:r>
              <a:rPr lang="en-US" altLang="zh-CN" baseline="-25000" smtClean="0"/>
              <a:t>z</a:t>
            </a:r>
            <a:r>
              <a:rPr lang="zh-CN" altLang="en-US" smtClean="0"/>
              <a:t>及</a:t>
            </a:r>
            <a:r>
              <a:rPr lang="en-US" altLang="zh-CN" smtClean="0"/>
              <a:t>d</a:t>
            </a:r>
            <a:r>
              <a:rPr lang="en-US" altLang="zh-CN" baseline="-25000" smtClean="0"/>
              <a:t>z</a:t>
            </a:r>
            <a:r>
              <a:rPr lang="en-US" altLang="zh-CN" baseline="30000" smtClean="0"/>
              <a:t>2</a:t>
            </a:r>
            <a:r>
              <a:rPr lang="zh-CN" altLang="en-US" smtClean="0"/>
              <a:t>轨道的磁量子数</a:t>
            </a:r>
            <a:r>
              <a:rPr lang="zh-CN" altLang="en-US" i="1" smtClean="0"/>
              <a:t>ｍ</a:t>
            </a:r>
            <a:r>
              <a:rPr lang="zh-CN" altLang="en-US" smtClean="0"/>
              <a:t>的取值定为零。例如</a:t>
            </a:r>
            <a:r>
              <a:rPr lang="en-US" altLang="zh-CN" smtClean="0"/>
              <a:t>4d</a:t>
            </a:r>
            <a:r>
              <a:rPr lang="en-US" altLang="zh-CN" baseline="-25000" smtClean="0"/>
              <a:t>z</a:t>
            </a:r>
            <a:r>
              <a:rPr lang="en-US" altLang="zh-CN" baseline="30000" smtClean="0"/>
              <a:t>2</a:t>
            </a:r>
            <a:r>
              <a:rPr lang="zh-CN" altLang="en-US" smtClean="0"/>
              <a:t>轨道符号对应的量子数：</a:t>
            </a:r>
            <a:r>
              <a:rPr lang="en-US" altLang="zh-CN" i="1" smtClean="0"/>
              <a:t>n</a:t>
            </a:r>
            <a:r>
              <a:rPr lang="en-US" altLang="zh-CN" smtClean="0"/>
              <a:t>=4, </a:t>
            </a:r>
            <a:r>
              <a:rPr lang="en-US" altLang="zh-CN" i="1" smtClean="0"/>
              <a:t>l</a:t>
            </a:r>
            <a:r>
              <a:rPr lang="en-US" altLang="zh-CN" smtClean="0"/>
              <a:t>=2, </a:t>
            </a:r>
            <a:r>
              <a:rPr lang="en-US" altLang="zh-CN" i="1" smtClean="0"/>
              <a:t>m</a:t>
            </a:r>
            <a:r>
              <a:rPr lang="en-US" altLang="zh-CN" smtClean="0"/>
              <a:t>=0</a:t>
            </a:r>
          </a:p>
        </p:txBody>
      </p:sp>
      <p:graphicFrame>
        <p:nvGraphicFramePr>
          <p:cNvPr id="157835" name="Group 139"/>
          <p:cNvGraphicFramePr>
            <a:graphicFrameLocks noGrp="1"/>
          </p:cNvGraphicFramePr>
          <p:nvPr/>
        </p:nvGraphicFramePr>
        <p:xfrm>
          <a:off x="431800" y="3213100"/>
          <a:ext cx="8280400" cy="3167698"/>
        </p:xfrm>
        <a:graphic>
          <a:graphicData uri="http://schemas.openxmlformats.org/drawingml/2006/table">
            <a:tbl>
              <a:tblPr/>
              <a:tblGrid>
                <a:gridCol w="495300"/>
                <a:gridCol w="498475"/>
                <a:gridCol w="992188"/>
                <a:gridCol w="2070100"/>
                <a:gridCol w="2070100"/>
                <a:gridCol w="2154237"/>
              </a:tblGrid>
              <a:tr h="60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n</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l</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m</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itchFamily="18" charset="0"/>
                          <a:ea typeface="黑体" pitchFamily="49" charset="-122"/>
                        </a:rPr>
                        <a:t>轨道名称</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l</a:t>
                      </a:r>
                      <a:r>
                        <a:rPr kumimoji="0" lang="zh-CN" altLang="en-US" sz="2800" b="0" i="0" u="none" strike="noStrike" cap="none" normalizeH="0" baseline="0" smtClean="0">
                          <a:ln>
                            <a:noFill/>
                          </a:ln>
                          <a:solidFill>
                            <a:schemeClr val="tx1"/>
                          </a:solidFill>
                          <a:effectLst/>
                          <a:latin typeface="Times New Roman" pitchFamily="18" charset="0"/>
                          <a:ea typeface="黑体" pitchFamily="49" charset="-122"/>
                        </a:rPr>
                        <a:t>相同轨道数</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n</a:t>
                      </a:r>
                      <a:r>
                        <a:rPr kumimoji="0" lang="zh-CN" altLang="en-US" sz="2800" b="0" i="0" u="none" strike="noStrike" cap="none" normalizeH="0" baseline="0" smtClean="0">
                          <a:ln>
                            <a:noFill/>
                          </a:ln>
                          <a:solidFill>
                            <a:schemeClr val="tx1"/>
                          </a:solidFill>
                          <a:effectLst/>
                          <a:latin typeface="Times New Roman" pitchFamily="18" charset="0"/>
                          <a:ea typeface="黑体" pitchFamily="49" charset="-122"/>
                        </a:rPr>
                        <a:t>相同轨道数</a:t>
                      </a: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325">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a:t>
                      </a:r>
                    </a:p>
                  </a:txBody>
                  <a:tcPr marL="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9</a:t>
                      </a:r>
                      <a:r>
                        <a:rPr kumimoji="0" lang="zh-CN" altLang="en-US" sz="2800" b="0" i="0" u="none" strike="noStrike" cap="none" normalizeH="0" baseline="0" smtClean="0">
                          <a:ln>
                            <a:noFill/>
                          </a:ln>
                          <a:solidFill>
                            <a:schemeClr val="tx1"/>
                          </a:solidFill>
                          <a:effectLst/>
                          <a:latin typeface="Times New Roman" pitchFamily="18" charset="0"/>
                          <a:ea typeface="黑体" pitchFamily="49" charset="-122"/>
                        </a:rPr>
                        <a:t>（</a:t>
                      </a: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a:t>
                      </a:r>
                      <a:r>
                        <a:rPr kumimoji="0" lang="en-US" altLang="zh-CN" sz="2800" b="0" i="1" u="none" strike="noStrike" cap="none" normalizeH="0" baseline="0" smtClean="0">
                          <a:ln>
                            <a:noFill/>
                          </a:ln>
                          <a:solidFill>
                            <a:schemeClr val="tx1"/>
                          </a:solidFill>
                          <a:effectLst/>
                          <a:latin typeface="Times New Roman" pitchFamily="18" charset="0"/>
                          <a:ea typeface="黑体" pitchFamily="49" charset="-122"/>
                        </a:rPr>
                        <a:t>n</a:t>
                      </a:r>
                      <a:r>
                        <a:rPr kumimoji="0" lang="en-US" altLang="zh-CN" sz="2800" b="0" i="0" u="none" strike="noStrike" cap="none" normalizeH="0" baseline="40000" smtClean="0">
                          <a:ln>
                            <a:noFill/>
                          </a:ln>
                          <a:solidFill>
                            <a:schemeClr val="tx1"/>
                          </a:solidFill>
                          <a:effectLst/>
                          <a:latin typeface="Times New Roman" pitchFamily="18" charset="0"/>
                          <a:ea typeface="黑体" pitchFamily="49" charset="-122"/>
                        </a:rPr>
                        <a:t>2</a:t>
                      </a:r>
                      <a:r>
                        <a:rPr kumimoji="0" lang="zh-CN" altLang="en-US" sz="2800" b="0" i="0" u="none" strike="noStrike" cap="none" normalizeH="0" baseline="0" smtClean="0">
                          <a:ln>
                            <a:noFill/>
                          </a:ln>
                          <a:solidFill>
                            <a:schemeClr val="tx1"/>
                          </a:solidFill>
                          <a:effectLst/>
                          <a:latin typeface="Times New Roman" pitchFamily="18" charset="0"/>
                          <a:ea typeface="黑体" pitchFamily="49" charset="-122"/>
                        </a:rPr>
                        <a:t>）</a:t>
                      </a:r>
                    </a:p>
                  </a:txBody>
                  <a:tcPr marL="0" marR="0"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2275">
                <a:tc v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3p</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z</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4318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1,-1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3p</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x </a:t>
                      </a: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 3p</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y</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431800">
                <a:tc vMerge="1">
                  <a:txBody>
                    <a:bodyPr/>
                    <a:lstStyle/>
                    <a:p>
                      <a:endParaRPr lang="zh-CN" altLang="en-US"/>
                    </a:p>
                  </a:txBody>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3d</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z</a:t>
                      </a:r>
                      <a:r>
                        <a:rPr kumimoji="0" lang="en-US" altLang="zh-CN" sz="2800" b="0" i="0" u="none" strike="noStrike" cap="none" normalizeH="0" baseline="-10000" smtClean="0">
                          <a:ln>
                            <a:noFill/>
                          </a:ln>
                          <a:solidFill>
                            <a:schemeClr val="tx1"/>
                          </a:solidFill>
                          <a:effectLst/>
                          <a:latin typeface="Times New Roman" pitchFamily="18" charset="0"/>
                          <a:ea typeface="黑体" pitchFamily="49"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4318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1,-1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3d</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xz </a:t>
                      </a: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 3d</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yz</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59213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2,-2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3d</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x</a:t>
                      </a:r>
                      <a:r>
                        <a:rPr kumimoji="0" lang="en-US" altLang="zh-CN" sz="2800" b="0" i="0" u="none" strike="noStrike" cap="none" normalizeH="0" baseline="-10000" smtClean="0">
                          <a:ln>
                            <a:noFill/>
                          </a:ln>
                          <a:solidFill>
                            <a:schemeClr val="tx1"/>
                          </a:solidFill>
                          <a:effectLst/>
                          <a:latin typeface="Times New Roman" pitchFamily="18" charset="0"/>
                          <a:ea typeface="黑体" pitchFamily="49" charset="-122"/>
                        </a:rPr>
                        <a:t>2</a:t>
                      </a:r>
                      <a:r>
                        <a:rPr kumimoji="0" lang="en-US" altLang="zh-CN" sz="2800" b="0" i="0" u="none" strike="noStrike" cap="none" normalizeH="0" baseline="-25000" smtClean="0">
                          <a:ln>
                            <a:noFill/>
                          </a:ln>
                          <a:solidFill>
                            <a:schemeClr val="tx1"/>
                          </a:solidFill>
                          <a:effectLst/>
                          <a:latin typeface="Times New Roman" pitchFamily="18" charset="0"/>
                          <a:ea typeface="黑体" pitchFamily="49" charset="-122"/>
                        </a:rPr>
                        <a:t>-</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y</a:t>
                      </a:r>
                      <a:r>
                        <a:rPr kumimoji="0" lang="en-US" altLang="zh-CN" sz="2800" b="0" i="0" u="none" strike="noStrike" cap="none" normalizeH="0" baseline="-10000" smtClean="0">
                          <a:ln>
                            <a:noFill/>
                          </a:ln>
                          <a:solidFill>
                            <a:schemeClr val="tx1"/>
                          </a:solidFill>
                          <a:effectLst/>
                          <a:latin typeface="Times New Roman" pitchFamily="18" charset="0"/>
                          <a:ea typeface="黑体" pitchFamily="49" charset="-122"/>
                        </a:rPr>
                        <a:t>2</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 </a:t>
                      </a:r>
                      <a:r>
                        <a:rPr kumimoji="0" lang="en-US" altLang="zh-CN" sz="2800" b="0" i="0" u="none" strike="noStrike" cap="none" normalizeH="0" baseline="0" smtClean="0">
                          <a:ln>
                            <a:noFill/>
                          </a:ln>
                          <a:solidFill>
                            <a:schemeClr val="tx1"/>
                          </a:solidFill>
                          <a:effectLst/>
                          <a:latin typeface="Times New Roman" pitchFamily="18" charset="0"/>
                          <a:ea typeface="黑体" pitchFamily="49" charset="-122"/>
                        </a:rPr>
                        <a:t>, 3d</a:t>
                      </a:r>
                      <a:r>
                        <a:rPr kumimoji="0" lang="en-US" altLang="zh-CN" sz="2800" b="0" i="1" u="none" strike="noStrike" cap="none" normalizeH="0" baseline="-25000" smtClean="0">
                          <a:ln>
                            <a:noFill/>
                          </a:ln>
                          <a:solidFill>
                            <a:schemeClr val="tx1"/>
                          </a:solidFill>
                          <a:effectLst/>
                          <a:latin typeface="Times New Roman" pitchFamily="18" charset="0"/>
                          <a:ea typeface="黑体" pitchFamily="49" charset="-122"/>
                        </a:rPr>
                        <a:t>xy</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bl>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8313" y="836613"/>
            <a:ext cx="8229600" cy="4895850"/>
          </a:xfrm>
          <a:prstGeom prst="rect">
            <a:avLst/>
          </a:prstGeom>
        </p:spPr>
        <p:txBody>
          <a:bodyPr/>
          <a:lstStyle/>
          <a:p>
            <a:pPr marL="342900" marR="0" lvl="0" indent="-342900" algn="l" defTabSz="914400" rtl="0" eaLnBrk="1" fontAlgn="base" latinLnBrk="0" hangingPunct="1">
              <a:lnSpc>
                <a:spcPct val="130000"/>
              </a:lnSpc>
              <a:spcBef>
                <a:spcPct val="20000"/>
              </a:spcBef>
              <a:spcAft>
                <a:spcPct val="0"/>
              </a:spcAft>
              <a:buClr>
                <a:srgbClr val="FF00FF"/>
              </a:buClr>
              <a:buSzTx/>
              <a:buFont typeface="Wingdings" pitchFamily="2" charset="2"/>
              <a:buChar char="v"/>
              <a:tabLst/>
              <a:defRPr/>
            </a:pPr>
            <a:endParaRPr kumimoji="0" lang="en-US" altLang="zh-CN" sz="2800" b="0" i="0" u="none" strike="noStrike" kern="0" cap="none" spc="0" normalizeH="0" baseline="0" noProof="0" dirty="0" smtClean="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30000"/>
              </a:lnSpc>
              <a:spcBef>
                <a:spcPct val="20000"/>
              </a:spcBef>
              <a:spcAft>
                <a:spcPct val="0"/>
              </a:spcAft>
              <a:buClr>
                <a:srgbClr val="FF00FF"/>
              </a:buClr>
              <a:buSzTx/>
              <a:buFont typeface="Wingdings" pitchFamily="2" charset="2"/>
              <a:buChar char="v"/>
              <a:tabLst/>
              <a:defRPr/>
            </a:pP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核外电子由主量子数</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n</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来确定大致的活动范围。主量子数为</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n</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的电子层由</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n</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个亚层组成 </a:t>
            </a:r>
          </a:p>
          <a:p>
            <a:pPr marL="342900" marR="0" lvl="0" indent="-342900" algn="l" defTabSz="914400" rtl="0" eaLnBrk="1" fontAlgn="base" latinLnBrk="0" hangingPunct="1">
              <a:lnSpc>
                <a:spcPct val="130000"/>
              </a:lnSpc>
              <a:spcBef>
                <a:spcPct val="20000"/>
              </a:spcBef>
              <a:spcAft>
                <a:spcPct val="0"/>
              </a:spcAft>
              <a:buClr>
                <a:srgbClr val="FF00FF"/>
              </a:buClr>
              <a:buSzTx/>
              <a:buFont typeface="Wingdings" pitchFamily="2" charset="2"/>
              <a:buChar char="v"/>
              <a:tabLst/>
              <a:defRPr/>
            </a:pP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角量子数由</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l</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来确定，它是电子的亚层，它决定了电子运动的形状。每个亚层含有</a:t>
            </a:r>
            <a:r>
              <a:rPr kumimoji="0" lang="en-US" altLang="zh-CN"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2</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l</a:t>
            </a:r>
            <a:r>
              <a:rPr kumimoji="0" lang="en-US" altLang="zh-CN"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+1</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的轨道数，电子的能量由</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n</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和</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l</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决定。</a:t>
            </a:r>
          </a:p>
          <a:p>
            <a:pPr marL="342900" marR="0" lvl="0" indent="-342900" algn="l" defTabSz="914400" rtl="0" eaLnBrk="1" fontAlgn="base" latinLnBrk="0" hangingPunct="1">
              <a:lnSpc>
                <a:spcPct val="130000"/>
              </a:lnSpc>
              <a:spcBef>
                <a:spcPct val="20000"/>
              </a:spcBef>
              <a:spcAft>
                <a:spcPct val="0"/>
              </a:spcAft>
              <a:buClr>
                <a:srgbClr val="FF00FF"/>
              </a:buClr>
              <a:buSzTx/>
              <a:buFont typeface="Wingdings" pitchFamily="2" charset="2"/>
              <a:buChar char="v"/>
              <a:tabLst/>
              <a:defRPr/>
            </a:pP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磁量子数</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m</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决定了电子运动（或轨道）的伸展方向，它是简并轨道。</a:t>
            </a:r>
          </a:p>
          <a:p>
            <a:pPr marL="342900" marR="0" lvl="0" indent="-342900" algn="l" defTabSz="914400" rtl="0" eaLnBrk="1" fontAlgn="base" latinLnBrk="0" hangingPunct="1">
              <a:lnSpc>
                <a:spcPct val="130000"/>
              </a:lnSpc>
              <a:spcBef>
                <a:spcPct val="20000"/>
              </a:spcBef>
              <a:spcAft>
                <a:spcPct val="0"/>
              </a:spcAft>
              <a:buClr>
                <a:srgbClr val="FF00FF"/>
              </a:buClr>
              <a:buSzTx/>
              <a:buFont typeface="Wingdings" pitchFamily="2" charset="2"/>
              <a:buChar char="v"/>
              <a:tabLst/>
              <a:defRPr/>
            </a:pP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每一主电子层中的轨道总数是</a:t>
            </a:r>
            <a:r>
              <a:rPr kumimoji="0" lang="en-US" altLang="zh-CN" sz="2800" b="1" i="1"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n</a:t>
            </a:r>
            <a:r>
              <a:rPr kumimoji="0" lang="en-US" altLang="zh-CN" sz="2800" b="1" i="0" u="none" strike="noStrike" kern="0" cap="none" spc="0" normalizeH="0" baseline="30000" noProof="0" dirty="0" smtClean="0">
                <a:ln>
                  <a:noFill/>
                </a:ln>
                <a:solidFill>
                  <a:srgbClr val="0000FF"/>
                </a:solidFill>
                <a:effectLst/>
                <a:uLnTx/>
                <a:uFillTx/>
                <a:latin typeface="楷体_GB2312" pitchFamily="49" charset="-122"/>
                <a:ea typeface="楷体_GB2312" pitchFamily="49" charset="-122"/>
                <a:cs typeface="+mn-cs"/>
              </a:rPr>
              <a:t>2</a:t>
            </a:r>
            <a:r>
              <a:rPr kumimoji="0" lang="en-US" altLang="zh-CN"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 </a:t>
            </a:r>
            <a:r>
              <a:rPr kumimoji="0" lang="zh-CN" altLang="en-US" sz="28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cs typeface="+mn-cs"/>
              </a:rPr>
              <a:t>。</a:t>
            </a:r>
            <a:endParaRPr kumimoji="0" lang="zh-CN" altLang="en-US" sz="2800" b="1" i="0" u="none" strike="noStrike" kern="0" cap="none" spc="0" normalizeH="0" baseline="0" noProof="0" dirty="0">
              <a:ln>
                <a:noFill/>
              </a:ln>
              <a:solidFill>
                <a:srgbClr val="0000FF"/>
              </a:solidFill>
              <a:effectLst/>
              <a:uLnTx/>
              <a:uFillTx/>
              <a:latin typeface="楷体_GB2312" pitchFamily="49" charset="-122"/>
              <a:ea typeface="楷体_GB2312" pitchFamily="49" charset="-122"/>
              <a:cs typeface="+mn-cs"/>
            </a:endParaRPr>
          </a:p>
        </p:txBody>
      </p:sp>
      <p:sp>
        <p:nvSpPr>
          <p:cNvPr id="4" name="Rectangle 2"/>
          <p:cNvSpPr txBox="1">
            <a:spLocks noChangeArrowheads="1"/>
          </p:cNvSpPr>
          <p:nvPr/>
        </p:nvSpPr>
        <p:spPr>
          <a:xfrm>
            <a:off x="1449388" y="114300"/>
            <a:ext cx="5540375" cy="74293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j-lt"/>
                <a:ea typeface="楷体_GB2312" pitchFamily="49" charset="-122"/>
                <a:cs typeface="+mj-cs"/>
              </a:rPr>
              <a:t>小  结</a:t>
            </a:r>
            <a:endParaRPr kumimoji="0" lang="zh-CN" altLang="en-US" sz="3600" b="0" i="0" u="none" strike="noStrike" kern="0" cap="none" spc="0" normalizeH="0" baseline="0" noProof="0" dirty="0">
              <a:ln>
                <a:noFill/>
              </a:ln>
              <a:solidFill>
                <a:srgbClr val="FF3300"/>
              </a:solidFill>
              <a:effectLst>
                <a:outerShdw blurRad="38100" dist="38100" dir="2700000" algn="tl">
                  <a:srgbClr val="C0C0C0"/>
                </a:outerShdw>
              </a:effectLst>
              <a:uLnTx/>
              <a:uFillTx/>
              <a:latin typeface="+mj-lt"/>
              <a:ea typeface="楷体_GB2312" pitchFamily="49" charset="-122"/>
              <a:cs typeface="+mj-cs"/>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srcRect r="59251"/>
          <a:stretch>
            <a:fillRect/>
          </a:stretch>
        </p:blipFill>
        <p:spPr bwMode="auto">
          <a:xfrm>
            <a:off x="1619250" y="2349500"/>
            <a:ext cx="1924050" cy="2736850"/>
          </a:xfrm>
          <a:prstGeom prst="rect">
            <a:avLst/>
          </a:prstGeom>
          <a:noFill/>
          <a:ln w="9525">
            <a:noFill/>
            <a:miter lim="800000"/>
            <a:headEnd/>
            <a:tailEnd/>
          </a:ln>
        </p:spPr>
      </p:pic>
      <p:sp>
        <p:nvSpPr>
          <p:cNvPr id="54275" name="Rectangle 6"/>
          <p:cNvSpPr>
            <a:spLocks noGrp="1" noChangeArrowheads="1"/>
          </p:cNvSpPr>
          <p:nvPr>
            <p:ph type="title"/>
          </p:nvPr>
        </p:nvSpPr>
        <p:spPr>
          <a:xfrm>
            <a:off x="457200" y="260350"/>
            <a:ext cx="8229600" cy="706438"/>
          </a:xfrm>
        </p:spPr>
        <p:txBody>
          <a:bodyPr/>
          <a:lstStyle/>
          <a:p>
            <a:pPr algn="l" eaLnBrk="1" hangingPunct="1"/>
            <a:r>
              <a:rPr lang="en-US" altLang="zh-CN" sz="2800" smtClean="0"/>
              <a:t>4.</a:t>
            </a:r>
            <a:r>
              <a:rPr lang="zh-CN" altLang="en-US" sz="2800" smtClean="0"/>
              <a:t>自旋量子数 </a:t>
            </a:r>
            <a:r>
              <a:rPr lang="en-US" altLang="zh-CN" sz="2800" i="1" smtClean="0"/>
              <a:t>m</a:t>
            </a:r>
            <a:r>
              <a:rPr lang="en-US" altLang="zh-CN" sz="2800" baseline="-25000" smtClean="0"/>
              <a:t>s</a:t>
            </a:r>
            <a:endParaRPr lang="en-US" altLang="zh-CN" sz="2800" smtClean="0"/>
          </a:p>
        </p:txBody>
      </p:sp>
      <p:sp>
        <p:nvSpPr>
          <p:cNvPr id="54276" name="AutoShape 8"/>
          <p:cNvSpPr>
            <a:spLocks noChangeArrowheads="1"/>
          </p:cNvSpPr>
          <p:nvPr/>
        </p:nvSpPr>
        <p:spPr bwMode="auto">
          <a:xfrm>
            <a:off x="2484438" y="5300663"/>
            <a:ext cx="3486150" cy="581025"/>
          </a:xfrm>
          <a:prstGeom prst="ribbon2">
            <a:avLst>
              <a:gd name="adj1" fmla="val 12500"/>
              <a:gd name="adj2" fmla="val 66852"/>
            </a:avLst>
          </a:prstGeom>
          <a:solidFill>
            <a:srgbClr val="FF9900"/>
          </a:solidFill>
          <a:ln w="9525">
            <a:noFill/>
            <a:round/>
            <a:headEnd/>
            <a:tailEnd/>
          </a:ln>
        </p:spPr>
        <p:txBody>
          <a:bodyPr wrap="none" anchor="ctr">
            <a:spAutoFit/>
          </a:bodyPr>
          <a:lstStyle/>
          <a:p>
            <a:pPr algn="ctr">
              <a:spcBef>
                <a:spcPct val="0"/>
              </a:spcBef>
            </a:pPr>
            <a:r>
              <a:rPr lang="zh-CN" altLang="en-US"/>
              <a:t>用符号</a:t>
            </a:r>
            <a:r>
              <a:rPr lang="zh-CN" altLang="en-US">
                <a:sym typeface="Symbol" pitchFamily="18" charset="2"/>
              </a:rPr>
              <a:t></a:t>
            </a:r>
            <a:r>
              <a:rPr lang="zh-CN" altLang="en-US"/>
              <a:t>表示</a:t>
            </a:r>
          </a:p>
        </p:txBody>
      </p:sp>
      <p:pic>
        <p:nvPicPr>
          <p:cNvPr id="54277" name="Picture 9"/>
          <p:cNvPicPr>
            <a:picLocks noChangeAspect="1" noChangeArrowheads="1"/>
          </p:cNvPicPr>
          <p:nvPr/>
        </p:nvPicPr>
        <p:blipFill>
          <a:blip r:embed="rId3"/>
          <a:srcRect l="58383"/>
          <a:stretch>
            <a:fillRect/>
          </a:stretch>
        </p:blipFill>
        <p:spPr bwMode="auto">
          <a:xfrm>
            <a:off x="4716463" y="2420938"/>
            <a:ext cx="1965325" cy="2736850"/>
          </a:xfrm>
          <a:prstGeom prst="rect">
            <a:avLst/>
          </a:prstGeom>
          <a:noFill/>
          <a:ln w="9525">
            <a:noFill/>
            <a:miter lim="800000"/>
            <a:headEnd/>
            <a:tailEnd/>
          </a:ln>
        </p:spPr>
      </p:pic>
      <p:sp>
        <p:nvSpPr>
          <p:cNvPr id="54278" name="Rectangle 78"/>
          <p:cNvSpPr>
            <a:spLocks noChangeArrowheads="1"/>
          </p:cNvSpPr>
          <p:nvPr/>
        </p:nvSpPr>
        <p:spPr bwMode="auto">
          <a:xfrm>
            <a:off x="1979613" y="6021388"/>
            <a:ext cx="4572000" cy="519112"/>
          </a:xfrm>
          <a:prstGeom prst="rect">
            <a:avLst/>
          </a:prstGeom>
          <a:noFill/>
          <a:ln w="9525" algn="ctr">
            <a:noFill/>
            <a:miter lim="800000"/>
            <a:headEnd/>
            <a:tailEnd/>
          </a:ln>
        </p:spPr>
        <p:txBody>
          <a:bodyPr>
            <a:spAutoFit/>
          </a:bodyPr>
          <a:lstStyle/>
          <a:p>
            <a:pPr lvl="1"/>
            <a:r>
              <a:rPr lang="zh-CN" altLang="en-US"/>
              <a:t>只有</a:t>
            </a:r>
            <a:r>
              <a:rPr lang="en-US" altLang="zh-CN"/>
              <a:t>+1/2</a:t>
            </a:r>
            <a:r>
              <a:rPr lang="zh-CN" altLang="en-US"/>
              <a:t>和</a:t>
            </a:r>
            <a:r>
              <a:rPr lang="en-US" altLang="zh-CN"/>
              <a:t>-1/2</a:t>
            </a:r>
          </a:p>
        </p:txBody>
      </p:sp>
      <p:sp>
        <p:nvSpPr>
          <p:cNvPr id="54279" name="Text Box 80"/>
          <p:cNvSpPr txBox="1">
            <a:spLocks noChangeArrowheads="1"/>
          </p:cNvSpPr>
          <p:nvPr/>
        </p:nvSpPr>
        <p:spPr bwMode="auto">
          <a:xfrm>
            <a:off x="684212" y="1268413"/>
            <a:ext cx="8459788" cy="584775"/>
          </a:xfrm>
          <a:prstGeom prst="rect">
            <a:avLst/>
          </a:prstGeom>
          <a:noFill/>
          <a:ln w="9525" algn="ctr">
            <a:noFill/>
            <a:miter lim="800000"/>
            <a:headEnd/>
            <a:tailEnd/>
          </a:ln>
        </p:spPr>
        <p:txBody>
          <a:bodyPr wrap="square">
            <a:spAutoFit/>
          </a:bodyPr>
          <a:lstStyle/>
          <a:p>
            <a:pPr marL="342900" indent="-342900"/>
            <a:r>
              <a:rPr lang="zh-CN" altLang="en-US" dirty="0"/>
              <a:t>是描述原子中核外电子自旋运动状态的量子数</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fld id="{3A99D4F3-4E7A-44D3-A98A-7E51F1B23964}" type="slidenum">
              <a:rPr lang="en-US" altLang="zh-CN"/>
              <a:pPr/>
              <a:t>34</a:t>
            </a:fld>
            <a:endParaRPr lang="en-US" altLang="zh-CN"/>
          </a:p>
        </p:txBody>
      </p:sp>
      <p:sp>
        <p:nvSpPr>
          <p:cNvPr id="807938" name="Rectangle 2"/>
          <p:cNvSpPr>
            <a:spLocks noGrp="1" noChangeArrowheads="1"/>
          </p:cNvSpPr>
          <p:nvPr>
            <p:ph type="body" idx="4294967295"/>
          </p:nvPr>
        </p:nvSpPr>
        <p:spPr>
          <a:xfrm>
            <a:off x="611188" y="1196975"/>
            <a:ext cx="7705725" cy="4608513"/>
          </a:xfrm>
        </p:spPr>
        <p:txBody>
          <a:bodyPr/>
          <a:lstStyle/>
          <a:p>
            <a:pPr>
              <a:buFont typeface="Wingdings" pitchFamily="2" charset="2"/>
              <a:buNone/>
            </a:pPr>
            <a:r>
              <a:rPr lang="zh-CN" altLang="en-US" b="1">
                <a:ea typeface="楷体_GB2312" pitchFamily="49" charset="-122"/>
              </a:rPr>
              <a:t>综上所述，描述一个核外电子的运动状态，要用四个量子数：</a:t>
            </a:r>
          </a:p>
          <a:p>
            <a:pPr>
              <a:buFont typeface="Wingdings" pitchFamily="2" charset="2"/>
              <a:buNone/>
            </a:pPr>
            <a:r>
              <a:rPr lang="zh-CN" altLang="en-US"/>
              <a:t>             </a:t>
            </a:r>
            <a:r>
              <a:rPr lang="en-US" altLang="zh-CN" i="1"/>
              <a:t>n </a:t>
            </a:r>
            <a:r>
              <a:rPr lang="zh-CN" altLang="en-US" i="1"/>
              <a:t>， </a:t>
            </a:r>
            <a:r>
              <a:rPr lang="en-US" altLang="zh-CN" i="1"/>
              <a:t>l </a:t>
            </a:r>
            <a:r>
              <a:rPr lang="zh-CN" altLang="en-US" i="1"/>
              <a:t>， </a:t>
            </a:r>
            <a:r>
              <a:rPr lang="en-US" altLang="zh-CN" i="1"/>
              <a:t>m </a:t>
            </a:r>
            <a:r>
              <a:rPr lang="zh-CN" altLang="en-US" i="1"/>
              <a:t>， </a:t>
            </a:r>
            <a:r>
              <a:rPr lang="en-US" altLang="zh-CN" i="1"/>
              <a:t>m</a:t>
            </a:r>
            <a:r>
              <a:rPr lang="en-US" altLang="zh-CN" i="1" baseline="-25000"/>
              <a:t>s</a:t>
            </a:r>
          </a:p>
          <a:p>
            <a:pPr>
              <a:buFont typeface="Wingdings" pitchFamily="2" charset="2"/>
              <a:buNone/>
            </a:pPr>
            <a:r>
              <a:rPr lang="zh-CN" altLang="en-US" b="1">
                <a:ea typeface="楷体_GB2312" pitchFamily="49" charset="-122"/>
              </a:rPr>
              <a:t>它们都不是连续的数字，都是一份一份的，都是量子化的。</a:t>
            </a:r>
          </a:p>
          <a:p>
            <a:pPr>
              <a:buFont typeface="Wingdings" pitchFamily="2" charset="2"/>
              <a:buNone/>
            </a:pPr>
            <a:r>
              <a:rPr lang="zh-CN" altLang="en-US" b="1">
                <a:solidFill>
                  <a:srgbClr val="FF0066"/>
                </a:solidFill>
                <a:ea typeface="楷体_GB2312" pitchFamily="49" charset="-122"/>
              </a:rPr>
              <a:t>同一原子中，没有四个完全相同的量子数的</a:t>
            </a:r>
            <a:r>
              <a:rPr lang="zh-CN" altLang="en-US" b="1">
                <a:ea typeface="楷体_GB2312" pitchFamily="49" charset="-122"/>
              </a:rPr>
              <a:t>电子存在，即同一原子中所有电子的量子数都不完全相同。</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lgn="l" eaLnBrk="1" hangingPunct="1"/>
            <a:r>
              <a:rPr lang="zh-CN" altLang="en-US" smtClean="0"/>
              <a:t>思考题</a:t>
            </a:r>
          </a:p>
        </p:txBody>
      </p:sp>
      <p:sp>
        <p:nvSpPr>
          <p:cNvPr id="56323" name="Rectangle 3"/>
          <p:cNvSpPr>
            <a:spLocks noGrp="1" noChangeArrowheads="1"/>
          </p:cNvSpPr>
          <p:nvPr>
            <p:ph type="body" idx="1"/>
          </p:nvPr>
        </p:nvSpPr>
        <p:spPr>
          <a:xfrm>
            <a:off x="457200" y="1341438"/>
            <a:ext cx="8362950" cy="4248150"/>
          </a:xfrm>
        </p:spPr>
        <p:txBody>
          <a:bodyPr/>
          <a:lstStyle/>
          <a:p>
            <a:pPr eaLnBrk="1" hangingPunct="1">
              <a:buFontTx/>
              <a:buNone/>
            </a:pPr>
            <a:r>
              <a:rPr lang="en-US" altLang="zh-CN" smtClean="0"/>
              <a:t>1.</a:t>
            </a:r>
            <a:r>
              <a:rPr lang="zh-CN" altLang="en-US" smtClean="0"/>
              <a:t>下列各组电子运动状态描述中，哪一组是不合理的？</a:t>
            </a:r>
          </a:p>
          <a:p>
            <a:pPr eaLnBrk="1" hangingPunct="1">
              <a:buFontTx/>
              <a:buNone/>
            </a:pPr>
            <a:r>
              <a:rPr lang="zh-CN" altLang="en-US" sz="2800" smtClean="0"/>
              <a:t>     </a:t>
            </a:r>
            <a:r>
              <a:rPr lang="en-US" altLang="zh-CN" sz="3200" smtClean="0"/>
              <a:t>A</a:t>
            </a:r>
            <a:r>
              <a:rPr lang="en-US" altLang="zh-CN" sz="3200" smtClean="0">
                <a:ea typeface="华文楷体" pitchFamily="2" charset="-122"/>
              </a:rPr>
              <a:t>: n=3 </a:t>
            </a:r>
            <a:r>
              <a:rPr lang="zh-CN" altLang="en-US" sz="3200" smtClean="0">
                <a:ea typeface="华文楷体" pitchFamily="2" charset="-122"/>
              </a:rPr>
              <a:t>， </a:t>
            </a:r>
            <a:r>
              <a:rPr lang="en-US" altLang="zh-CN" sz="3200" smtClean="0">
                <a:ea typeface="华文楷体" pitchFamily="2" charset="-122"/>
              </a:rPr>
              <a:t>l=2 </a:t>
            </a:r>
            <a:r>
              <a:rPr lang="zh-CN" altLang="en-US" sz="3200" smtClean="0">
                <a:ea typeface="华文楷体" pitchFamily="2" charset="-122"/>
              </a:rPr>
              <a:t>， </a:t>
            </a:r>
            <a:r>
              <a:rPr lang="en-US" altLang="zh-CN" sz="3200" smtClean="0">
                <a:ea typeface="华文楷体" pitchFamily="2" charset="-122"/>
              </a:rPr>
              <a:t>m=0 </a:t>
            </a:r>
            <a:r>
              <a:rPr lang="zh-CN" altLang="en-US" sz="3200" smtClean="0">
                <a:ea typeface="华文楷体" pitchFamily="2" charset="-122"/>
              </a:rPr>
              <a:t>， </a:t>
            </a:r>
            <a:r>
              <a:rPr lang="en-US" altLang="zh-CN" sz="3200" smtClean="0">
                <a:ea typeface="华文楷体" pitchFamily="2" charset="-122"/>
              </a:rPr>
              <a:t>m</a:t>
            </a:r>
            <a:r>
              <a:rPr lang="en-US" altLang="zh-CN" sz="3200" baseline="-25000" smtClean="0">
                <a:ea typeface="华文楷体" pitchFamily="2" charset="-122"/>
              </a:rPr>
              <a:t>s</a:t>
            </a:r>
            <a:r>
              <a:rPr lang="en-US" altLang="zh-CN" sz="3200" smtClean="0">
                <a:ea typeface="华文楷体" pitchFamily="2" charset="-122"/>
              </a:rPr>
              <a:t>=+1/2</a:t>
            </a:r>
          </a:p>
          <a:p>
            <a:pPr eaLnBrk="1" hangingPunct="1">
              <a:buFontTx/>
              <a:buNone/>
            </a:pPr>
            <a:r>
              <a:rPr lang="en-US" altLang="zh-CN" sz="3200" smtClean="0">
                <a:ea typeface="华文楷体" pitchFamily="2" charset="-122"/>
              </a:rPr>
              <a:t>     B: n=2 </a:t>
            </a:r>
            <a:r>
              <a:rPr lang="zh-CN" altLang="en-US" sz="3200" smtClean="0">
                <a:ea typeface="华文楷体" pitchFamily="2" charset="-122"/>
              </a:rPr>
              <a:t>， </a:t>
            </a:r>
            <a:r>
              <a:rPr lang="en-US" altLang="zh-CN" sz="3200" smtClean="0">
                <a:ea typeface="华文楷体" pitchFamily="2" charset="-122"/>
              </a:rPr>
              <a:t>l=2 </a:t>
            </a:r>
            <a:r>
              <a:rPr lang="zh-CN" altLang="en-US" sz="3200" smtClean="0">
                <a:ea typeface="华文楷体" pitchFamily="2" charset="-122"/>
              </a:rPr>
              <a:t>， </a:t>
            </a:r>
            <a:r>
              <a:rPr lang="en-US" altLang="zh-CN" sz="3200" smtClean="0">
                <a:ea typeface="华文楷体" pitchFamily="2" charset="-122"/>
              </a:rPr>
              <a:t>m=-1 </a:t>
            </a:r>
            <a:r>
              <a:rPr lang="zh-CN" altLang="en-US" sz="3200" smtClean="0">
                <a:ea typeface="华文楷体" pitchFamily="2" charset="-122"/>
              </a:rPr>
              <a:t>， </a:t>
            </a:r>
            <a:r>
              <a:rPr lang="en-US" altLang="zh-CN" sz="3200" smtClean="0">
                <a:ea typeface="华文楷体" pitchFamily="2" charset="-122"/>
              </a:rPr>
              <a:t>m</a:t>
            </a:r>
            <a:r>
              <a:rPr lang="en-US" altLang="zh-CN" sz="3200" baseline="-25000" smtClean="0">
                <a:ea typeface="华文楷体" pitchFamily="2" charset="-122"/>
              </a:rPr>
              <a:t>s</a:t>
            </a:r>
            <a:r>
              <a:rPr lang="en-US" altLang="zh-CN" sz="3200" smtClean="0">
                <a:ea typeface="华文楷体" pitchFamily="2" charset="-122"/>
              </a:rPr>
              <a:t>=-1/2</a:t>
            </a:r>
          </a:p>
          <a:p>
            <a:pPr eaLnBrk="1" hangingPunct="1">
              <a:buFontTx/>
              <a:buNone/>
            </a:pPr>
            <a:r>
              <a:rPr lang="en-US" altLang="zh-CN" sz="3200" smtClean="0">
                <a:ea typeface="华文楷体" pitchFamily="2" charset="-122"/>
              </a:rPr>
              <a:t>     C: n=4 </a:t>
            </a:r>
            <a:r>
              <a:rPr lang="zh-CN" altLang="en-US" sz="3200" smtClean="0">
                <a:ea typeface="华文楷体" pitchFamily="2" charset="-122"/>
              </a:rPr>
              <a:t>， </a:t>
            </a:r>
            <a:r>
              <a:rPr lang="en-US" altLang="zh-CN" sz="3200" smtClean="0">
                <a:ea typeface="华文楷体" pitchFamily="2" charset="-122"/>
              </a:rPr>
              <a:t>l=1 </a:t>
            </a:r>
            <a:r>
              <a:rPr lang="zh-CN" altLang="en-US" sz="3200" smtClean="0">
                <a:ea typeface="华文楷体" pitchFamily="2" charset="-122"/>
              </a:rPr>
              <a:t>， </a:t>
            </a:r>
            <a:r>
              <a:rPr lang="en-US" altLang="zh-CN" sz="3200" smtClean="0">
                <a:ea typeface="华文楷体" pitchFamily="2" charset="-122"/>
              </a:rPr>
              <a:t>m=0 </a:t>
            </a:r>
            <a:r>
              <a:rPr lang="zh-CN" altLang="en-US" sz="3200" smtClean="0">
                <a:ea typeface="华文楷体" pitchFamily="2" charset="-122"/>
              </a:rPr>
              <a:t>， </a:t>
            </a:r>
            <a:r>
              <a:rPr lang="en-US" altLang="zh-CN" sz="3200" smtClean="0">
                <a:ea typeface="华文楷体" pitchFamily="2" charset="-122"/>
              </a:rPr>
              <a:t>m</a:t>
            </a:r>
            <a:r>
              <a:rPr lang="en-US" altLang="zh-CN" sz="3200" baseline="-25000" smtClean="0">
                <a:ea typeface="华文楷体" pitchFamily="2" charset="-122"/>
              </a:rPr>
              <a:t>s</a:t>
            </a:r>
            <a:r>
              <a:rPr lang="en-US" altLang="zh-CN" sz="3200" smtClean="0">
                <a:ea typeface="华文楷体" pitchFamily="2" charset="-122"/>
              </a:rPr>
              <a:t>=+1/2</a:t>
            </a:r>
          </a:p>
          <a:p>
            <a:pPr eaLnBrk="1" hangingPunct="1">
              <a:buFontTx/>
              <a:buNone/>
            </a:pPr>
            <a:r>
              <a:rPr lang="en-US" altLang="zh-CN" sz="3200" smtClean="0">
                <a:ea typeface="华文楷体" pitchFamily="2" charset="-122"/>
              </a:rPr>
              <a:t>     D: n=3 </a:t>
            </a:r>
            <a:r>
              <a:rPr lang="zh-CN" altLang="en-US" sz="3200" smtClean="0">
                <a:ea typeface="华文楷体" pitchFamily="2" charset="-122"/>
              </a:rPr>
              <a:t>， </a:t>
            </a:r>
            <a:r>
              <a:rPr lang="en-US" altLang="zh-CN" sz="3200" smtClean="0">
                <a:ea typeface="华文楷体" pitchFamily="2" charset="-122"/>
              </a:rPr>
              <a:t>l=1 </a:t>
            </a:r>
            <a:r>
              <a:rPr lang="zh-CN" altLang="en-US" sz="3200" smtClean="0">
                <a:ea typeface="华文楷体" pitchFamily="2" charset="-122"/>
              </a:rPr>
              <a:t>， </a:t>
            </a:r>
            <a:r>
              <a:rPr lang="en-US" altLang="zh-CN" sz="3200" smtClean="0">
                <a:ea typeface="华文楷体" pitchFamily="2" charset="-122"/>
              </a:rPr>
              <a:t>m=-1 </a:t>
            </a:r>
            <a:r>
              <a:rPr lang="zh-CN" altLang="en-US" sz="3200" smtClean="0">
                <a:ea typeface="华文楷体" pitchFamily="2" charset="-122"/>
              </a:rPr>
              <a:t>， </a:t>
            </a:r>
            <a:r>
              <a:rPr lang="en-US" altLang="zh-CN" sz="3200" smtClean="0">
                <a:ea typeface="华文楷体" pitchFamily="2" charset="-122"/>
              </a:rPr>
              <a:t>m</a:t>
            </a:r>
            <a:r>
              <a:rPr lang="en-US" altLang="zh-CN" sz="3200" baseline="-25000" smtClean="0">
                <a:ea typeface="华文楷体" pitchFamily="2" charset="-122"/>
              </a:rPr>
              <a:t>s</a:t>
            </a:r>
            <a:r>
              <a:rPr lang="en-US" altLang="zh-CN" sz="3200" smtClean="0">
                <a:ea typeface="华文楷体" pitchFamily="2" charset="-122"/>
              </a:rPr>
              <a:t>=-1/2</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eaLnBrk="1" hangingPunct="1"/>
            <a:r>
              <a:rPr lang="zh-CN" altLang="en-US" smtClean="0"/>
              <a:t>思考题</a:t>
            </a:r>
          </a:p>
        </p:txBody>
      </p:sp>
      <p:sp>
        <p:nvSpPr>
          <p:cNvPr id="57347" name="Rectangle 3"/>
          <p:cNvSpPr>
            <a:spLocks noGrp="1" noChangeArrowheads="1"/>
          </p:cNvSpPr>
          <p:nvPr>
            <p:ph type="body" idx="1"/>
          </p:nvPr>
        </p:nvSpPr>
        <p:spPr>
          <a:xfrm>
            <a:off x="781050" y="1357298"/>
            <a:ext cx="8362950" cy="1809750"/>
          </a:xfrm>
        </p:spPr>
        <p:txBody>
          <a:bodyPr/>
          <a:lstStyle/>
          <a:p>
            <a:pPr marL="0" indent="0" eaLnBrk="1" hangingPunct="1">
              <a:buFontTx/>
              <a:buNone/>
            </a:pPr>
            <a:r>
              <a:rPr lang="en-US" altLang="zh-CN" sz="2800" dirty="0" smtClean="0"/>
              <a:t>2.</a:t>
            </a:r>
            <a:r>
              <a:rPr lang="zh-CN" altLang="en-US" sz="2800" dirty="0" smtClean="0"/>
              <a:t>以下四个选项中的哪些项的</a:t>
            </a:r>
            <a:r>
              <a:rPr lang="en-US" altLang="zh-CN" sz="2800" dirty="0" smtClean="0"/>
              <a:t>n</a:t>
            </a:r>
            <a:r>
              <a:rPr lang="zh-CN" altLang="en-US" sz="2800" dirty="0" smtClean="0"/>
              <a:t>和</a:t>
            </a:r>
            <a:r>
              <a:rPr lang="en-US" altLang="zh-CN" sz="2800" dirty="0" smtClean="0"/>
              <a:t>l</a:t>
            </a:r>
            <a:r>
              <a:rPr lang="zh-CN" altLang="en-US" sz="2800" dirty="0" smtClean="0"/>
              <a:t>的组合不可能 ？</a:t>
            </a:r>
          </a:p>
          <a:p>
            <a:pPr marL="0" indent="0" eaLnBrk="1" hangingPunct="1">
              <a:lnSpc>
                <a:spcPct val="140000"/>
              </a:lnSpc>
              <a:buFontTx/>
              <a:buNone/>
            </a:pPr>
            <a:r>
              <a:rPr lang="en-US" altLang="zh-CN" sz="2800" dirty="0" smtClean="0"/>
              <a:t>A:1p ;  B:4 s;  C: 5f;  D:2 d ; </a:t>
            </a:r>
          </a:p>
        </p:txBody>
      </p:sp>
      <p:sp>
        <p:nvSpPr>
          <p:cNvPr id="57348" name="Rectangle 6"/>
          <p:cNvSpPr>
            <a:spLocks noChangeArrowheads="1"/>
          </p:cNvSpPr>
          <p:nvPr/>
        </p:nvSpPr>
        <p:spPr bwMode="auto">
          <a:xfrm>
            <a:off x="781050" y="3357562"/>
            <a:ext cx="8362950" cy="1152525"/>
          </a:xfrm>
          <a:prstGeom prst="rect">
            <a:avLst/>
          </a:prstGeom>
          <a:noFill/>
          <a:ln w="9525">
            <a:noFill/>
            <a:miter lim="800000"/>
            <a:headEnd/>
            <a:tailEnd/>
          </a:ln>
        </p:spPr>
        <p:txBody>
          <a:bodyPr/>
          <a:lstStyle/>
          <a:p>
            <a:pPr>
              <a:spcBef>
                <a:spcPct val="20000"/>
              </a:spcBef>
            </a:pPr>
            <a:r>
              <a:rPr lang="en-US" altLang="zh-CN" dirty="0"/>
              <a:t>3.</a:t>
            </a:r>
            <a:r>
              <a:rPr lang="zh-CN" altLang="en-US" dirty="0"/>
              <a:t>一个 原子轨道，量子数</a:t>
            </a:r>
            <a:r>
              <a:rPr lang="en-US" altLang="zh-CN" dirty="0"/>
              <a:t>n</a:t>
            </a:r>
            <a:r>
              <a:rPr lang="zh-CN" altLang="en-US" dirty="0"/>
              <a:t>＝</a:t>
            </a:r>
            <a:r>
              <a:rPr lang="en-US" altLang="zh-CN" dirty="0"/>
              <a:t>3</a:t>
            </a:r>
            <a:r>
              <a:rPr lang="zh-CN" altLang="en-US" dirty="0"/>
              <a:t>，</a:t>
            </a:r>
            <a:r>
              <a:rPr lang="en-US" altLang="zh-CN" dirty="0"/>
              <a:t>l</a:t>
            </a:r>
            <a:r>
              <a:rPr lang="zh-CN" altLang="en-US" dirty="0"/>
              <a:t>＝</a:t>
            </a:r>
            <a:r>
              <a:rPr lang="en-US" altLang="zh-CN" dirty="0"/>
              <a:t>2 </a:t>
            </a:r>
            <a:r>
              <a:rPr lang="zh-CN" altLang="en-US" dirty="0"/>
              <a:t>，</a:t>
            </a:r>
            <a:r>
              <a:rPr lang="en-US" altLang="zh-CN" dirty="0"/>
              <a:t>m</a:t>
            </a:r>
            <a:r>
              <a:rPr lang="zh-CN" altLang="en-US" dirty="0"/>
              <a:t>＝</a:t>
            </a:r>
            <a:r>
              <a:rPr lang="en-US" altLang="zh-CN" dirty="0"/>
              <a:t>0</a:t>
            </a:r>
            <a:r>
              <a:rPr lang="zh-CN" altLang="en-US" dirty="0"/>
              <a:t>时可允许的最多电子数是多少 ？</a:t>
            </a:r>
          </a:p>
          <a:p>
            <a:pPr>
              <a:lnSpc>
                <a:spcPct val="140000"/>
              </a:lnSpc>
              <a:spcBef>
                <a:spcPct val="20000"/>
              </a:spcBef>
            </a:pPr>
            <a:endParaRPr lang="en-US" altLang="zh-CN" sz="3600" dirty="0"/>
          </a:p>
        </p:txBody>
      </p:sp>
      <p:sp>
        <p:nvSpPr>
          <p:cNvPr id="400391" name="Rectangle 7"/>
          <p:cNvSpPr>
            <a:spLocks noChangeArrowheads="1"/>
          </p:cNvSpPr>
          <p:nvPr/>
        </p:nvSpPr>
        <p:spPr bwMode="auto">
          <a:xfrm>
            <a:off x="857224" y="2714620"/>
            <a:ext cx="4371975" cy="519112"/>
          </a:xfrm>
          <a:prstGeom prst="rect">
            <a:avLst/>
          </a:prstGeom>
          <a:noFill/>
          <a:ln w="9525" algn="ctr">
            <a:noFill/>
            <a:miter lim="800000"/>
            <a:headEnd/>
            <a:tailEnd/>
          </a:ln>
        </p:spPr>
        <p:txBody>
          <a:bodyPr wrap="none">
            <a:spAutoFit/>
          </a:bodyPr>
          <a:lstStyle/>
          <a:p>
            <a:pPr marL="342900" indent="-342900"/>
            <a:r>
              <a:rPr lang="en-US" altLang="zh-CN" dirty="0">
                <a:solidFill>
                  <a:srgbClr val="CC0000"/>
                </a:solidFill>
              </a:rPr>
              <a:t>A:1p                           D:2 d ;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0391"/>
                                        </p:tgtEl>
                                        <p:attrNameLst>
                                          <p:attrName>style.visibility</p:attrName>
                                        </p:attrNameLst>
                                      </p:cBhvr>
                                      <p:to>
                                        <p:strVal val="visible"/>
                                      </p:to>
                                    </p:set>
                                    <p:animEffect transition="in" filter="blinds(horizontal)">
                                      <p:cBhvr>
                                        <p:cTn id="7" dur="500"/>
                                        <p:tgtEl>
                                          <p:spTgt spid="400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p:cNvSpPr>
            <a:spLocks noGrp="1"/>
          </p:cNvSpPr>
          <p:nvPr>
            <p:ph type="sldNum" sz="quarter" idx="11"/>
          </p:nvPr>
        </p:nvSpPr>
        <p:spPr/>
        <p:txBody>
          <a:bodyPr/>
          <a:lstStyle/>
          <a:p>
            <a:fld id="{2689635A-3882-4BE1-BC37-E3FBA9AF3DBD}" type="slidenum">
              <a:rPr lang="en-US" altLang="zh-CN"/>
              <a:pPr/>
              <a:t>37</a:t>
            </a:fld>
            <a:endParaRPr lang="en-US" altLang="zh-CN"/>
          </a:p>
        </p:txBody>
      </p:sp>
      <p:sp>
        <p:nvSpPr>
          <p:cNvPr id="804866" name="Rectangle 2"/>
          <p:cNvSpPr>
            <a:spLocks noChangeArrowheads="1"/>
          </p:cNvSpPr>
          <p:nvPr/>
        </p:nvSpPr>
        <p:spPr bwMode="auto">
          <a:xfrm>
            <a:off x="179388" y="492125"/>
            <a:ext cx="1008062" cy="457200"/>
          </a:xfrm>
          <a:prstGeom prst="rect">
            <a:avLst/>
          </a:prstGeom>
          <a:noFill/>
          <a:ln w="9525">
            <a:noFill/>
            <a:miter lim="800000"/>
            <a:headEnd/>
            <a:tailEnd/>
          </a:ln>
          <a:effectLst/>
        </p:spPr>
        <p:txBody>
          <a:bodyPr anchor="ctr">
            <a:spAutoFit/>
          </a:bodyPr>
          <a:lstStyle/>
          <a:p>
            <a:r>
              <a:rPr kumimoji="0" lang="zh-CN" altLang="en-US" sz="2400" b="1">
                <a:solidFill>
                  <a:srgbClr val="000066"/>
                </a:solidFill>
                <a:latin typeface="Arial" pitchFamily="34" charset="0"/>
                <a:ea typeface="宋体" pitchFamily="2" charset="-122"/>
              </a:rPr>
              <a:t>例</a:t>
            </a:r>
            <a:r>
              <a:rPr kumimoji="0" lang="en-US" altLang="zh-CN" sz="2400" b="1">
                <a:solidFill>
                  <a:srgbClr val="000066"/>
                </a:solidFill>
                <a:latin typeface="Arial" pitchFamily="34" charset="0"/>
                <a:ea typeface="宋体" pitchFamily="2" charset="-122"/>
              </a:rPr>
              <a:t>5.1</a:t>
            </a:r>
            <a:r>
              <a:rPr kumimoji="0" lang="en-US" altLang="zh-CN" sz="2400">
                <a:latin typeface="Arial" pitchFamily="34" charset="0"/>
                <a:ea typeface="宋体" pitchFamily="2" charset="-122"/>
              </a:rPr>
              <a:t> </a:t>
            </a:r>
          </a:p>
        </p:txBody>
      </p:sp>
      <p:sp>
        <p:nvSpPr>
          <p:cNvPr id="804867" name="Rectangle 3"/>
          <p:cNvSpPr>
            <a:spLocks noChangeArrowheads="1"/>
          </p:cNvSpPr>
          <p:nvPr/>
        </p:nvSpPr>
        <p:spPr bwMode="auto">
          <a:xfrm>
            <a:off x="971550" y="188913"/>
            <a:ext cx="8640763" cy="519112"/>
          </a:xfrm>
          <a:prstGeom prst="rect">
            <a:avLst/>
          </a:prstGeom>
          <a:noFill/>
          <a:ln w="9525">
            <a:noFill/>
            <a:miter lim="800000"/>
            <a:headEnd/>
            <a:tailEnd/>
          </a:ln>
          <a:effectLst/>
        </p:spPr>
        <p:txBody>
          <a:bodyPr anchor="ctr">
            <a:spAutoFit/>
          </a:bodyPr>
          <a:lstStyle/>
          <a:p>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a</a:t>
            </a:r>
            <a:r>
              <a:rPr kumimoji="0" lang="zh-CN" altLang="en-US" sz="2800" b="1" dirty="0">
                <a:latin typeface="楷体_GB2312" pitchFamily="49" charset="-122"/>
                <a:ea typeface="楷体_GB2312" pitchFamily="49" charset="-122"/>
              </a:rPr>
              <a:t>）</a:t>
            </a:r>
            <a:r>
              <a:rPr kumimoji="0" lang="zh-CN" altLang="en-US" sz="2800" b="1" dirty="0" smtClean="0">
                <a:latin typeface="楷体_GB2312" pitchFamily="49" charset="-122"/>
                <a:ea typeface="楷体_GB2312" pitchFamily="49" charset="-122"/>
              </a:rPr>
              <a:t>指出</a:t>
            </a:r>
            <a:r>
              <a:rPr kumimoji="0" lang="en-US" altLang="zh-CN" sz="2800" b="1" i="1" dirty="0" smtClean="0">
                <a:latin typeface="楷体_GB2312" pitchFamily="49" charset="-122"/>
                <a:ea typeface="楷体_GB2312" pitchFamily="49" charset="-122"/>
              </a:rPr>
              <a:t>n</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4</a:t>
            </a:r>
            <a:r>
              <a:rPr kumimoji="0" lang="zh-CN" altLang="en-US" sz="2800" b="1" dirty="0">
                <a:latin typeface="楷体_GB2312" pitchFamily="49" charset="-122"/>
                <a:ea typeface="楷体_GB2312" pitchFamily="49" charset="-122"/>
              </a:rPr>
              <a:t>时的电子亚层数；</a:t>
            </a:r>
            <a:r>
              <a:rPr kumimoji="0" lang="zh-CN" altLang="en-US" sz="2400" dirty="0">
                <a:latin typeface="Arial" pitchFamily="34" charset="0"/>
                <a:ea typeface="宋体" pitchFamily="2" charset="-122"/>
              </a:rPr>
              <a:t> </a:t>
            </a:r>
          </a:p>
        </p:txBody>
      </p:sp>
      <p:sp>
        <p:nvSpPr>
          <p:cNvPr id="804868" name="Rectangle 4"/>
          <p:cNvSpPr>
            <a:spLocks noChangeArrowheads="1"/>
          </p:cNvSpPr>
          <p:nvPr/>
        </p:nvSpPr>
        <p:spPr bwMode="auto">
          <a:xfrm>
            <a:off x="971550" y="620713"/>
            <a:ext cx="6840538" cy="519112"/>
          </a:xfrm>
          <a:prstGeom prst="rect">
            <a:avLst/>
          </a:prstGeom>
          <a:noFill/>
          <a:ln w="9525">
            <a:noFill/>
            <a:miter lim="800000"/>
            <a:headEnd/>
            <a:tailEnd/>
          </a:ln>
          <a:effectLst/>
        </p:spPr>
        <p:txBody>
          <a:bodyPr anchor="ctr">
            <a:spAutoFit/>
          </a:bodyPr>
          <a:lstStyle/>
          <a:p>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b</a:t>
            </a:r>
            <a:r>
              <a:rPr kumimoji="0" lang="zh-CN" altLang="en-US" sz="2800" b="1" dirty="0">
                <a:latin typeface="楷体_GB2312" pitchFamily="49" charset="-122"/>
                <a:ea typeface="楷体_GB2312" pitchFamily="49" charset="-122"/>
              </a:rPr>
              <a:t>）列出这些亚层中的每一个亚层名称； </a:t>
            </a:r>
          </a:p>
        </p:txBody>
      </p:sp>
      <p:sp>
        <p:nvSpPr>
          <p:cNvPr id="804869" name="Rectangle 5"/>
          <p:cNvSpPr>
            <a:spLocks noChangeArrowheads="1"/>
          </p:cNvSpPr>
          <p:nvPr/>
        </p:nvSpPr>
        <p:spPr bwMode="auto">
          <a:xfrm>
            <a:off x="1042988" y="1196975"/>
            <a:ext cx="6770687" cy="519113"/>
          </a:xfrm>
          <a:prstGeom prst="rect">
            <a:avLst/>
          </a:prstGeom>
          <a:noFill/>
          <a:ln w="9525">
            <a:noFill/>
            <a:miter lim="800000"/>
            <a:headEnd/>
            <a:tailEnd/>
          </a:ln>
          <a:effectLst/>
        </p:spPr>
        <p:txBody>
          <a:bodyPr anchor="ctr">
            <a:spAutoFit/>
          </a:bodyPr>
          <a:lstStyle/>
          <a:p>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c</a:t>
            </a:r>
            <a:r>
              <a:rPr kumimoji="0" lang="zh-CN" altLang="en-US" sz="2800" b="1" dirty="0">
                <a:latin typeface="楷体_GB2312" pitchFamily="49" charset="-122"/>
                <a:ea typeface="楷体_GB2312" pitchFamily="49" charset="-122"/>
              </a:rPr>
              <a:t>）在每个电子亚层中，有多少轨道？ </a:t>
            </a:r>
          </a:p>
        </p:txBody>
      </p:sp>
      <p:sp>
        <p:nvSpPr>
          <p:cNvPr id="804870" name="Rectangle 6"/>
          <p:cNvSpPr>
            <a:spLocks noChangeArrowheads="1"/>
          </p:cNvSpPr>
          <p:nvPr/>
        </p:nvSpPr>
        <p:spPr bwMode="auto">
          <a:xfrm>
            <a:off x="285720" y="2000240"/>
            <a:ext cx="8569325" cy="523220"/>
          </a:xfrm>
          <a:prstGeom prst="rect">
            <a:avLst/>
          </a:prstGeom>
          <a:noFill/>
          <a:ln w="9525">
            <a:noFill/>
            <a:miter lim="800000"/>
            <a:headEnd/>
            <a:tailEnd/>
          </a:ln>
          <a:effectLst/>
        </p:spPr>
        <p:txBody>
          <a:bodyPr anchor="ctr">
            <a:spAutoFit/>
          </a:bodyPr>
          <a:lstStyle/>
          <a:p>
            <a:pPr indent="171450"/>
            <a:r>
              <a:rPr kumimoji="0" lang="zh-CN" altLang="en-US" sz="2800" b="1" dirty="0">
                <a:latin typeface="楷体_GB2312" pitchFamily="49" charset="-122"/>
                <a:ea typeface="楷体_GB2312" pitchFamily="49" charset="-122"/>
              </a:rPr>
              <a:t>解：（</a:t>
            </a:r>
            <a:r>
              <a:rPr kumimoji="0" lang="en-US" altLang="zh-CN" sz="2800" b="1" dirty="0">
                <a:latin typeface="楷体_GB2312" pitchFamily="49" charset="-122"/>
                <a:ea typeface="楷体_GB2312" pitchFamily="49" charset="-122"/>
              </a:rPr>
              <a:t>a</a:t>
            </a:r>
            <a:r>
              <a:rPr kumimoji="0" lang="zh-CN" altLang="en-US" sz="2800" b="1" dirty="0" smtClean="0">
                <a:latin typeface="楷体_GB2312" pitchFamily="49" charset="-122"/>
                <a:ea typeface="楷体_GB2312" pitchFamily="49" charset="-122"/>
              </a:rPr>
              <a:t>）</a:t>
            </a:r>
            <a:r>
              <a:rPr lang="en-US" altLang="zh-CN" sz="2800" b="1" i="1" dirty="0" smtClean="0">
                <a:latin typeface="楷体_GB2312" pitchFamily="49" charset="-122"/>
                <a:ea typeface="楷体_GB2312" pitchFamily="49" charset="-122"/>
              </a:rPr>
              <a:t> n</a:t>
            </a:r>
            <a:r>
              <a:rPr lang="zh-CN" altLang="en-US" sz="2800" b="1" dirty="0" smtClean="0">
                <a:latin typeface="楷体_GB2312" pitchFamily="49" charset="-122"/>
                <a:ea typeface="楷体_GB2312" pitchFamily="49" charset="-122"/>
              </a:rPr>
              <a:t>＝</a:t>
            </a:r>
            <a:r>
              <a:rPr lang="en-US" altLang="zh-CN" sz="2800" b="1" dirty="0" smtClean="0">
                <a:latin typeface="楷体_GB2312" pitchFamily="49" charset="-122"/>
                <a:ea typeface="楷体_GB2312" pitchFamily="49" charset="-122"/>
              </a:rPr>
              <a:t>4</a:t>
            </a:r>
            <a:r>
              <a:rPr lang="zh-CN" altLang="en-US" sz="2800" b="1" dirty="0" smtClean="0">
                <a:latin typeface="楷体_GB2312" pitchFamily="49" charset="-122"/>
                <a:ea typeface="楷体_GB2312" pitchFamily="49" charset="-122"/>
              </a:rPr>
              <a:t>时</a:t>
            </a:r>
            <a:r>
              <a:rPr kumimoji="0" lang="zh-CN" altLang="en-US" sz="2800" b="1" dirty="0" smtClean="0">
                <a:latin typeface="楷体_GB2312" pitchFamily="49" charset="-122"/>
                <a:ea typeface="楷体_GB2312" pitchFamily="49" charset="-122"/>
              </a:rPr>
              <a:t>，对应</a:t>
            </a:r>
            <a:r>
              <a:rPr kumimoji="0" lang="zh-CN" altLang="en-US" sz="2800" b="1" dirty="0">
                <a:latin typeface="楷体_GB2312" pitchFamily="49" charset="-122"/>
                <a:ea typeface="楷体_GB2312" pitchFamily="49" charset="-122"/>
              </a:rPr>
              <a:t>的</a:t>
            </a:r>
            <a:r>
              <a:rPr kumimoji="0" lang="en-US" altLang="zh-CN" sz="2800" b="1" i="1" dirty="0">
                <a:latin typeface="楷体_GB2312" pitchFamily="49" charset="-122"/>
                <a:ea typeface="楷体_GB2312" pitchFamily="49" charset="-122"/>
              </a:rPr>
              <a:t>l</a:t>
            </a:r>
            <a:r>
              <a:rPr kumimoji="0" lang="zh-CN" altLang="en-US" sz="2800" b="1" dirty="0" smtClean="0">
                <a:latin typeface="楷体_GB2312" pitchFamily="49" charset="-122"/>
                <a:ea typeface="楷体_GB2312" pitchFamily="49" charset="-122"/>
              </a:rPr>
              <a:t>分别为</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3</a:t>
            </a:r>
            <a:r>
              <a:rPr kumimoji="0" lang="zh-CN" altLang="en-US" sz="2800" b="1" dirty="0">
                <a:latin typeface="楷体_GB2312" pitchFamily="49" charset="-122"/>
                <a:ea typeface="楷体_GB2312" pitchFamily="49" charset="-122"/>
              </a:rPr>
              <a:t>。</a:t>
            </a:r>
            <a:r>
              <a:rPr kumimoji="0" lang="zh-CN" altLang="en-US" sz="2400" dirty="0">
                <a:latin typeface="Arial" pitchFamily="34" charset="0"/>
                <a:ea typeface="宋体" pitchFamily="2" charset="-122"/>
              </a:rPr>
              <a:t>             </a:t>
            </a:r>
          </a:p>
        </p:txBody>
      </p:sp>
      <p:sp>
        <p:nvSpPr>
          <p:cNvPr id="804871" name="Rectangle 7"/>
          <p:cNvSpPr>
            <a:spLocks noChangeArrowheads="1"/>
          </p:cNvSpPr>
          <p:nvPr/>
        </p:nvSpPr>
        <p:spPr bwMode="auto">
          <a:xfrm>
            <a:off x="179388" y="2565400"/>
            <a:ext cx="8569325" cy="523220"/>
          </a:xfrm>
          <a:prstGeom prst="rect">
            <a:avLst/>
          </a:prstGeom>
          <a:noFill/>
          <a:ln w="9525">
            <a:noFill/>
            <a:miter lim="800000"/>
            <a:headEnd/>
            <a:tailEnd/>
          </a:ln>
          <a:effectLst/>
        </p:spPr>
        <p:txBody>
          <a:bodyPr anchor="ctr">
            <a:spAutoFit/>
          </a:bodyPr>
          <a:lstStyle/>
          <a:p>
            <a:r>
              <a:rPr kumimoji="0" lang="en-US" altLang="zh-CN" sz="2400" dirty="0">
                <a:latin typeface="Arial" pitchFamily="34" charset="0"/>
                <a:ea typeface="宋体" pitchFamily="2" charset="-122"/>
              </a:rPr>
              <a:t>      </a:t>
            </a:r>
            <a:r>
              <a:rPr kumimoji="0" lang="en-US" altLang="zh-CN" sz="2400" dirty="0" smtClean="0">
                <a:latin typeface="Arial" pitchFamily="34" charset="0"/>
                <a:ea typeface="宋体" pitchFamily="2" charset="-122"/>
              </a:rPr>
              <a:t>      </a:t>
            </a:r>
            <a:r>
              <a:rPr kumimoji="0" lang="zh-CN" altLang="en-US" sz="2800" b="1" dirty="0" smtClean="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b</a:t>
            </a:r>
            <a:r>
              <a:rPr kumimoji="0" lang="zh-CN" altLang="en-US" sz="2800" b="1" dirty="0">
                <a:latin typeface="楷体_GB2312" pitchFamily="49" charset="-122"/>
                <a:ea typeface="楷体_GB2312" pitchFamily="49" charset="-122"/>
              </a:rPr>
              <a:t>）这些亚层用</a:t>
            </a:r>
            <a:r>
              <a:rPr kumimoji="0" lang="en-US" altLang="zh-CN" sz="2800" b="1" dirty="0">
                <a:latin typeface="楷体_GB2312" pitchFamily="49" charset="-122"/>
                <a:ea typeface="楷体_GB2312" pitchFamily="49" charset="-122"/>
              </a:rPr>
              <a:t>4s</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4p</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4d</a:t>
            </a:r>
            <a:r>
              <a:rPr kumimoji="0" lang="zh-CN" altLang="en-US" sz="2800" b="1" dirty="0">
                <a:latin typeface="楷体_GB2312" pitchFamily="49" charset="-122"/>
                <a:ea typeface="楷体_GB2312" pitchFamily="49" charset="-122"/>
              </a:rPr>
              <a:t>和</a:t>
            </a:r>
            <a:r>
              <a:rPr kumimoji="0" lang="en-US" altLang="zh-CN" sz="2800" b="1" dirty="0">
                <a:latin typeface="楷体_GB2312" pitchFamily="49" charset="-122"/>
                <a:ea typeface="楷体_GB2312" pitchFamily="49" charset="-122"/>
              </a:rPr>
              <a:t>4f</a:t>
            </a:r>
            <a:r>
              <a:rPr kumimoji="0" lang="zh-CN" altLang="en-US" sz="2800" b="1" dirty="0">
                <a:latin typeface="楷体_GB2312" pitchFamily="49" charset="-122"/>
                <a:ea typeface="楷体_GB2312" pitchFamily="49" charset="-122"/>
              </a:rPr>
              <a:t>表示</a:t>
            </a:r>
            <a:r>
              <a:rPr kumimoji="0" lang="zh-CN" altLang="en-US" sz="2800" b="1" dirty="0" smtClean="0">
                <a:latin typeface="楷体_GB2312" pitchFamily="49" charset="-122"/>
                <a:ea typeface="楷体_GB2312" pitchFamily="49" charset="-122"/>
              </a:rPr>
              <a:t>。</a:t>
            </a:r>
            <a:endParaRPr kumimoji="0" lang="zh-CN" altLang="en-US" sz="2800" b="1" dirty="0">
              <a:latin typeface="楷体_GB2312" pitchFamily="49" charset="-122"/>
              <a:ea typeface="楷体_GB2312" pitchFamily="49" charset="-122"/>
            </a:endParaRPr>
          </a:p>
        </p:txBody>
      </p:sp>
      <p:sp>
        <p:nvSpPr>
          <p:cNvPr id="804872" name="Rectangle 8"/>
          <p:cNvSpPr>
            <a:spLocks noChangeArrowheads="1"/>
          </p:cNvSpPr>
          <p:nvPr/>
        </p:nvSpPr>
        <p:spPr bwMode="auto">
          <a:xfrm>
            <a:off x="428596" y="3429000"/>
            <a:ext cx="8286808" cy="3108543"/>
          </a:xfrm>
          <a:prstGeom prst="rect">
            <a:avLst/>
          </a:prstGeom>
          <a:noFill/>
          <a:ln w="9525">
            <a:noFill/>
            <a:miter lim="800000"/>
            <a:headEnd/>
            <a:tailEnd/>
          </a:ln>
          <a:effectLst/>
        </p:spPr>
        <p:txBody>
          <a:bodyPr wrap="square" anchor="ctr">
            <a:spAutoFit/>
          </a:bodyPr>
          <a:lstStyle/>
          <a:p>
            <a:r>
              <a:rPr kumimoji="0" lang="en-US" altLang="zh-CN" sz="2400" dirty="0">
                <a:latin typeface="Arial" pitchFamily="34" charset="0"/>
                <a:ea typeface="宋体" pitchFamily="2" charset="-122"/>
              </a:rPr>
              <a:t>       </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c</a:t>
            </a:r>
            <a:r>
              <a:rPr kumimoji="0" lang="zh-CN" altLang="en-US" sz="2800" b="1" dirty="0">
                <a:latin typeface="楷体_GB2312" pitchFamily="49" charset="-122"/>
                <a:ea typeface="楷体_GB2312" pitchFamily="49" charset="-122"/>
              </a:rPr>
              <a:t>）根据量子数的关系，在</a:t>
            </a:r>
            <a:r>
              <a:rPr kumimoji="0" lang="en-US" altLang="zh-CN" sz="2800" b="1" dirty="0">
                <a:latin typeface="楷体_GB2312" pitchFamily="49" charset="-122"/>
                <a:ea typeface="楷体_GB2312" pitchFamily="49" charset="-122"/>
              </a:rPr>
              <a:t>4s</a:t>
            </a:r>
            <a:r>
              <a:rPr kumimoji="0" lang="zh-CN" altLang="en-US" sz="2800" b="1" dirty="0">
                <a:latin typeface="楷体_GB2312" pitchFamily="49" charset="-122"/>
                <a:ea typeface="楷体_GB2312" pitchFamily="49" charset="-122"/>
              </a:rPr>
              <a:t>亚层中有</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个</a:t>
            </a:r>
            <a:r>
              <a:rPr kumimoji="0" lang="en-US" altLang="zh-CN" sz="2800" b="1" dirty="0">
                <a:latin typeface="楷体_GB2312" pitchFamily="49" charset="-122"/>
                <a:ea typeface="楷体_GB2312" pitchFamily="49" charset="-122"/>
              </a:rPr>
              <a:t>4s</a:t>
            </a:r>
            <a:r>
              <a:rPr kumimoji="0" lang="zh-CN" altLang="en-US" sz="2800" b="1" dirty="0">
                <a:latin typeface="楷体_GB2312" pitchFamily="49" charset="-122"/>
                <a:ea typeface="楷体_GB2312" pitchFamily="49" charset="-122"/>
              </a:rPr>
              <a:t>轨道（当</a:t>
            </a:r>
            <a:r>
              <a:rPr kumimoji="0" lang="en-US" altLang="zh-CN" sz="2800" b="1" i="1" dirty="0">
                <a:latin typeface="楷体_GB2312" pitchFamily="49" charset="-122"/>
                <a:ea typeface="楷体_GB2312" pitchFamily="49" charset="-122"/>
              </a:rPr>
              <a:t>l</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时，</a:t>
            </a:r>
            <a:r>
              <a:rPr kumimoji="0" lang="en-US" altLang="zh-CN" sz="2800" b="1" i="1" dirty="0">
                <a:latin typeface="楷体_GB2312" pitchFamily="49" charset="-122"/>
                <a:ea typeface="楷体_GB2312" pitchFamily="49" charset="-122"/>
              </a:rPr>
              <a:t>m</a:t>
            </a:r>
            <a:r>
              <a:rPr kumimoji="0" lang="zh-CN" altLang="en-US" sz="2800" b="1" dirty="0">
                <a:latin typeface="楷体_GB2312" pitchFamily="49" charset="-122"/>
                <a:ea typeface="楷体_GB2312" pitchFamily="49" charset="-122"/>
              </a:rPr>
              <a:t>只能取</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一个数）；在</a:t>
            </a:r>
            <a:r>
              <a:rPr kumimoji="0" lang="en-US" altLang="zh-CN" sz="2800" b="1" dirty="0">
                <a:latin typeface="楷体_GB2312" pitchFamily="49" charset="-122"/>
                <a:ea typeface="楷体_GB2312" pitchFamily="49" charset="-122"/>
              </a:rPr>
              <a:t>4p</a:t>
            </a:r>
            <a:r>
              <a:rPr kumimoji="0" lang="zh-CN" altLang="en-US" sz="2800" b="1" dirty="0">
                <a:latin typeface="楷体_GB2312" pitchFamily="49" charset="-122"/>
                <a:ea typeface="楷体_GB2312" pitchFamily="49" charset="-122"/>
              </a:rPr>
              <a:t>亚层中有</a:t>
            </a:r>
            <a:r>
              <a:rPr kumimoji="0" lang="en-US" altLang="zh-CN" sz="2800" b="1" dirty="0">
                <a:latin typeface="楷体_GB2312" pitchFamily="49" charset="-122"/>
                <a:ea typeface="楷体_GB2312" pitchFamily="49" charset="-122"/>
              </a:rPr>
              <a:t>3</a:t>
            </a:r>
            <a:r>
              <a:rPr kumimoji="0" lang="zh-CN" altLang="en-US" sz="2800" b="1" dirty="0">
                <a:latin typeface="楷体_GB2312" pitchFamily="49" charset="-122"/>
                <a:ea typeface="楷体_GB2312" pitchFamily="49" charset="-122"/>
              </a:rPr>
              <a:t>个</a:t>
            </a:r>
            <a:r>
              <a:rPr kumimoji="0" lang="en-US" altLang="zh-CN" sz="2800" b="1" dirty="0">
                <a:latin typeface="楷体_GB2312" pitchFamily="49" charset="-122"/>
                <a:ea typeface="楷体_GB2312" pitchFamily="49" charset="-122"/>
              </a:rPr>
              <a:t>4p</a:t>
            </a:r>
            <a:r>
              <a:rPr kumimoji="0" lang="zh-CN" altLang="en-US" sz="2800" b="1" dirty="0">
                <a:latin typeface="楷体_GB2312" pitchFamily="49" charset="-122"/>
                <a:ea typeface="楷体_GB2312" pitchFamily="49" charset="-122"/>
              </a:rPr>
              <a:t>轨道（当</a:t>
            </a:r>
            <a:r>
              <a:rPr kumimoji="0" lang="en-US" altLang="zh-CN" sz="2800" b="1" i="1" dirty="0">
                <a:latin typeface="楷体_GB2312" pitchFamily="49" charset="-122"/>
                <a:ea typeface="楷体_GB2312" pitchFamily="49" charset="-122"/>
              </a:rPr>
              <a:t>l</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时，</a:t>
            </a:r>
            <a:r>
              <a:rPr kumimoji="0" lang="en-US" altLang="zh-CN" sz="2800" b="1" i="1" dirty="0">
                <a:latin typeface="楷体_GB2312" pitchFamily="49" charset="-122"/>
                <a:ea typeface="楷体_GB2312" pitchFamily="49" charset="-122"/>
              </a:rPr>
              <a:t>m</a:t>
            </a:r>
            <a:r>
              <a:rPr kumimoji="0" lang="zh-CN" altLang="en-US" sz="2800" b="1" dirty="0">
                <a:latin typeface="楷体_GB2312" pitchFamily="49" charset="-122"/>
                <a:ea typeface="楷体_GB2312" pitchFamily="49" charset="-122"/>
              </a:rPr>
              <a:t>可取＋</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和－</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三个数）；</a:t>
            </a:r>
            <a:r>
              <a:rPr kumimoji="0" lang="en-US" altLang="zh-CN" sz="2800" b="1" dirty="0">
                <a:latin typeface="楷体_GB2312" pitchFamily="49" charset="-122"/>
                <a:ea typeface="楷体_GB2312" pitchFamily="49" charset="-122"/>
              </a:rPr>
              <a:t>4d</a:t>
            </a:r>
            <a:r>
              <a:rPr kumimoji="0" lang="zh-CN" altLang="en-US" sz="2800" b="1" dirty="0">
                <a:latin typeface="楷体_GB2312" pitchFamily="49" charset="-122"/>
                <a:ea typeface="楷体_GB2312" pitchFamily="49" charset="-122"/>
              </a:rPr>
              <a:t>亚层有</a:t>
            </a:r>
            <a:r>
              <a:rPr kumimoji="0" lang="en-US" altLang="zh-CN" sz="2800" b="1" dirty="0">
                <a:latin typeface="楷体_GB2312" pitchFamily="49" charset="-122"/>
                <a:ea typeface="楷体_GB2312" pitchFamily="49" charset="-122"/>
              </a:rPr>
              <a:t>5</a:t>
            </a:r>
            <a:r>
              <a:rPr kumimoji="0" lang="zh-CN" altLang="en-US" sz="2800" b="1" dirty="0">
                <a:latin typeface="楷体_GB2312" pitchFamily="49" charset="-122"/>
                <a:ea typeface="楷体_GB2312" pitchFamily="49" charset="-122"/>
              </a:rPr>
              <a:t>个</a:t>
            </a:r>
            <a:r>
              <a:rPr kumimoji="0" lang="en-US" altLang="zh-CN" sz="2800" b="1" dirty="0">
                <a:latin typeface="楷体_GB2312" pitchFamily="49" charset="-122"/>
                <a:ea typeface="楷体_GB2312" pitchFamily="49" charset="-122"/>
              </a:rPr>
              <a:t>4d</a:t>
            </a:r>
            <a:r>
              <a:rPr kumimoji="0" lang="zh-CN" altLang="en-US" sz="2800" b="1" dirty="0">
                <a:latin typeface="楷体_GB2312" pitchFamily="49" charset="-122"/>
                <a:ea typeface="楷体_GB2312" pitchFamily="49" charset="-122"/>
              </a:rPr>
              <a:t>轨道（当</a:t>
            </a:r>
            <a:r>
              <a:rPr kumimoji="0" lang="en-US" altLang="zh-CN" sz="2800" b="1" i="1" dirty="0">
                <a:latin typeface="楷体_GB2312" pitchFamily="49" charset="-122"/>
                <a:ea typeface="楷体_GB2312" pitchFamily="49" charset="-122"/>
              </a:rPr>
              <a:t>l</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时，</a:t>
            </a:r>
            <a:r>
              <a:rPr kumimoji="0" lang="en-US" altLang="zh-CN" sz="2800" b="1" i="1" dirty="0">
                <a:latin typeface="楷体_GB2312" pitchFamily="49" charset="-122"/>
                <a:ea typeface="楷体_GB2312" pitchFamily="49" charset="-122"/>
              </a:rPr>
              <a:t>m</a:t>
            </a:r>
            <a:r>
              <a:rPr kumimoji="0" lang="zh-CN" altLang="en-US" sz="2800" b="1" dirty="0">
                <a:latin typeface="楷体_GB2312" pitchFamily="49" charset="-122"/>
                <a:ea typeface="楷体_GB2312" pitchFamily="49" charset="-122"/>
              </a:rPr>
              <a:t>可取＋</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五个数）；在</a:t>
            </a:r>
            <a:r>
              <a:rPr kumimoji="0" lang="en-US" altLang="zh-CN" sz="2800" b="1" dirty="0">
                <a:latin typeface="楷体_GB2312" pitchFamily="49" charset="-122"/>
                <a:ea typeface="楷体_GB2312" pitchFamily="49" charset="-122"/>
              </a:rPr>
              <a:t>4f</a:t>
            </a:r>
            <a:r>
              <a:rPr kumimoji="0" lang="zh-CN" altLang="en-US" sz="2800" b="1" dirty="0">
                <a:latin typeface="楷体_GB2312" pitchFamily="49" charset="-122"/>
                <a:ea typeface="楷体_GB2312" pitchFamily="49" charset="-122"/>
              </a:rPr>
              <a:t>亚层中有</a:t>
            </a:r>
            <a:r>
              <a:rPr kumimoji="0" lang="en-US" altLang="zh-CN" sz="2800" b="1" dirty="0">
                <a:latin typeface="楷体_GB2312" pitchFamily="49" charset="-122"/>
                <a:ea typeface="楷体_GB2312" pitchFamily="49" charset="-122"/>
              </a:rPr>
              <a:t>7</a:t>
            </a:r>
            <a:r>
              <a:rPr kumimoji="0" lang="zh-CN" altLang="en-US" sz="2800" b="1" dirty="0">
                <a:latin typeface="楷体_GB2312" pitchFamily="49" charset="-122"/>
                <a:ea typeface="楷体_GB2312" pitchFamily="49" charset="-122"/>
              </a:rPr>
              <a:t>个</a:t>
            </a:r>
            <a:r>
              <a:rPr kumimoji="0" lang="en-US" altLang="zh-CN" sz="2800" b="1" dirty="0">
                <a:latin typeface="楷体_GB2312" pitchFamily="49" charset="-122"/>
                <a:ea typeface="楷体_GB2312" pitchFamily="49" charset="-122"/>
              </a:rPr>
              <a:t>4f</a:t>
            </a:r>
            <a:r>
              <a:rPr kumimoji="0" lang="zh-CN" altLang="en-US" sz="2800" b="1" dirty="0">
                <a:latin typeface="楷体_GB2312" pitchFamily="49" charset="-122"/>
                <a:ea typeface="楷体_GB2312" pitchFamily="49" charset="-122"/>
              </a:rPr>
              <a:t>轨道（当</a:t>
            </a:r>
            <a:r>
              <a:rPr kumimoji="0" lang="en-US" altLang="zh-CN" sz="2800" b="1" i="1" dirty="0">
                <a:latin typeface="楷体_GB2312" pitchFamily="49" charset="-122"/>
                <a:ea typeface="楷体_GB2312" pitchFamily="49" charset="-122"/>
              </a:rPr>
              <a:t>l</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3</a:t>
            </a:r>
            <a:r>
              <a:rPr kumimoji="0" lang="zh-CN" altLang="en-US" sz="2800" b="1" dirty="0">
                <a:latin typeface="楷体_GB2312" pitchFamily="49" charset="-122"/>
                <a:ea typeface="楷体_GB2312" pitchFamily="49" charset="-122"/>
              </a:rPr>
              <a:t>时，</a:t>
            </a:r>
            <a:r>
              <a:rPr kumimoji="0" lang="en-US" altLang="zh-CN" sz="2800" b="1" i="1" dirty="0">
                <a:latin typeface="楷体_GB2312" pitchFamily="49" charset="-122"/>
                <a:ea typeface="楷体_GB2312" pitchFamily="49" charset="-122"/>
              </a:rPr>
              <a:t>m</a:t>
            </a:r>
            <a:r>
              <a:rPr kumimoji="0" lang="zh-CN" altLang="en-US" sz="2800" b="1" dirty="0">
                <a:latin typeface="楷体_GB2312" pitchFamily="49" charset="-122"/>
                <a:ea typeface="楷体_GB2312" pitchFamily="49" charset="-122"/>
              </a:rPr>
              <a:t>可取＋</a:t>
            </a:r>
            <a:r>
              <a:rPr kumimoji="0" lang="en-US" altLang="zh-CN" sz="2800" b="1" dirty="0">
                <a:latin typeface="楷体_GB2312" pitchFamily="49" charset="-122"/>
                <a:ea typeface="楷体_GB2312" pitchFamily="49" charset="-122"/>
              </a:rPr>
              <a:t>3</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0</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1</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2</a:t>
            </a:r>
            <a:r>
              <a:rPr kumimoji="0" lang="zh-CN" altLang="en-US" sz="2800" b="1" dirty="0">
                <a:latin typeface="楷体_GB2312" pitchFamily="49" charset="-122"/>
                <a:ea typeface="楷体_GB2312" pitchFamily="49" charset="-122"/>
              </a:rPr>
              <a:t>，－</a:t>
            </a:r>
            <a:r>
              <a:rPr kumimoji="0" lang="en-US" altLang="zh-CN" sz="2800" b="1" dirty="0">
                <a:latin typeface="楷体_GB2312" pitchFamily="49" charset="-122"/>
                <a:ea typeface="楷体_GB2312" pitchFamily="49" charset="-122"/>
              </a:rPr>
              <a:t>3</a:t>
            </a:r>
            <a:r>
              <a:rPr kumimoji="0" lang="zh-CN" altLang="en-US" sz="2800" b="1" dirty="0">
                <a:latin typeface="楷体_GB2312" pitchFamily="49" charset="-122"/>
                <a:ea typeface="楷体_GB2312" pitchFamily="49" charset="-122"/>
              </a:rPr>
              <a:t>七个数）。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4866"/>
                                        </p:tgtEl>
                                        <p:attrNameLst>
                                          <p:attrName>style.visibility</p:attrName>
                                        </p:attrNameLst>
                                      </p:cBhvr>
                                      <p:to>
                                        <p:strVal val="visible"/>
                                      </p:to>
                                    </p:set>
                                    <p:animEffect transition="in" filter="blinds(horizontal)">
                                      <p:cBhvr>
                                        <p:cTn id="7" dur="500"/>
                                        <p:tgtEl>
                                          <p:spTgt spid="8048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04867"/>
                                        </p:tgtEl>
                                        <p:attrNameLst>
                                          <p:attrName>style.visibility</p:attrName>
                                        </p:attrNameLst>
                                      </p:cBhvr>
                                      <p:to>
                                        <p:strVal val="visible"/>
                                      </p:to>
                                    </p:set>
                                    <p:animEffect transition="in" filter="blinds(horizontal)">
                                      <p:cBhvr>
                                        <p:cTn id="10" dur="500"/>
                                        <p:tgtEl>
                                          <p:spTgt spid="80486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04868"/>
                                        </p:tgtEl>
                                        <p:attrNameLst>
                                          <p:attrName>style.visibility</p:attrName>
                                        </p:attrNameLst>
                                      </p:cBhvr>
                                      <p:to>
                                        <p:strVal val="visible"/>
                                      </p:to>
                                    </p:set>
                                    <p:animEffect transition="in" filter="blinds(horizontal)">
                                      <p:cBhvr>
                                        <p:cTn id="13" dur="500"/>
                                        <p:tgtEl>
                                          <p:spTgt spid="80486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04869"/>
                                        </p:tgtEl>
                                        <p:attrNameLst>
                                          <p:attrName>style.visibility</p:attrName>
                                        </p:attrNameLst>
                                      </p:cBhvr>
                                      <p:to>
                                        <p:strVal val="visible"/>
                                      </p:to>
                                    </p:set>
                                    <p:animEffect transition="in" filter="blinds(horizontal)">
                                      <p:cBhvr>
                                        <p:cTn id="16" dur="500"/>
                                        <p:tgtEl>
                                          <p:spTgt spid="80486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04870"/>
                                        </p:tgtEl>
                                        <p:attrNameLst>
                                          <p:attrName>style.visibility</p:attrName>
                                        </p:attrNameLst>
                                      </p:cBhvr>
                                      <p:to>
                                        <p:strVal val="visible"/>
                                      </p:to>
                                    </p:set>
                                    <p:animEffect transition="in" filter="blinds(horizontal)">
                                      <p:cBhvr>
                                        <p:cTn id="24" dur="500"/>
                                        <p:tgtEl>
                                          <p:spTgt spid="80487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04871"/>
                                        </p:tgtEl>
                                        <p:attrNameLst>
                                          <p:attrName>style.visibility</p:attrName>
                                        </p:attrNameLst>
                                      </p:cBhvr>
                                      <p:to>
                                        <p:strVal val="visible"/>
                                      </p:to>
                                    </p:set>
                                    <p:animEffect transition="in" filter="blinds(horizontal)">
                                      <p:cBhvr>
                                        <p:cTn id="27" dur="500"/>
                                        <p:tgtEl>
                                          <p:spTgt spid="80487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04872"/>
                                        </p:tgtEl>
                                        <p:attrNameLst>
                                          <p:attrName>style.visibility</p:attrName>
                                        </p:attrNameLst>
                                      </p:cBhvr>
                                      <p:to>
                                        <p:strVal val="visible"/>
                                      </p:to>
                                    </p:set>
                                    <p:animEffect transition="in" filter="blinds(horizontal)">
                                      <p:cBhvr>
                                        <p:cTn id="30" dur="500"/>
                                        <p:tgtEl>
                                          <p:spTgt spid="80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04866" grpId="0"/>
      <p:bldP spid="804867" grpId="0"/>
      <p:bldP spid="804868" grpId="0"/>
      <p:bldP spid="804869" grpId="0"/>
      <p:bldP spid="804870" grpId="0"/>
      <p:bldP spid="804871" grpId="0"/>
      <p:bldP spid="8048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16"/>
          <p:cNvSpPr>
            <a:spLocks noGrp="1" noChangeArrowheads="1"/>
          </p:cNvSpPr>
          <p:nvPr>
            <p:ph type="body" idx="1"/>
          </p:nvPr>
        </p:nvSpPr>
        <p:spPr/>
        <p:txBody>
          <a:bodyPr/>
          <a:lstStyle/>
          <a:p>
            <a:pPr eaLnBrk="1" hangingPunct="1"/>
            <a:r>
              <a:rPr lang="zh-CN" altLang="en-US" smtClean="0">
                <a:sym typeface="Symbol" pitchFamily="18" charset="2"/>
              </a:rPr>
              <a:t>为了便于求解，需要将直角坐标变换为球坐标，对应的波函数为</a:t>
            </a:r>
            <a:r>
              <a:rPr lang="el-GR" altLang="zh-CN" i="1" smtClean="0">
                <a:cs typeface="Times New Roman" pitchFamily="18" charset="0"/>
                <a:sym typeface="Symbol" pitchFamily="18" charset="2"/>
              </a:rPr>
              <a:t>ψ</a:t>
            </a:r>
            <a:r>
              <a:rPr lang="en-US" altLang="zh-CN" smtClean="0">
                <a:cs typeface="Times New Roman" pitchFamily="18" charset="0"/>
                <a:sym typeface="Symbol" pitchFamily="18" charset="2"/>
              </a:rPr>
              <a:t>(</a:t>
            </a:r>
            <a:r>
              <a:rPr lang="en-US" altLang="zh-CN" i="1" smtClean="0">
                <a:cs typeface="Times New Roman" pitchFamily="18" charset="0"/>
                <a:sym typeface="Symbol" pitchFamily="18" charset="2"/>
              </a:rPr>
              <a:t>r</a:t>
            </a:r>
            <a:r>
              <a:rPr lang="en-US" altLang="zh-CN" smtClean="0">
                <a:cs typeface="Times New Roman" pitchFamily="18" charset="0"/>
                <a:sym typeface="Symbol" pitchFamily="18" charset="2"/>
              </a:rPr>
              <a:t>,</a:t>
            </a:r>
            <a:r>
              <a:rPr lang="en-US" altLang="zh-CN" i="1" smtClean="0">
                <a:cs typeface="Times New Roman" pitchFamily="18" charset="0"/>
                <a:sym typeface="Symbol" pitchFamily="18" charset="2"/>
              </a:rPr>
              <a:t></a:t>
            </a:r>
            <a:r>
              <a:rPr lang="en-US" altLang="zh-CN" smtClean="0">
                <a:cs typeface="Times New Roman" pitchFamily="18" charset="0"/>
                <a:sym typeface="Symbol" pitchFamily="18" charset="2"/>
              </a:rPr>
              <a:t>,</a:t>
            </a:r>
            <a:r>
              <a:rPr lang="en-US" altLang="zh-CN" i="1" smtClean="0">
                <a:cs typeface="Times New Roman" pitchFamily="18" charset="0"/>
                <a:sym typeface="Symbol" pitchFamily="18" charset="2"/>
              </a:rPr>
              <a:t></a:t>
            </a:r>
            <a:r>
              <a:rPr lang="en-US" altLang="zh-CN" smtClean="0">
                <a:cs typeface="Times New Roman" pitchFamily="18" charset="0"/>
                <a:sym typeface="Symbol" pitchFamily="18" charset="2"/>
              </a:rPr>
              <a:t>)</a:t>
            </a:r>
            <a:r>
              <a:rPr lang="zh-CN" altLang="en-US" smtClean="0">
                <a:cs typeface="Times New Roman" pitchFamily="18" charset="0"/>
                <a:sym typeface="Symbol" pitchFamily="18" charset="2"/>
              </a:rPr>
              <a:t>。</a:t>
            </a:r>
          </a:p>
        </p:txBody>
      </p:sp>
      <p:graphicFrame>
        <p:nvGraphicFramePr>
          <p:cNvPr id="8194" name="Object 5"/>
          <p:cNvGraphicFramePr>
            <a:graphicFrameLocks noChangeAspect="1"/>
          </p:cNvGraphicFramePr>
          <p:nvPr/>
        </p:nvGraphicFramePr>
        <p:xfrm>
          <a:off x="1403350" y="2708275"/>
          <a:ext cx="2305050" cy="2154238"/>
        </p:xfrm>
        <a:graphic>
          <a:graphicData uri="http://schemas.openxmlformats.org/presentationml/2006/ole">
            <p:oleObj spid="_x0000_s10242" name="公式" r:id="rId3" imgW="1104840" imgH="965160" progId="Equation.3">
              <p:embed/>
            </p:oleObj>
          </a:graphicData>
        </a:graphic>
      </p:graphicFrame>
      <p:graphicFrame>
        <p:nvGraphicFramePr>
          <p:cNvPr id="8195" name="Object 9"/>
          <p:cNvGraphicFramePr>
            <a:graphicFrameLocks noChangeAspect="1"/>
          </p:cNvGraphicFramePr>
          <p:nvPr/>
        </p:nvGraphicFramePr>
        <p:xfrm>
          <a:off x="314325" y="4983163"/>
          <a:ext cx="4630738" cy="515937"/>
        </p:xfrm>
        <a:graphic>
          <a:graphicData uri="http://schemas.openxmlformats.org/presentationml/2006/ole">
            <p:oleObj spid="_x0000_s10243" name="公式" r:id="rId4" imgW="1587240" imgH="215640" progId="Equation.3">
              <p:embed/>
            </p:oleObj>
          </a:graphicData>
        </a:graphic>
      </p:graphicFrame>
      <p:sp>
        <p:nvSpPr>
          <p:cNvPr id="8197" name="AutoShape 10"/>
          <p:cNvSpPr>
            <a:spLocks noChangeArrowheads="1"/>
          </p:cNvSpPr>
          <p:nvPr/>
        </p:nvSpPr>
        <p:spPr bwMode="auto">
          <a:xfrm>
            <a:off x="179388" y="5876925"/>
            <a:ext cx="1727200" cy="719138"/>
          </a:xfrm>
          <a:prstGeom prst="cloudCallout">
            <a:avLst>
              <a:gd name="adj1" fmla="val 100551"/>
              <a:gd name="adj2" fmla="val -106731"/>
            </a:avLst>
          </a:prstGeom>
          <a:solidFill>
            <a:srgbClr val="FFCC99"/>
          </a:solidFill>
          <a:ln w="9525">
            <a:solidFill>
              <a:schemeClr val="tx1"/>
            </a:solidFill>
            <a:miter lim="800000"/>
            <a:headEnd/>
            <a:tailEnd/>
          </a:ln>
        </p:spPr>
        <p:txBody>
          <a:bodyPr/>
          <a:lstStyle/>
          <a:p>
            <a:pPr algn="ctr" eaLnBrk="0" hangingPunct="0">
              <a:spcBef>
                <a:spcPct val="0"/>
              </a:spcBef>
            </a:pPr>
            <a:r>
              <a:rPr kumimoji="1" lang="zh-CN" altLang="en-US" sz="1800" b="1">
                <a:latin typeface="Arial" pitchFamily="34" charset="0"/>
                <a:ea typeface="宋体" pitchFamily="2" charset="-122"/>
              </a:rPr>
              <a:t>径向部分</a:t>
            </a:r>
          </a:p>
        </p:txBody>
      </p:sp>
      <p:sp>
        <p:nvSpPr>
          <p:cNvPr id="8198" name="AutoShape 11"/>
          <p:cNvSpPr>
            <a:spLocks noChangeArrowheads="1"/>
          </p:cNvSpPr>
          <p:nvPr/>
        </p:nvSpPr>
        <p:spPr bwMode="auto">
          <a:xfrm rot="6533750">
            <a:off x="3455194" y="5552282"/>
            <a:ext cx="1152525" cy="1081087"/>
          </a:xfrm>
          <a:prstGeom prst="cloudCallout">
            <a:avLst>
              <a:gd name="adj1" fmla="val -43940"/>
              <a:gd name="adj2" fmla="val 62606"/>
            </a:avLst>
          </a:prstGeom>
          <a:solidFill>
            <a:srgbClr val="FFFF99"/>
          </a:solidFill>
          <a:ln w="9525">
            <a:solidFill>
              <a:schemeClr val="tx1"/>
            </a:solidFill>
            <a:miter lim="800000"/>
            <a:headEnd/>
            <a:tailEnd/>
          </a:ln>
        </p:spPr>
        <p:txBody>
          <a:bodyPr rot="10800000" vert="eaVert"/>
          <a:lstStyle/>
          <a:p>
            <a:pPr algn="ctr" eaLnBrk="0" hangingPunct="0">
              <a:spcBef>
                <a:spcPct val="0"/>
              </a:spcBef>
            </a:pPr>
            <a:r>
              <a:rPr kumimoji="1" lang="zh-CN" altLang="en-US" sz="1800" b="1">
                <a:latin typeface="Arial" pitchFamily="34" charset="0"/>
                <a:ea typeface="宋体" pitchFamily="2" charset="-122"/>
              </a:rPr>
              <a:t>角度部分</a:t>
            </a:r>
          </a:p>
        </p:txBody>
      </p:sp>
      <p:sp>
        <p:nvSpPr>
          <p:cNvPr id="8199" name="Rectangle 15"/>
          <p:cNvSpPr>
            <a:spLocks noGrp="1" noChangeArrowheads="1"/>
          </p:cNvSpPr>
          <p:nvPr>
            <p:ph type="title"/>
          </p:nvPr>
        </p:nvSpPr>
        <p:spPr/>
        <p:txBody>
          <a:bodyPr/>
          <a:lstStyle/>
          <a:p>
            <a:pPr eaLnBrk="1" hangingPunct="1"/>
            <a:r>
              <a:rPr lang="zh-CN" altLang="en-US" smtClean="0"/>
              <a:t>波函数</a:t>
            </a:r>
            <a:r>
              <a:rPr lang="en-US" altLang="zh-CN" smtClean="0"/>
              <a:t>(</a:t>
            </a:r>
            <a:r>
              <a:rPr lang="zh-CN" altLang="en-US" smtClean="0"/>
              <a:t>原子轨道</a:t>
            </a:r>
            <a:r>
              <a:rPr lang="en-US" altLang="zh-CN" smtClean="0"/>
              <a:t>)</a:t>
            </a:r>
            <a:r>
              <a:rPr lang="zh-CN" altLang="en-US" smtClean="0"/>
              <a:t>的角度分布图</a:t>
            </a:r>
          </a:p>
        </p:txBody>
      </p:sp>
      <p:pic>
        <p:nvPicPr>
          <p:cNvPr id="8200" name="Picture 17" descr="球极坐标与直角坐标的关系"/>
          <p:cNvPicPr>
            <a:picLocks noChangeAspect="1" noChangeArrowheads="1"/>
          </p:cNvPicPr>
          <p:nvPr/>
        </p:nvPicPr>
        <p:blipFill>
          <a:blip r:embed="rId5"/>
          <a:srcRect l="5562" t="3386" b="19789"/>
          <a:stretch>
            <a:fillRect/>
          </a:stretch>
        </p:blipFill>
        <p:spPr bwMode="auto">
          <a:xfrm>
            <a:off x="5292725" y="2924175"/>
            <a:ext cx="3665538" cy="3241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zh-CN" altLang="zh-CN" smtClean="0"/>
          </a:p>
        </p:txBody>
      </p:sp>
      <p:pic>
        <p:nvPicPr>
          <p:cNvPr id="58371" name="Picture 3"/>
          <p:cNvPicPr>
            <a:picLocks noChangeAspect="1" noChangeArrowheads="1"/>
          </p:cNvPicPr>
          <p:nvPr/>
        </p:nvPicPr>
        <p:blipFill>
          <a:blip r:embed="rId2"/>
          <a:srcRect/>
          <a:stretch>
            <a:fillRect/>
          </a:stretch>
        </p:blipFill>
        <p:spPr bwMode="auto">
          <a:xfrm>
            <a:off x="755650" y="1484313"/>
            <a:ext cx="7677150" cy="4721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82A9323-5E18-49A2-914D-FD627371231E}" type="slidenum">
              <a:rPr lang="en-US" altLang="zh-CN"/>
              <a:pPr/>
              <a:t>4</a:t>
            </a:fld>
            <a:endParaRPr lang="en-US" altLang="zh-CN"/>
          </a:p>
        </p:txBody>
      </p:sp>
      <p:sp>
        <p:nvSpPr>
          <p:cNvPr id="748548" name="Rectangle 4"/>
          <p:cNvSpPr>
            <a:spLocks noGrp="1" noChangeArrowheads="1"/>
          </p:cNvSpPr>
          <p:nvPr>
            <p:ph type="body" idx="1"/>
          </p:nvPr>
        </p:nvSpPr>
        <p:spPr/>
        <p:txBody>
          <a:bodyPr/>
          <a:lstStyle/>
          <a:p>
            <a:pPr>
              <a:buFont typeface="Wingdings" pitchFamily="2" charset="2"/>
              <a:buChar char="Ø"/>
            </a:pPr>
            <a:r>
              <a:rPr lang="zh-CN" altLang="en-US" b="1">
                <a:solidFill>
                  <a:schemeClr val="tx1"/>
                </a:solidFill>
                <a:ea typeface="楷体_GB2312" pitchFamily="49" charset="-122"/>
              </a:rPr>
              <a:t>物质在性质上的差别是由于物质内部结构不同引起的；</a:t>
            </a:r>
          </a:p>
          <a:p>
            <a:pPr>
              <a:buFont typeface="Wingdings" pitchFamily="2" charset="2"/>
              <a:buChar char="Ø"/>
            </a:pPr>
            <a:r>
              <a:rPr lang="zh-CN" altLang="en-US" b="1">
                <a:solidFill>
                  <a:schemeClr val="tx1"/>
                </a:solidFill>
                <a:ea typeface="楷体_GB2312" pitchFamily="49" charset="-122"/>
              </a:rPr>
              <a:t>原子是由原子核和电子组成的；</a:t>
            </a:r>
          </a:p>
          <a:p>
            <a:pPr>
              <a:buFont typeface="Wingdings" pitchFamily="2" charset="2"/>
              <a:buChar char="Ø"/>
            </a:pPr>
            <a:r>
              <a:rPr lang="zh-CN" altLang="en-US" b="1">
                <a:solidFill>
                  <a:schemeClr val="tx1"/>
                </a:solidFill>
                <a:ea typeface="楷体_GB2312" pitchFamily="49" charset="-122"/>
              </a:rPr>
              <a:t>一般的化学反应，原子核并不发生变化，只是核外电子的</a:t>
            </a:r>
            <a:r>
              <a:rPr lang="zh-CN" altLang="en-US" b="1">
                <a:solidFill>
                  <a:srgbClr val="FF0000"/>
                </a:solidFill>
                <a:ea typeface="楷体_GB2312" pitchFamily="49" charset="-122"/>
              </a:rPr>
              <a:t>运动状态</a:t>
            </a:r>
            <a:r>
              <a:rPr lang="zh-CN" altLang="en-US" b="1">
                <a:solidFill>
                  <a:schemeClr val="tx1"/>
                </a:solidFill>
                <a:ea typeface="楷体_GB2312" pitchFamily="49" charset="-122"/>
              </a:rPr>
              <a:t>发生变化</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42910" y="114300"/>
            <a:ext cx="8501090" cy="876300"/>
          </a:xfrm>
        </p:spPr>
        <p:txBody>
          <a:bodyPr/>
          <a:lstStyle/>
          <a:p>
            <a:pPr eaLnBrk="1" hangingPunct="1"/>
            <a:r>
              <a:rPr lang="en-US" altLang="zh-CN" sz="3200" dirty="0" smtClean="0"/>
              <a:t>s</a:t>
            </a:r>
            <a:r>
              <a:rPr lang="zh-CN" altLang="en-US" sz="3200" dirty="0" smtClean="0"/>
              <a:t>、</a:t>
            </a:r>
            <a:r>
              <a:rPr lang="en-US" altLang="zh-CN" sz="3200" dirty="0" smtClean="0"/>
              <a:t>p</a:t>
            </a:r>
            <a:r>
              <a:rPr lang="zh-CN" altLang="en-US" sz="3200" dirty="0" smtClean="0"/>
              <a:t>、</a:t>
            </a:r>
            <a:r>
              <a:rPr lang="en-US" altLang="zh-CN" sz="3200" dirty="0" smtClean="0"/>
              <a:t>d</a:t>
            </a:r>
            <a:r>
              <a:rPr lang="zh-CN" altLang="en-US" sz="3200" dirty="0" smtClean="0"/>
              <a:t>原子轨道及电子云角度分布图（平面图）</a:t>
            </a:r>
            <a:endParaRPr lang="zh-CN" altLang="zh-CN" sz="3200" dirty="0" smtClean="0"/>
          </a:p>
        </p:txBody>
      </p:sp>
      <p:pic>
        <p:nvPicPr>
          <p:cNvPr id="59395" name="Picture 3"/>
          <p:cNvPicPr>
            <a:picLocks noChangeAspect="1" noChangeArrowheads="1"/>
          </p:cNvPicPr>
          <p:nvPr/>
        </p:nvPicPr>
        <p:blipFill>
          <a:blip r:embed="rId2"/>
          <a:srcRect/>
          <a:stretch>
            <a:fillRect/>
          </a:stretch>
        </p:blipFill>
        <p:spPr bwMode="auto">
          <a:xfrm>
            <a:off x="827088" y="981075"/>
            <a:ext cx="7634287" cy="4843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857356" y="428604"/>
            <a:ext cx="6286544" cy="584775"/>
          </a:xfrm>
          <a:prstGeom prst="rect">
            <a:avLst/>
          </a:prstGeom>
          <a:noFill/>
          <a:ln w="9525">
            <a:noFill/>
            <a:miter lim="800000"/>
            <a:headEnd/>
            <a:tailEnd/>
          </a:ln>
        </p:spPr>
        <p:txBody>
          <a:bodyPr wrap="square">
            <a:spAutoFit/>
          </a:bodyPr>
          <a:lstStyle/>
          <a:p>
            <a:pPr eaLnBrk="0" hangingPunct="0"/>
            <a:r>
              <a:rPr kumimoji="1" lang="zh-CN" altLang="en-US" dirty="0">
                <a:solidFill>
                  <a:srgbClr val="FF0000"/>
                </a:solidFill>
                <a:latin typeface="Arial" pitchFamily="34" charset="0"/>
              </a:rPr>
              <a:t>波函数角度分布</a:t>
            </a:r>
            <a:r>
              <a:rPr kumimoji="1" lang="zh-CN" altLang="en-US" dirty="0" smtClean="0">
                <a:solidFill>
                  <a:srgbClr val="FF0000"/>
                </a:solidFill>
                <a:latin typeface="Arial" pitchFamily="34" charset="0"/>
              </a:rPr>
              <a:t>图</a:t>
            </a:r>
            <a:r>
              <a:rPr kumimoji="1" lang="en-US" altLang="zh-CN" dirty="0" smtClean="0">
                <a:solidFill>
                  <a:srgbClr val="FF0000"/>
                </a:solidFill>
                <a:latin typeface="Arial" pitchFamily="34" charset="0"/>
              </a:rPr>
              <a:t>(</a:t>
            </a:r>
            <a:r>
              <a:rPr kumimoji="1" lang="zh-CN" altLang="en-US" dirty="0" smtClean="0">
                <a:solidFill>
                  <a:srgbClr val="FF0000"/>
                </a:solidFill>
                <a:latin typeface="Arial" pitchFamily="34" charset="0"/>
              </a:rPr>
              <a:t>立体）</a:t>
            </a:r>
            <a:r>
              <a:rPr kumimoji="1" lang="en-US" altLang="zh-CN" b="1" dirty="0" smtClean="0">
                <a:solidFill>
                  <a:srgbClr val="FF0000"/>
                </a:solidFill>
                <a:latin typeface="Arial" pitchFamily="34" charset="0"/>
                <a:ea typeface="宋体" pitchFamily="2" charset="-122"/>
              </a:rPr>
              <a:t>: </a:t>
            </a:r>
            <a:r>
              <a:rPr kumimoji="1" lang="en-US" altLang="zh-CN" b="1" i="1" dirty="0">
                <a:solidFill>
                  <a:srgbClr val="FF0000"/>
                </a:solidFill>
                <a:ea typeface="宋体" pitchFamily="2" charset="-122"/>
              </a:rPr>
              <a:t>p</a:t>
            </a:r>
            <a:r>
              <a:rPr kumimoji="1" lang="zh-CN" altLang="en-US" dirty="0">
                <a:solidFill>
                  <a:srgbClr val="FF0000"/>
                </a:solidFill>
                <a:latin typeface="Arial" pitchFamily="34" charset="0"/>
              </a:rPr>
              <a:t>轨道</a:t>
            </a:r>
          </a:p>
        </p:txBody>
      </p:sp>
      <p:pic>
        <p:nvPicPr>
          <p:cNvPr id="60420" name="Picture 4"/>
          <p:cNvPicPr>
            <a:picLocks noChangeAspect="1" noChangeArrowheads="1"/>
          </p:cNvPicPr>
          <p:nvPr/>
        </p:nvPicPr>
        <p:blipFill>
          <a:blip r:embed="rId2"/>
          <a:srcRect/>
          <a:stretch>
            <a:fillRect/>
          </a:stretch>
        </p:blipFill>
        <p:spPr bwMode="auto">
          <a:xfrm>
            <a:off x="381000" y="2590800"/>
            <a:ext cx="8424863" cy="2581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928794" y="428604"/>
            <a:ext cx="6357982" cy="685800"/>
          </a:xfrm>
          <a:prstGeom prst="rect">
            <a:avLst/>
          </a:prstGeom>
          <a:noFill/>
          <a:ln w="9525">
            <a:noFill/>
            <a:miter lim="800000"/>
            <a:headEnd/>
            <a:tailEnd/>
          </a:ln>
        </p:spPr>
        <p:txBody>
          <a:bodyPr anchor="ctr"/>
          <a:lstStyle/>
          <a:p>
            <a:pPr algn="ctr">
              <a:spcBef>
                <a:spcPct val="0"/>
              </a:spcBef>
            </a:pPr>
            <a:r>
              <a:rPr lang="zh-CN" altLang="en-US" sz="3600" b="1" dirty="0">
                <a:solidFill>
                  <a:srgbClr val="FF0000"/>
                </a:solidFill>
              </a:rPr>
              <a:t>波函数角度分布图</a:t>
            </a:r>
            <a:r>
              <a:rPr lang="en-US" altLang="zh-CN" sz="3600" b="1" dirty="0">
                <a:solidFill>
                  <a:srgbClr val="FF0000"/>
                </a:solidFill>
              </a:rPr>
              <a:t>: </a:t>
            </a:r>
            <a:r>
              <a:rPr lang="en-US" altLang="zh-CN" sz="3600" b="1" i="1" dirty="0">
                <a:solidFill>
                  <a:srgbClr val="FF0000"/>
                </a:solidFill>
              </a:rPr>
              <a:t>d</a:t>
            </a:r>
            <a:r>
              <a:rPr lang="zh-CN" altLang="en-US" sz="3600" b="1" dirty="0">
                <a:solidFill>
                  <a:srgbClr val="FF0000"/>
                </a:solidFill>
              </a:rPr>
              <a:t>轨道</a:t>
            </a:r>
          </a:p>
        </p:txBody>
      </p:sp>
      <p:pic>
        <p:nvPicPr>
          <p:cNvPr id="61444" name="Picture 4"/>
          <p:cNvPicPr>
            <a:picLocks noChangeAspect="1" noChangeArrowheads="1"/>
          </p:cNvPicPr>
          <p:nvPr/>
        </p:nvPicPr>
        <p:blipFill>
          <a:blip r:embed="rId2"/>
          <a:srcRect/>
          <a:stretch>
            <a:fillRect/>
          </a:stretch>
        </p:blipFill>
        <p:spPr bwMode="auto">
          <a:xfrm>
            <a:off x="647700" y="2590800"/>
            <a:ext cx="8496300" cy="2366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l" eaLnBrk="1" hangingPunct="1"/>
            <a:r>
              <a:rPr lang="zh-CN" altLang="en-US" smtClean="0"/>
              <a:t>电子云的角度分布图</a:t>
            </a:r>
          </a:p>
        </p:txBody>
      </p:sp>
      <p:sp>
        <p:nvSpPr>
          <p:cNvPr id="65539" name="Rectangle 3"/>
          <p:cNvSpPr>
            <a:spLocks noGrp="1" noChangeArrowheads="1"/>
          </p:cNvSpPr>
          <p:nvPr>
            <p:ph type="body" idx="1"/>
          </p:nvPr>
        </p:nvSpPr>
        <p:spPr>
          <a:xfrm>
            <a:off x="457200" y="1341438"/>
            <a:ext cx="4546600" cy="5040312"/>
          </a:xfrm>
        </p:spPr>
        <p:txBody>
          <a:bodyPr/>
          <a:lstStyle/>
          <a:p>
            <a:pPr eaLnBrk="1" hangingPunct="1">
              <a:lnSpc>
                <a:spcPct val="140000"/>
              </a:lnSpc>
            </a:pPr>
            <a:r>
              <a:rPr lang="zh-CN" altLang="en-US" dirty="0" smtClean="0"/>
              <a:t>图形与原子轨道角度分布图相似，但电子云角度分布图要</a:t>
            </a:r>
            <a:r>
              <a:rPr lang="zh-CN" altLang="en-US" dirty="0" smtClean="0">
                <a:solidFill>
                  <a:srgbClr val="CC0000"/>
                </a:solidFill>
              </a:rPr>
              <a:t>“瘦小”</a:t>
            </a:r>
            <a:r>
              <a:rPr lang="zh-CN" altLang="en-US" dirty="0" smtClean="0"/>
              <a:t>些；</a:t>
            </a:r>
          </a:p>
          <a:p>
            <a:pPr eaLnBrk="1" hangingPunct="1">
              <a:lnSpc>
                <a:spcPct val="140000"/>
              </a:lnSpc>
            </a:pPr>
            <a:r>
              <a:rPr lang="zh-CN" altLang="en-US" dirty="0" smtClean="0"/>
              <a:t>电子云角度分布图</a:t>
            </a:r>
            <a:r>
              <a:rPr lang="zh-CN" altLang="en-US" dirty="0" smtClean="0">
                <a:solidFill>
                  <a:srgbClr val="CC0000"/>
                </a:solidFill>
              </a:rPr>
              <a:t>无正、负号</a:t>
            </a:r>
            <a:r>
              <a:rPr lang="zh-CN" altLang="en-US" dirty="0" smtClean="0"/>
              <a:t>。</a:t>
            </a:r>
          </a:p>
        </p:txBody>
      </p:sp>
      <p:pic>
        <p:nvPicPr>
          <p:cNvPr id="65540" name="Picture 4" descr="7"/>
          <p:cNvPicPr>
            <a:picLocks noChangeAspect="1" noChangeArrowheads="1"/>
          </p:cNvPicPr>
          <p:nvPr/>
        </p:nvPicPr>
        <p:blipFill>
          <a:blip r:embed="rId2" cstate="print"/>
          <a:srcRect l="10942" r="9216" b="9460"/>
          <a:stretch>
            <a:fillRect/>
          </a:stretch>
        </p:blipFill>
        <p:spPr bwMode="auto">
          <a:xfrm>
            <a:off x="5418623" y="928670"/>
            <a:ext cx="3401527" cy="543244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274638"/>
            <a:ext cx="8686800" cy="706437"/>
          </a:xfrm>
        </p:spPr>
        <p:txBody>
          <a:bodyPr/>
          <a:lstStyle/>
          <a:p>
            <a:pPr eaLnBrk="1" hangingPunct="1"/>
            <a:r>
              <a:rPr lang="en-US" altLang="zh-CN" sz="3600" smtClean="0"/>
              <a:t>4.1.2  </a:t>
            </a:r>
            <a:r>
              <a:rPr lang="zh-CN" altLang="en-US" sz="3600" smtClean="0"/>
              <a:t>多电子原子的电子分布方式和周期系</a:t>
            </a:r>
          </a:p>
        </p:txBody>
      </p:sp>
      <p:sp>
        <p:nvSpPr>
          <p:cNvPr id="54275" name="Rectangle 3"/>
          <p:cNvSpPr>
            <a:spLocks noGrp="1" noChangeArrowheads="1"/>
          </p:cNvSpPr>
          <p:nvPr>
            <p:ph type="body" idx="1"/>
          </p:nvPr>
        </p:nvSpPr>
        <p:spPr/>
        <p:txBody>
          <a:bodyPr/>
          <a:lstStyle/>
          <a:p>
            <a:pPr marL="1155700" indent="-1155700" eaLnBrk="1" hangingPunct="1">
              <a:lnSpc>
                <a:spcPct val="150000"/>
              </a:lnSpc>
              <a:buFontTx/>
              <a:buNone/>
            </a:pPr>
            <a:r>
              <a:rPr lang="en-US" altLang="zh-CN" smtClean="0">
                <a:hlinkClick r:id="rId2" action="ppaction://hlinksldjump"/>
              </a:rPr>
              <a:t>4.1.2.1  </a:t>
            </a:r>
            <a:r>
              <a:rPr lang="zh-CN" altLang="en-US" smtClean="0">
                <a:hlinkClick r:id="rId2" action="ppaction://hlinksldjump"/>
              </a:rPr>
              <a:t>多电子原子轨道的能级</a:t>
            </a:r>
            <a:endParaRPr lang="zh-CN" altLang="en-US" smtClean="0"/>
          </a:p>
          <a:p>
            <a:pPr marL="1155700" indent="-1155700" eaLnBrk="1" hangingPunct="1">
              <a:lnSpc>
                <a:spcPct val="150000"/>
              </a:lnSpc>
              <a:buFontTx/>
              <a:buNone/>
            </a:pPr>
            <a:r>
              <a:rPr lang="en-US" altLang="zh-CN" smtClean="0">
                <a:hlinkClick r:id="rId3" action="ppaction://hlinksldjump"/>
              </a:rPr>
              <a:t>4.1.2.2  </a:t>
            </a:r>
            <a:r>
              <a:rPr lang="zh-CN" altLang="en-US" smtClean="0">
                <a:hlinkClick r:id="rId3" action="ppaction://hlinksldjump"/>
              </a:rPr>
              <a:t>核外电子分布原理和核外电子分布方式</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slide(fromBottom)">
                                      <p:cBhvr>
                                        <p:cTn id="7" dur="500"/>
                                        <p:tgtEl>
                                          <p:spTgt spid="54275">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slide(fromBottom)">
                                      <p:cBhvr>
                                        <p:cTn id="11" dur="500"/>
                                        <p:tgtEl>
                                          <p:spTgt spid="542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l" eaLnBrk="1" hangingPunct="1"/>
            <a:r>
              <a:rPr lang="en-US" altLang="zh-CN" smtClean="0"/>
              <a:t>4.1.2.1  </a:t>
            </a:r>
            <a:r>
              <a:rPr lang="zh-CN" altLang="en-US" smtClean="0"/>
              <a:t>多电子原子轨道的能级</a:t>
            </a:r>
          </a:p>
        </p:txBody>
      </p:sp>
      <p:sp>
        <p:nvSpPr>
          <p:cNvPr id="67587" name="Rectangle 3"/>
          <p:cNvSpPr>
            <a:spLocks noGrp="1" noChangeArrowheads="1"/>
          </p:cNvSpPr>
          <p:nvPr>
            <p:ph type="body" idx="1"/>
          </p:nvPr>
        </p:nvSpPr>
        <p:spPr>
          <a:xfrm>
            <a:off x="781050" y="1571612"/>
            <a:ext cx="8362950" cy="2592387"/>
          </a:xfrm>
        </p:spPr>
        <p:txBody>
          <a:bodyPr/>
          <a:lstStyle/>
          <a:p>
            <a:pPr eaLnBrk="1" hangingPunct="1"/>
            <a:r>
              <a:rPr kumimoji="1" lang="zh-CN" altLang="en-US" b="1" dirty="0" smtClean="0"/>
              <a:t>氢原子轨道的能量仅决定于主量子数</a:t>
            </a:r>
            <a:r>
              <a:rPr kumimoji="1" lang="en-US" altLang="zh-CN" b="1" dirty="0" smtClean="0"/>
              <a:t>n</a:t>
            </a:r>
            <a:r>
              <a:rPr kumimoji="1" lang="zh-CN" altLang="en-US" b="1" dirty="0" smtClean="0"/>
              <a:t>，各轨道</a:t>
            </a:r>
          </a:p>
          <a:p>
            <a:pPr eaLnBrk="1" hangingPunct="1">
              <a:buFontTx/>
              <a:buNone/>
            </a:pPr>
            <a:r>
              <a:rPr kumimoji="1" lang="zh-CN" altLang="en-US" b="1" dirty="0" smtClean="0"/>
              <a:t>能量关系为</a:t>
            </a:r>
            <a:r>
              <a:rPr kumimoji="1" lang="en-US" altLang="zh-CN" b="1" dirty="0" smtClean="0"/>
              <a:t>:E</a:t>
            </a:r>
            <a:r>
              <a:rPr kumimoji="1" lang="en-US" altLang="zh-CN" b="1" baseline="-25000" dirty="0" smtClean="0"/>
              <a:t>1S</a:t>
            </a:r>
            <a:r>
              <a:rPr kumimoji="1" lang="zh-CN" altLang="en-US" b="1" dirty="0" smtClean="0"/>
              <a:t>＜</a:t>
            </a:r>
            <a:r>
              <a:rPr kumimoji="1" lang="en-US" altLang="zh-CN" b="1" dirty="0" smtClean="0"/>
              <a:t>E</a:t>
            </a:r>
            <a:r>
              <a:rPr kumimoji="1" lang="en-US" altLang="zh-CN" b="1" baseline="-25000" dirty="0" smtClean="0"/>
              <a:t>2S</a:t>
            </a:r>
            <a:r>
              <a:rPr kumimoji="1" lang="en-US" altLang="zh-CN" b="1" dirty="0" smtClean="0"/>
              <a:t>=E</a:t>
            </a:r>
            <a:r>
              <a:rPr kumimoji="1" lang="en-US" altLang="zh-CN" b="1" baseline="-25000" dirty="0" smtClean="0"/>
              <a:t>2P</a:t>
            </a:r>
            <a:r>
              <a:rPr kumimoji="1" lang="zh-CN" altLang="en-US" b="1" dirty="0" smtClean="0"/>
              <a:t>＜</a:t>
            </a:r>
            <a:r>
              <a:rPr kumimoji="1" lang="en-US" altLang="zh-CN" b="1" dirty="0" smtClean="0"/>
              <a:t>E</a:t>
            </a:r>
            <a:r>
              <a:rPr kumimoji="1" lang="en-US" altLang="zh-CN" b="1" baseline="-25000" dirty="0" smtClean="0"/>
              <a:t>3S</a:t>
            </a:r>
            <a:r>
              <a:rPr kumimoji="1" lang="en-US" altLang="zh-CN" b="1" dirty="0" smtClean="0"/>
              <a:t>=E</a:t>
            </a:r>
            <a:r>
              <a:rPr kumimoji="1" lang="en-US" altLang="zh-CN" b="1" baseline="-25000" dirty="0" smtClean="0"/>
              <a:t>3P</a:t>
            </a:r>
            <a:r>
              <a:rPr kumimoji="1" lang="en-US" altLang="zh-CN" b="1" dirty="0" smtClean="0"/>
              <a:t>=E</a:t>
            </a:r>
            <a:r>
              <a:rPr kumimoji="1" lang="en-US" altLang="zh-CN" b="1" baseline="-25000" dirty="0" smtClean="0"/>
              <a:t>3d</a:t>
            </a:r>
            <a:r>
              <a:rPr kumimoji="1" lang="zh-CN" altLang="en-US" b="1" dirty="0" smtClean="0"/>
              <a:t>＜</a:t>
            </a:r>
            <a:r>
              <a:rPr kumimoji="1" lang="en-US" altLang="zh-CN" b="1" dirty="0" smtClean="0"/>
              <a:t>……</a:t>
            </a:r>
          </a:p>
          <a:p>
            <a:pPr eaLnBrk="1" hangingPunct="1">
              <a:buFontTx/>
              <a:buNone/>
            </a:pPr>
            <a:endParaRPr lang="en-US" altLang="zh-CN" dirty="0" smtClean="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smtClean="0"/>
              <a:t>4.2.1  </a:t>
            </a:r>
            <a:r>
              <a:rPr lang="zh-CN" altLang="en-US" smtClean="0"/>
              <a:t>多电子原子轨道的能级</a:t>
            </a:r>
          </a:p>
        </p:txBody>
      </p:sp>
      <p:sp>
        <p:nvSpPr>
          <p:cNvPr id="131075" name="Rectangle 3"/>
          <p:cNvSpPr>
            <a:spLocks noGrp="1" noChangeArrowheads="1"/>
          </p:cNvSpPr>
          <p:nvPr>
            <p:ph type="body" idx="1"/>
          </p:nvPr>
        </p:nvSpPr>
        <p:spPr>
          <a:xfrm>
            <a:off x="323850" y="1285860"/>
            <a:ext cx="8820150" cy="5256212"/>
          </a:xfrm>
        </p:spPr>
        <p:txBody>
          <a:bodyPr/>
          <a:lstStyle/>
          <a:p>
            <a:pPr eaLnBrk="1" hangingPunct="1"/>
            <a:r>
              <a:rPr lang="zh-CN" altLang="en-US" sz="2800" dirty="0" smtClean="0"/>
              <a:t>在多电子原子中，轨道能量的高低由 </a:t>
            </a:r>
            <a:r>
              <a:rPr lang="en-US" altLang="zh-CN" sz="2800" i="1" dirty="0" smtClean="0"/>
              <a:t>n</a:t>
            </a:r>
            <a:r>
              <a:rPr lang="en-US" altLang="zh-CN" sz="2800" dirty="0" smtClean="0"/>
              <a:t> </a:t>
            </a:r>
            <a:r>
              <a:rPr lang="zh-CN" altLang="en-US" sz="2800" dirty="0" smtClean="0"/>
              <a:t>和 </a:t>
            </a:r>
            <a:r>
              <a:rPr lang="en-US" altLang="zh-CN" sz="2800" i="1" dirty="0" smtClean="0"/>
              <a:t>l</a:t>
            </a:r>
            <a:r>
              <a:rPr lang="en-US" altLang="zh-CN" sz="2800" dirty="0" smtClean="0"/>
              <a:t> </a:t>
            </a:r>
            <a:r>
              <a:rPr lang="zh-CN" altLang="en-US" sz="2800" dirty="0" smtClean="0"/>
              <a:t>同时决定：</a:t>
            </a:r>
          </a:p>
          <a:p>
            <a:pPr lvl="1" eaLnBrk="1" hangingPunct="1">
              <a:lnSpc>
                <a:spcPct val="110000"/>
              </a:lnSpc>
            </a:pPr>
            <a:r>
              <a:rPr lang="pt-BR" altLang="zh-CN" i="1" dirty="0" smtClean="0"/>
              <a:t> l </a:t>
            </a:r>
            <a:r>
              <a:rPr lang="zh-CN" altLang="pt-BR" dirty="0" smtClean="0"/>
              <a:t>相同， </a:t>
            </a:r>
            <a:r>
              <a:rPr lang="pt-BR" altLang="zh-CN" i="1" dirty="0" smtClean="0"/>
              <a:t>n</a:t>
            </a:r>
            <a:r>
              <a:rPr lang="pt-BR" altLang="zh-CN" dirty="0" smtClean="0"/>
              <a:t> </a:t>
            </a:r>
            <a:r>
              <a:rPr lang="zh-CN" altLang="pt-BR" dirty="0" smtClean="0"/>
              <a:t>大的能量高， 如 </a:t>
            </a:r>
            <a:r>
              <a:rPr lang="pt-BR" altLang="zh-CN" i="1" dirty="0" smtClean="0"/>
              <a:t>E</a:t>
            </a:r>
            <a:r>
              <a:rPr lang="pt-BR" altLang="zh-CN" baseline="-25000" dirty="0" smtClean="0"/>
              <a:t>2s</a:t>
            </a:r>
            <a:r>
              <a:rPr lang="pt-BR" altLang="zh-CN" dirty="0" smtClean="0"/>
              <a:t> &lt; </a:t>
            </a:r>
            <a:r>
              <a:rPr lang="pt-BR" altLang="zh-CN" i="1" dirty="0" smtClean="0"/>
              <a:t>E</a:t>
            </a:r>
            <a:r>
              <a:rPr lang="pt-BR" altLang="zh-CN" baseline="-25000" dirty="0" smtClean="0"/>
              <a:t>3s</a:t>
            </a:r>
            <a:r>
              <a:rPr lang="pt-BR" altLang="zh-CN" dirty="0" smtClean="0"/>
              <a:t> &lt; </a:t>
            </a:r>
            <a:r>
              <a:rPr lang="pt-BR" altLang="zh-CN" i="1" dirty="0" smtClean="0"/>
              <a:t>E</a:t>
            </a:r>
            <a:r>
              <a:rPr lang="pt-BR" altLang="zh-CN" baseline="-25000" dirty="0" smtClean="0"/>
              <a:t>4s</a:t>
            </a:r>
            <a:endParaRPr lang="en-US" altLang="zh-CN" baseline="-25000" dirty="0" smtClean="0"/>
          </a:p>
          <a:p>
            <a:pPr lvl="1" eaLnBrk="1" hangingPunct="1">
              <a:lnSpc>
                <a:spcPct val="110000"/>
              </a:lnSpc>
            </a:pPr>
            <a:r>
              <a:rPr lang="en-US" altLang="zh-CN" i="1" dirty="0" smtClean="0">
                <a:solidFill>
                  <a:srgbClr val="000000"/>
                </a:solidFill>
              </a:rPr>
              <a:t> n</a:t>
            </a:r>
            <a:r>
              <a:rPr lang="en-US" altLang="zh-CN" dirty="0" smtClean="0">
                <a:solidFill>
                  <a:srgbClr val="000000"/>
                </a:solidFill>
              </a:rPr>
              <a:t> </a:t>
            </a:r>
            <a:r>
              <a:rPr lang="zh-CN" altLang="en-US" dirty="0" smtClean="0">
                <a:solidFill>
                  <a:srgbClr val="000000"/>
                </a:solidFill>
              </a:rPr>
              <a:t>相同， </a:t>
            </a:r>
            <a:r>
              <a:rPr lang="en-US" altLang="zh-CN" i="1" dirty="0" smtClean="0">
                <a:solidFill>
                  <a:srgbClr val="000000"/>
                </a:solidFill>
              </a:rPr>
              <a:t>l</a:t>
            </a:r>
            <a:r>
              <a:rPr lang="en-US" altLang="zh-CN" dirty="0" smtClean="0">
                <a:solidFill>
                  <a:srgbClr val="000000"/>
                </a:solidFill>
              </a:rPr>
              <a:t> </a:t>
            </a:r>
            <a:r>
              <a:rPr lang="zh-CN" altLang="en-US" dirty="0" smtClean="0">
                <a:solidFill>
                  <a:srgbClr val="000000"/>
                </a:solidFill>
              </a:rPr>
              <a:t>大的能量高，如  </a:t>
            </a:r>
            <a:r>
              <a:rPr lang="en-US" altLang="zh-CN" i="1" dirty="0" smtClean="0">
                <a:solidFill>
                  <a:srgbClr val="000000"/>
                </a:solidFill>
              </a:rPr>
              <a:t>E</a:t>
            </a:r>
            <a:r>
              <a:rPr lang="en-US" altLang="zh-CN" baseline="-25000" dirty="0" smtClean="0">
                <a:solidFill>
                  <a:srgbClr val="000000"/>
                </a:solidFill>
              </a:rPr>
              <a:t>3s</a:t>
            </a:r>
            <a:r>
              <a:rPr lang="en-US" altLang="zh-CN" dirty="0" smtClean="0">
                <a:solidFill>
                  <a:srgbClr val="000000"/>
                </a:solidFill>
              </a:rPr>
              <a:t> &lt; </a:t>
            </a:r>
            <a:r>
              <a:rPr lang="en-US" altLang="zh-CN" i="1" dirty="0" smtClean="0">
                <a:solidFill>
                  <a:srgbClr val="000000"/>
                </a:solidFill>
              </a:rPr>
              <a:t>E</a:t>
            </a:r>
            <a:r>
              <a:rPr lang="en-US" altLang="zh-CN" baseline="-25000" dirty="0" smtClean="0">
                <a:solidFill>
                  <a:srgbClr val="000000"/>
                </a:solidFill>
              </a:rPr>
              <a:t>3p</a:t>
            </a:r>
            <a:r>
              <a:rPr lang="en-US" altLang="zh-CN" dirty="0" smtClean="0">
                <a:solidFill>
                  <a:srgbClr val="000000"/>
                </a:solidFill>
              </a:rPr>
              <a:t> &lt; </a:t>
            </a:r>
            <a:r>
              <a:rPr lang="en-US" altLang="zh-CN" i="1" dirty="0" smtClean="0">
                <a:solidFill>
                  <a:srgbClr val="000000"/>
                </a:solidFill>
              </a:rPr>
              <a:t>E</a:t>
            </a:r>
            <a:r>
              <a:rPr lang="en-US" altLang="zh-CN" baseline="-25000" dirty="0" smtClean="0">
                <a:solidFill>
                  <a:srgbClr val="000000"/>
                </a:solidFill>
              </a:rPr>
              <a:t>3d</a:t>
            </a:r>
            <a:r>
              <a:rPr lang="zh-CN" altLang="en-US" dirty="0" smtClean="0">
                <a:solidFill>
                  <a:srgbClr val="000000"/>
                </a:solidFill>
              </a:rPr>
              <a:t>，这种现象叫能级分裂。</a:t>
            </a:r>
            <a:endParaRPr lang="zh-CN" altLang="en-US" baseline="-25000" dirty="0" smtClean="0">
              <a:solidFill>
                <a:srgbClr val="000000"/>
              </a:solidFill>
            </a:endParaRPr>
          </a:p>
          <a:p>
            <a:pPr lvl="1" eaLnBrk="1" hangingPunct="1"/>
            <a:r>
              <a:rPr lang="zh-CN" altLang="en-US" i="1" dirty="0" smtClean="0">
                <a:solidFill>
                  <a:srgbClr val="000000"/>
                </a:solidFill>
              </a:rPr>
              <a:t> </a:t>
            </a:r>
            <a:r>
              <a:rPr lang="en-US" altLang="zh-CN" i="1" dirty="0" smtClean="0">
                <a:solidFill>
                  <a:srgbClr val="000000"/>
                </a:solidFill>
              </a:rPr>
              <a:t>n </a:t>
            </a:r>
            <a:r>
              <a:rPr lang="zh-CN" altLang="en-US" dirty="0" smtClean="0">
                <a:solidFill>
                  <a:srgbClr val="000000"/>
                </a:solidFill>
              </a:rPr>
              <a:t>和 </a:t>
            </a:r>
            <a:r>
              <a:rPr lang="en-US" altLang="zh-CN" i="1" dirty="0" smtClean="0">
                <a:solidFill>
                  <a:srgbClr val="000000"/>
                </a:solidFill>
              </a:rPr>
              <a:t>l</a:t>
            </a:r>
            <a:r>
              <a:rPr lang="en-US" altLang="zh-CN" dirty="0" smtClean="0">
                <a:solidFill>
                  <a:srgbClr val="000000"/>
                </a:solidFill>
              </a:rPr>
              <a:t> </a:t>
            </a:r>
            <a:r>
              <a:rPr lang="zh-CN" altLang="en-US" dirty="0" smtClean="0">
                <a:solidFill>
                  <a:srgbClr val="000000"/>
                </a:solidFill>
              </a:rPr>
              <a:t>均不同</a:t>
            </a:r>
            <a:r>
              <a:rPr lang="zh-CN" altLang="en-US" dirty="0" smtClean="0">
                <a:solidFill>
                  <a:srgbClr val="000000"/>
                </a:solidFill>
              </a:rPr>
              <a:t>，有时会出现</a:t>
            </a:r>
            <a:r>
              <a:rPr lang="zh-CN" altLang="en-US" dirty="0" smtClean="0">
                <a:solidFill>
                  <a:srgbClr val="CC0000"/>
                </a:solidFill>
              </a:rPr>
              <a:t>能级交错</a:t>
            </a:r>
            <a:r>
              <a:rPr lang="zh-CN" altLang="en-US" dirty="0" smtClean="0">
                <a:solidFill>
                  <a:srgbClr val="000000"/>
                </a:solidFill>
              </a:rPr>
              <a:t>现象。 </a:t>
            </a:r>
          </a:p>
          <a:p>
            <a:pPr lvl="1" eaLnBrk="1" hangingPunct="1">
              <a:buFontTx/>
              <a:buNone/>
            </a:pPr>
            <a:r>
              <a:rPr lang="zh-CN" altLang="en-US" dirty="0" smtClean="0">
                <a:solidFill>
                  <a:srgbClr val="000000"/>
                </a:solidFill>
              </a:rPr>
              <a:t>如</a:t>
            </a:r>
            <a:r>
              <a:rPr lang="en-US" altLang="zh-CN" i="1" dirty="0" smtClean="0">
                <a:solidFill>
                  <a:srgbClr val="000000"/>
                </a:solidFill>
              </a:rPr>
              <a:t>E</a:t>
            </a:r>
            <a:r>
              <a:rPr lang="en-US" altLang="zh-CN" baseline="-25000" dirty="0" smtClean="0">
                <a:solidFill>
                  <a:srgbClr val="000000"/>
                </a:solidFill>
              </a:rPr>
              <a:t>4s</a:t>
            </a:r>
            <a:r>
              <a:rPr lang="en-US" altLang="zh-CN" dirty="0" smtClean="0">
                <a:solidFill>
                  <a:srgbClr val="000000"/>
                </a:solidFill>
              </a:rPr>
              <a:t> &lt; </a:t>
            </a:r>
            <a:r>
              <a:rPr lang="en-US" altLang="zh-CN" i="1" dirty="0" smtClean="0">
                <a:solidFill>
                  <a:srgbClr val="000000"/>
                </a:solidFill>
              </a:rPr>
              <a:t>E</a:t>
            </a:r>
            <a:r>
              <a:rPr lang="en-US" altLang="zh-CN" baseline="-25000" dirty="0" smtClean="0">
                <a:solidFill>
                  <a:srgbClr val="000000"/>
                </a:solidFill>
              </a:rPr>
              <a:t>3d          </a:t>
            </a:r>
            <a:r>
              <a:rPr lang="en-US" altLang="zh-CN" i="1" dirty="0" smtClean="0">
                <a:solidFill>
                  <a:srgbClr val="000000"/>
                </a:solidFill>
              </a:rPr>
              <a:t>E</a:t>
            </a:r>
            <a:r>
              <a:rPr lang="en-US" altLang="zh-CN" baseline="-25000" dirty="0" smtClean="0">
                <a:solidFill>
                  <a:srgbClr val="000000"/>
                </a:solidFill>
              </a:rPr>
              <a:t>5s</a:t>
            </a:r>
            <a:r>
              <a:rPr lang="en-US" altLang="zh-CN" dirty="0" smtClean="0">
                <a:solidFill>
                  <a:srgbClr val="000000"/>
                </a:solidFill>
              </a:rPr>
              <a:t> &lt; </a:t>
            </a:r>
            <a:r>
              <a:rPr lang="en-US" altLang="zh-CN" i="1" dirty="0" smtClean="0">
                <a:solidFill>
                  <a:srgbClr val="000000"/>
                </a:solidFill>
              </a:rPr>
              <a:t>E</a:t>
            </a:r>
            <a:r>
              <a:rPr lang="en-US" altLang="zh-CN" baseline="-25000" dirty="0" smtClean="0">
                <a:solidFill>
                  <a:srgbClr val="000000"/>
                </a:solidFill>
              </a:rPr>
              <a:t>4d          </a:t>
            </a:r>
            <a:r>
              <a:rPr lang="en-US" altLang="zh-CN" i="1" dirty="0" smtClean="0">
                <a:solidFill>
                  <a:srgbClr val="000000"/>
                </a:solidFill>
              </a:rPr>
              <a:t>E</a:t>
            </a:r>
            <a:r>
              <a:rPr lang="en-US" altLang="zh-CN" baseline="-25000" dirty="0" smtClean="0">
                <a:solidFill>
                  <a:srgbClr val="000000"/>
                </a:solidFill>
              </a:rPr>
              <a:t>6s</a:t>
            </a:r>
            <a:r>
              <a:rPr lang="en-US" altLang="zh-CN" dirty="0" smtClean="0">
                <a:solidFill>
                  <a:srgbClr val="000000"/>
                </a:solidFill>
              </a:rPr>
              <a:t> &lt; </a:t>
            </a:r>
            <a:r>
              <a:rPr lang="en-US" altLang="zh-CN" i="1" dirty="0" smtClean="0">
                <a:solidFill>
                  <a:srgbClr val="000000"/>
                </a:solidFill>
              </a:rPr>
              <a:t>E</a:t>
            </a:r>
            <a:r>
              <a:rPr lang="en-US" altLang="zh-CN" baseline="-25000" dirty="0" smtClean="0">
                <a:solidFill>
                  <a:srgbClr val="000000"/>
                </a:solidFill>
              </a:rPr>
              <a:t>4f  </a:t>
            </a:r>
            <a:r>
              <a:rPr lang="en-US" altLang="zh-CN" dirty="0" smtClean="0">
                <a:solidFill>
                  <a:srgbClr val="000000"/>
                </a:solidFill>
              </a:rPr>
              <a:t>&lt; </a:t>
            </a:r>
            <a:r>
              <a:rPr lang="en-US" altLang="zh-CN" i="1" dirty="0" smtClean="0">
                <a:solidFill>
                  <a:srgbClr val="000000"/>
                </a:solidFill>
              </a:rPr>
              <a:t>E</a:t>
            </a:r>
            <a:r>
              <a:rPr lang="en-US" altLang="zh-CN" baseline="-25000" dirty="0" smtClean="0">
                <a:solidFill>
                  <a:srgbClr val="000000"/>
                </a:solidFill>
              </a:rPr>
              <a:t>5d</a:t>
            </a:r>
          </a:p>
          <a:p>
            <a:pPr lvl="1" eaLnBrk="1" hangingPunct="1"/>
            <a:r>
              <a:rPr lang="en-US" altLang="zh-CN" i="1" dirty="0" smtClean="0">
                <a:solidFill>
                  <a:srgbClr val="000000"/>
                </a:solidFill>
              </a:rPr>
              <a:t> n </a:t>
            </a:r>
            <a:r>
              <a:rPr lang="zh-CN" altLang="en-US" dirty="0" smtClean="0">
                <a:solidFill>
                  <a:srgbClr val="000000"/>
                </a:solidFill>
              </a:rPr>
              <a:t>和 </a:t>
            </a:r>
            <a:r>
              <a:rPr lang="en-US" altLang="zh-CN" i="1" dirty="0" smtClean="0">
                <a:solidFill>
                  <a:srgbClr val="000000"/>
                </a:solidFill>
              </a:rPr>
              <a:t>l</a:t>
            </a:r>
            <a:r>
              <a:rPr lang="en-US" altLang="zh-CN" dirty="0" smtClean="0">
                <a:solidFill>
                  <a:srgbClr val="000000"/>
                </a:solidFill>
              </a:rPr>
              <a:t> </a:t>
            </a:r>
            <a:r>
              <a:rPr lang="zh-CN" altLang="en-US" dirty="0" smtClean="0">
                <a:solidFill>
                  <a:srgbClr val="000000"/>
                </a:solidFill>
              </a:rPr>
              <a:t>均相同的轨道，能量相同，称为</a:t>
            </a:r>
            <a:r>
              <a:rPr lang="zh-CN" altLang="en-US" dirty="0" smtClean="0">
                <a:solidFill>
                  <a:srgbClr val="CC0000"/>
                </a:solidFill>
              </a:rPr>
              <a:t>等价轨道</a:t>
            </a:r>
            <a:r>
              <a:rPr lang="zh-CN" altLang="en-US" dirty="0" smtClean="0">
                <a:solidFill>
                  <a:srgbClr val="000000"/>
                </a:solidFill>
              </a:rPr>
              <a:t>。同一层的</a:t>
            </a:r>
            <a:r>
              <a:rPr lang="en-US" altLang="zh-CN" dirty="0" smtClean="0">
                <a:solidFill>
                  <a:srgbClr val="000000"/>
                </a:solidFill>
              </a:rPr>
              <a:t>p</a:t>
            </a:r>
            <a:r>
              <a:rPr lang="zh-CN" altLang="en-US" dirty="0" smtClean="0">
                <a:solidFill>
                  <a:srgbClr val="000000"/>
                </a:solidFill>
              </a:rPr>
              <a:t>、</a:t>
            </a:r>
            <a:r>
              <a:rPr lang="en-US" altLang="zh-CN" dirty="0" smtClean="0">
                <a:solidFill>
                  <a:srgbClr val="000000"/>
                </a:solidFill>
              </a:rPr>
              <a:t>d</a:t>
            </a:r>
            <a:r>
              <a:rPr lang="zh-CN" altLang="en-US" dirty="0" smtClean="0">
                <a:solidFill>
                  <a:srgbClr val="000000"/>
                </a:solidFill>
              </a:rPr>
              <a:t>、</a:t>
            </a:r>
            <a:r>
              <a:rPr lang="en-US" altLang="zh-CN" dirty="0" smtClean="0">
                <a:solidFill>
                  <a:srgbClr val="000000"/>
                </a:solidFill>
              </a:rPr>
              <a:t>f</a:t>
            </a:r>
            <a:r>
              <a:rPr lang="zh-CN" altLang="en-US" dirty="0" smtClean="0">
                <a:solidFill>
                  <a:srgbClr val="000000"/>
                </a:solidFill>
              </a:rPr>
              <a:t>亚层各有</a:t>
            </a:r>
            <a:r>
              <a:rPr lang="en-US" altLang="zh-CN" dirty="0" smtClean="0">
                <a:solidFill>
                  <a:srgbClr val="000000"/>
                </a:solidFill>
              </a:rPr>
              <a:t>3</a:t>
            </a:r>
            <a:r>
              <a:rPr lang="zh-CN" altLang="en-US" dirty="0" smtClean="0">
                <a:solidFill>
                  <a:srgbClr val="000000"/>
                </a:solidFill>
              </a:rPr>
              <a:t>、</a:t>
            </a:r>
            <a:r>
              <a:rPr lang="en-US" altLang="zh-CN" dirty="0" smtClean="0">
                <a:solidFill>
                  <a:srgbClr val="000000"/>
                </a:solidFill>
              </a:rPr>
              <a:t>5</a:t>
            </a:r>
            <a:r>
              <a:rPr lang="zh-CN" altLang="en-US" dirty="0" smtClean="0">
                <a:solidFill>
                  <a:srgbClr val="000000"/>
                </a:solidFill>
              </a:rPr>
              <a:t>、</a:t>
            </a:r>
            <a:r>
              <a:rPr lang="en-US" altLang="zh-CN" dirty="0" smtClean="0">
                <a:solidFill>
                  <a:srgbClr val="000000"/>
                </a:solidFill>
              </a:rPr>
              <a:t>7</a:t>
            </a:r>
            <a:r>
              <a:rPr lang="zh-CN" altLang="en-US" dirty="0" smtClean="0">
                <a:solidFill>
                  <a:srgbClr val="000000"/>
                </a:solidFill>
              </a:rPr>
              <a:t>个等价轨道。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Effect transition="in" filter="slide(fromBottom)">
                                      <p:cBhvr>
                                        <p:cTn id="7" dur="500"/>
                                        <p:tgtEl>
                                          <p:spTgt spid="13107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31075">
                                            <p:txEl>
                                              <p:pRg st="1" end="1"/>
                                            </p:txEl>
                                          </p:spTgt>
                                        </p:tgtEl>
                                        <p:attrNameLst>
                                          <p:attrName>style.visibility</p:attrName>
                                        </p:attrNameLst>
                                      </p:cBhvr>
                                      <p:to>
                                        <p:strVal val="visible"/>
                                      </p:to>
                                    </p:set>
                                    <p:animEffect transition="in" filter="slide(fromBottom)">
                                      <p:cBhvr>
                                        <p:cTn id="10" dur="500"/>
                                        <p:tgtEl>
                                          <p:spTgt spid="13107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31075">
                                            <p:txEl>
                                              <p:pRg st="2" end="2"/>
                                            </p:txEl>
                                          </p:spTgt>
                                        </p:tgtEl>
                                        <p:attrNameLst>
                                          <p:attrName>style.visibility</p:attrName>
                                        </p:attrNameLst>
                                      </p:cBhvr>
                                      <p:to>
                                        <p:strVal val="visible"/>
                                      </p:to>
                                    </p:set>
                                    <p:animEffect transition="in" filter="slide(fromBottom)">
                                      <p:cBhvr>
                                        <p:cTn id="13" dur="500"/>
                                        <p:tgtEl>
                                          <p:spTgt spid="13107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31075">
                                            <p:txEl>
                                              <p:pRg st="3" end="3"/>
                                            </p:txEl>
                                          </p:spTgt>
                                        </p:tgtEl>
                                        <p:attrNameLst>
                                          <p:attrName>style.visibility</p:attrName>
                                        </p:attrNameLst>
                                      </p:cBhvr>
                                      <p:to>
                                        <p:strVal val="visible"/>
                                      </p:to>
                                    </p:set>
                                    <p:animEffect transition="in" filter="slide(fromBottom)">
                                      <p:cBhvr>
                                        <p:cTn id="16" dur="500"/>
                                        <p:tgtEl>
                                          <p:spTgt spid="131075">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31075">
                                            <p:txEl>
                                              <p:pRg st="4" end="4"/>
                                            </p:txEl>
                                          </p:spTgt>
                                        </p:tgtEl>
                                        <p:attrNameLst>
                                          <p:attrName>style.visibility</p:attrName>
                                        </p:attrNameLst>
                                      </p:cBhvr>
                                      <p:to>
                                        <p:strVal val="visible"/>
                                      </p:to>
                                    </p:set>
                                    <p:animEffect transition="in" filter="slide(fromBottom)">
                                      <p:cBhvr>
                                        <p:cTn id="19" dur="500"/>
                                        <p:tgtEl>
                                          <p:spTgt spid="131075">
                                            <p:txEl>
                                              <p:pRg st="4" end="4"/>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31075">
                                            <p:txEl>
                                              <p:pRg st="5" end="5"/>
                                            </p:txEl>
                                          </p:spTgt>
                                        </p:tgtEl>
                                        <p:attrNameLst>
                                          <p:attrName>style.visibility</p:attrName>
                                        </p:attrNameLst>
                                      </p:cBhvr>
                                      <p:to>
                                        <p:strVal val="visible"/>
                                      </p:to>
                                    </p:set>
                                    <p:animEffect transition="in" filter="slide(fromBottom)">
                                      <p:cBhvr>
                                        <p:cTn id="22" dur="500"/>
                                        <p:tgtEl>
                                          <p:spTgt spid="131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mtClean="0"/>
              <a:t>Pauling</a:t>
            </a:r>
            <a:r>
              <a:rPr lang="zh-CN" altLang="en-US" smtClean="0"/>
              <a:t>近似能级图</a:t>
            </a:r>
          </a:p>
        </p:txBody>
      </p:sp>
      <p:sp>
        <p:nvSpPr>
          <p:cNvPr id="69635" name="Rectangle 3"/>
          <p:cNvSpPr>
            <a:spLocks noChangeArrowheads="1"/>
          </p:cNvSpPr>
          <p:nvPr/>
        </p:nvSpPr>
        <p:spPr bwMode="auto">
          <a:xfrm>
            <a:off x="2484438" y="5589588"/>
            <a:ext cx="5111750" cy="519112"/>
          </a:xfrm>
          <a:prstGeom prst="rect">
            <a:avLst/>
          </a:prstGeom>
          <a:noFill/>
          <a:ln w="9525" cap="sq" algn="ctr">
            <a:noFill/>
            <a:miter lim="800000"/>
            <a:headEnd/>
            <a:tailEnd/>
          </a:ln>
        </p:spPr>
        <p:txBody>
          <a:bodyPr anchor="ctr">
            <a:spAutoFit/>
          </a:bodyPr>
          <a:lstStyle/>
          <a:p>
            <a:pPr>
              <a:spcBef>
                <a:spcPct val="0"/>
              </a:spcBef>
            </a:pPr>
            <a:r>
              <a:rPr lang="en-US" altLang="zh-CN" sz="2800" b="1" i="1" dirty="0">
                <a:solidFill>
                  <a:schemeClr val="hlink"/>
                </a:solidFill>
              </a:rPr>
              <a:t>n</a:t>
            </a:r>
            <a:r>
              <a:rPr lang="en-US" altLang="zh-CN" sz="2800" b="1" dirty="0">
                <a:solidFill>
                  <a:schemeClr val="hlink"/>
                </a:solidFill>
              </a:rPr>
              <a:t>s</a:t>
            </a:r>
            <a:r>
              <a:rPr lang="zh-CN" altLang="en-US" sz="2800" b="1" dirty="0">
                <a:solidFill>
                  <a:schemeClr val="hlink"/>
                </a:solidFill>
              </a:rPr>
              <a:t>－ </a:t>
            </a:r>
            <a:r>
              <a:rPr lang="en-US" altLang="zh-CN" sz="2800" b="1" dirty="0">
                <a:solidFill>
                  <a:schemeClr val="hlink"/>
                </a:solidFill>
              </a:rPr>
              <a:t>(</a:t>
            </a:r>
            <a:r>
              <a:rPr lang="en-US" altLang="zh-CN" sz="2800" b="1" i="1" dirty="0">
                <a:solidFill>
                  <a:schemeClr val="hlink"/>
                </a:solidFill>
              </a:rPr>
              <a:t>n</a:t>
            </a:r>
            <a:r>
              <a:rPr lang="zh-CN" altLang="en-US" sz="2800" b="1" dirty="0">
                <a:solidFill>
                  <a:schemeClr val="hlink"/>
                </a:solidFill>
              </a:rPr>
              <a:t>－</a:t>
            </a:r>
            <a:r>
              <a:rPr lang="en-US" altLang="zh-CN" sz="2800" b="1" dirty="0">
                <a:solidFill>
                  <a:schemeClr val="hlink"/>
                </a:solidFill>
              </a:rPr>
              <a:t>2)f </a:t>
            </a:r>
            <a:r>
              <a:rPr lang="zh-CN" altLang="en-US" sz="2800" b="1" dirty="0">
                <a:solidFill>
                  <a:schemeClr val="hlink"/>
                </a:solidFill>
              </a:rPr>
              <a:t>－ </a:t>
            </a:r>
            <a:r>
              <a:rPr lang="en-US" altLang="zh-CN" sz="2800" b="1" dirty="0">
                <a:solidFill>
                  <a:schemeClr val="hlink"/>
                </a:solidFill>
              </a:rPr>
              <a:t>(</a:t>
            </a:r>
            <a:r>
              <a:rPr lang="en-US" altLang="zh-CN" sz="2800" b="1" i="1" dirty="0">
                <a:solidFill>
                  <a:schemeClr val="hlink"/>
                </a:solidFill>
              </a:rPr>
              <a:t>n</a:t>
            </a:r>
            <a:r>
              <a:rPr lang="zh-CN" altLang="en-US" sz="2800" b="1" dirty="0">
                <a:solidFill>
                  <a:schemeClr val="hlink"/>
                </a:solidFill>
              </a:rPr>
              <a:t>－</a:t>
            </a:r>
            <a:r>
              <a:rPr lang="en-US" altLang="zh-CN" sz="2800" b="1" dirty="0">
                <a:solidFill>
                  <a:schemeClr val="hlink"/>
                </a:solidFill>
              </a:rPr>
              <a:t>1)d </a:t>
            </a:r>
            <a:r>
              <a:rPr lang="zh-CN" altLang="en-US" sz="2800" b="1" dirty="0">
                <a:solidFill>
                  <a:schemeClr val="hlink"/>
                </a:solidFill>
              </a:rPr>
              <a:t>－</a:t>
            </a:r>
            <a:r>
              <a:rPr lang="zh-CN" altLang="en-US" sz="2800" b="1" i="1" dirty="0">
                <a:solidFill>
                  <a:schemeClr val="hlink"/>
                </a:solidFill>
              </a:rPr>
              <a:t> </a:t>
            </a:r>
            <a:r>
              <a:rPr lang="en-US" altLang="zh-CN" sz="2800" b="1" i="1" dirty="0" err="1">
                <a:solidFill>
                  <a:schemeClr val="hlink"/>
                </a:solidFill>
              </a:rPr>
              <a:t>n</a:t>
            </a:r>
            <a:r>
              <a:rPr lang="en-US" altLang="zh-CN" sz="2800" b="1" dirty="0" err="1">
                <a:solidFill>
                  <a:schemeClr val="hlink"/>
                </a:solidFill>
              </a:rPr>
              <a:t>p</a:t>
            </a:r>
            <a:endParaRPr lang="en-US" altLang="zh-CN" sz="2800" b="1" dirty="0">
              <a:solidFill>
                <a:schemeClr val="hlink"/>
              </a:solidFill>
              <a:latin typeface="Arial" pitchFamily="34" charset="0"/>
              <a:ea typeface="宋体" pitchFamily="2" charset="-122"/>
            </a:endParaRPr>
          </a:p>
        </p:txBody>
      </p:sp>
      <p:pic>
        <p:nvPicPr>
          <p:cNvPr id="69636" name="Picture 4" descr="返回">
            <a:hlinkClick r:id="rId2" action="ppaction://hlinksldjump"/>
          </p:cNvPr>
          <p:cNvPicPr>
            <a:picLocks noChangeAspect="1" noChangeArrowheads="1"/>
          </p:cNvPicPr>
          <p:nvPr/>
        </p:nvPicPr>
        <p:blipFill>
          <a:blip r:embed="rId3"/>
          <a:srcRect/>
          <a:stretch>
            <a:fillRect/>
          </a:stretch>
        </p:blipFill>
        <p:spPr bwMode="auto">
          <a:xfrm>
            <a:off x="7524750" y="6381750"/>
            <a:ext cx="792163" cy="468313"/>
          </a:xfrm>
          <a:prstGeom prst="rect">
            <a:avLst/>
          </a:prstGeom>
          <a:noFill/>
          <a:ln w="9525">
            <a:noFill/>
            <a:miter lim="800000"/>
            <a:headEnd/>
            <a:tailEnd/>
          </a:ln>
        </p:spPr>
      </p:pic>
      <p:pic>
        <p:nvPicPr>
          <p:cNvPr id="69637" name="Picture 5"/>
          <p:cNvPicPr>
            <a:picLocks noChangeAspect="1" noChangeArrowheads="1"/>
          </p:cNvPicPr>
          <p:nvPr/>
        </p:nvPicPr>
        <p:blipFill>
          <a:blip r:embed="rId4"/>
          <a:srcRect/>
          <a:stretch>
            <a:fillRect/>
          </a:stretch>
        </p:blipFill>
        <p:spPr bwMode="auto">
          <a:xfrm>
            <a:off x="1042988" y="1268413"/>
            <a:ext cx="7191375" cy="4237037"/>
          </a:xfrm>
          <a:prstGeom prst="rect">
            <a:avLst/>
          </a:prstGeom>
          <a:noFill/>
          <a:ln w="9525" cap="sq" algn="ctr">
            <a:noFill/>
            <a:miter lim="800000"/>
            <a:headEnd/>
            <a:tailEnd/>
          </a:ln>
        </p:spPr>
      </p:pic>
      <p:sp>
        <p:nvSpPr>
          <p:cNvPr id="69638" name="AutoShape 6"/>
          <p:cNvSpPr>
            <a:spLocks noChangeArrowheads="1"/>
          </p:cNvSpPr>
          <p:nvPr/>
        </p:nvSpPr>
        <p:spPr bwMode="auto">
          <a:xfrm rot="10560000">
            <a:off x="6503933" y="3410753"/>
            <a:ext cx="2432421" cy="1168539"/>
          </a:xfrm>
          <a:prstGeom prst="wedgeEllipseCallout">
            <a:avLst>
              <a:gd name="adj1" fmla="val 51352"/>
              <a:gd name="adj2" fmla="val 99556"/>
            </a:avLst>
          </a:prstGeom>
          <a:solidFill>
            <a:srgbClr val="CCFFFF"/>
          </a:solidFill>
          <a:ln w="9525">
            <a:solidFill>
              <a:schemeClr val="accent2"/>
            </a:solidFill>
            <a:miter lim="800000"/>
            <a:headEnd/>
            <a:tailEnd/>
          </a:ln>
        </p:spPr>
        <p:txBody>
          <a:bodyPr rot="10800000" wrap="square">
            <a:spAutoFit/>
          </a:bodyPr>
          <a:lstStyle/>
          <a:p>
            <a:pPr algn="ctr">
              <a:spcBef>
                <a:spcPct val="0"/>
              </a:spcBef>
            </a:pPr>
            <a:r>
              <a:rPr kumimoji="1" lang="en-US" altLang="zh-CN" sz="2400" dirty="0">
                <a:solidFill>
                  <a:srgbClr val="FF3300"/>
                </a:solidFill>
              </a:rPr>
              <a:t>Pauling</a:t>
            </a:r>
          </a:p>
          <a:p>
            <a:pPr algn="ctr">
              <a:spcBef>
                <a:spcPct val="0"/>
              </a:spcBef>
            </a:pPr>
            <a:r>
              <a:rPr kumimoji="1" lang="zh-CN" altLang="en-US" sz="2400" dirty="0">
                <a:solidFill>
                  <a:srgbClr val="FF3300"/>
                </a:solidFill>
              </a:rPr>
              <a:t>近似能级图</a:t>
            </a:r>
            <a:endParaRPr kumimoji="1" lang="zh-CN" altLang="en-US" sz="2400" dirty="0">
              <a:solidFill>
                <a:srgbClr val="000000"/>
              </a:solidFill>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Text Box 2"/>
          <p:cNvSpPr txBox="1">
            <a:spLocks noChangeArrowheads="1"/>
          </p:cNvSpPr>
          <p:nvPr/>
        </p:nvSpPr>
        <p:spPr bwMode="auto">
          <a:xfrm>
            <a:off x="685800" y="1219200"/>
            <a:ext cx="5830888" cy="5216525"/>
          </a:xfrm>
          <a:prstGeom prst="rect">
            <a:avLst/>
          </a:prstGeom>
          <a:noFill/>
          <a:ln w="12700" cap="sq">
            <a:noFill/>
            <a:miter lim="800000"/>
            <a:headEnd type="none" w="sm" len="sm"/>
            <a:tailEnd type="none" w="sm" len="sm"/>
          </a:ln>
        </p:spPr>
        <p:txBody>
          <a:bodyPr>
            <a:spAutoFit/>
          </a:bodyPr>
          <a:lstStyle/>
          <a:p>
            <a:pPr algn="just">
              <a:spcBef>
                <a:spcPct val="0"/>
              </a:spcBef>
              <a:buClr>
                <a:srgbClr val="FF00FF"/>
              </a:buClr>
              <a:buFont typeface="Wingdings" pitchFamily="2" charset="2"/>
              <a:buChar char="v"/>
            </a:pPr>
            <a:r>
              <a:rPr kumimoji="1" lang="zh-CN" altLang="en-US" sz="2800" dirty="0">
                <a:solidFill>
                  <a:schemeClr val="hlink"/>
                </a:solidFill>
                <a:sym typeface="Monotype Sorts" pitchFamily="2" charset="2"/>
              </a:rPr>
              <a:t>多电子原子体系外层电子的能级与</a:t>
            </a:r>
            <a:r>
              <a:rPr kumimoji="1" lang="en-US" altLang="zh-CN" sz="2800" dirty="0">
                <a:solidFill>
                  <a:schemeClr val="folHlink"/>
                </a:solidFill>
                <a:sym typeface="Monotype Sorts" pitchFamily="2" charset="2"/>
              </a:rPr>
              <a:t>(</a:t>
            </a:r>
            <a:r>
              <a:rPr kumimoji="1" lang="en-US" altLang="en-US" sz="2800" i="1" dirty="0">
                <a:solidFill>
                  <a:schemeClr val="folHlink"/>
                </a:solidFill>
                <a:sym typeface="Monotype Sorts" pitchFamily="2" charset="2"/>
              </a:rPr>
              <a:t>n+0.7l</a:t>
            </a:r>
            <a:r>
              <a:rPr kumimoji="1" lang="en-US" altLang="zh-CN" sz="2800" dirty="0">
                <a:solidFill>
                  <a:schemeClr val="folHlink"/>
                </a:solidFill>
                <a:sym typeface="Monotype Sorts" pitchFamily="2" charset="2"/>
              </a:rPr>
              <a:t>)</a:t>
            </a:r>
            <a:r>
              <a:rPr kumimoji="1" lang="zh-CN" altLang="en-US" sz="2800" dirty="0">
                <a:solidFill>
                  <a:schemeClr val="hlink"/>
                </a:solidFill>
                <a:sym typeface="Monotype Sorts" pitchFamily="2" charset="2"/>
              </a:rPr>
              <a:t>有关， </a:t>
            </a:r>
            <a:r>
              <a:rPr kumimoji="1" lang="en-US" altLang="zh-CN" sz="2800" dirty="0">
                <a:solidFill>
                  <a:schemeClr val="hlink"/>
                </a:solidFill>
                <a:sym typeface="Monotype Sorts" pitchFamily="2" charset="2"/>
              </a:rPr>
              <a:t>(</a:t>
            </a:r>
            <a:r>
              <a:rPr kumimoji="1" lang="en-US" altLang="en-US" sz="2800" i="1" dirty="0">
                <a:solidFill>
                  <a:schemeClr val="hlink"/>
                </a:solidFill>
                <a:sym typeface="Monotype Sorts" pitchFamily="2" charset="2"/>
              </a:rPr>
              <a:t>n+ 0.7l</a:t>
            </a:r>
            <a:r>
              <a:rPr kumimoji="1" lang="en-US" altLang="zh-CN" sz="2800" dirty="0">
                <a:solidFill>
                  <a:schemeClr val="hlink"/>
                </a:solidFill>
                <a:sym typeface="Monotype Sorts" pitchFamily="2" charset="2"/>
              </a:rPr>
              <a:t>) </a:t>
            </a:r>
            <a:r>
              <a:rPr kumimoji="1" lang="zh-CN" altLang="en-US" sz="2800" dirty="0">
                <a:solidFill>
                  <a:schemeClr val="hlink"/>
                </a:solidFill>
                <a:sym typeface="Monotype Sorts" pitchFamily="2" charset="2"/>
              </a:rPr>
              <a:t>值越大，能级越高；</a:t>
            </a:r>
          </a:p>
          <a:p>
            <a:pPr algn="just">
              <a:spcBef>
                <a:spcPct val="0"/>
              </a:spcBef>
              <a:buClr>
                <a:srgbClr val="FF00FF"/>
              </a:buClr>
              <a:buFont typeface="Wingdings" pitchFamily="2" charset="2"/>
              <a:buChar char="v"/>
            </a:pPr>
            <a:r>
              <a:rPr kumimoji="1" lang="en-US" altLang="zh-CN" sz="2800" dirty="0">
                <a:solidFill>
                  <a:schemeClr val="hlink"/>
                </a:solidFill>
                <a:sym typeface="Monotype Sorts" pitchFamily="2" charset="2"/>
              </a:rPr>
              <a:t>(</a:t>
            </a:r>
            <a:r>
              <a:rPr kumimoji="1" lang="en-US" altLang="en-US" sz="2800" i="1" dirty="0">
                <a:solidFill>
                  <a:schemeClr val="hlink"/>
                </a:solidFill>
                <a:sym typeface="Monotype Sorts" pitchFamily="2" charset="2"/>
              </a:rPr>
              <a:t>n+ 0.7l</a:t>
            </a:r>
            <a:r>
              <a:rPr kumimoji="1" lang="en-US" altLang="zh-CN" sz="2800" dirty="0">
                <a:solidFill>
                  <a:schemeClr val="hlink"/>
                </a:solidFill>
                <a:sym typeface="Monotype Sorts" pitchFamily="2" charset="2"/>
              </a:rPr>
              <a:t>) </a:t>
            </a:r>
            <a:r>
              <a:rPr kumimoji="1" lang="zh-CN" altLang="en-US" sz="2800" dirty="0">
                <a:solidFill>
                  <a:schemeClr val="hlink"/>
                </a:solidFill>
                <a:sym typeface="Monotype Sorts" pitchFamily="2" charset="2"/>
              </a:rPr>
              <a:t>值的第一位数字相同的各能级合并为一组，并按第一个数字称为第几能级组；如</a:t>
            </a:r>
          </a:p>
          <a:p>
            <a:pPr algn="just">
              <a:spcBef>
                <a:spcPct val="0"/>
              </a:spcBef>
            </a:pPr>
            <a:r>
              <a:rPr kumimoji="1" lang="zh-CN" altLang="en-US" sz="2800" dirty="0">
                <a:solidFill>
                  <a:schemeClr val="hlink"/>
                </a:solidFill>
                <a:sym typeface="Monotype Sorts" pitchFamily="2" charset="2"/>
              </a:rPr>
              <a:t>第</a:t>
            </a:r>
            <a:r>
              <a:rPr kumimoji="1" lang="en-US" altLang="zh-CN" sz="2800" dirty="0">
                <a:solidFill>
                  <a:schemeClr val="hlink"/>
                </a:solidFill>
                <a:sym typeface="Monotype Sorts" pitchFamily="2" charset="2"/>
              </a:rPr>
              <a:t>4</a:t>
            </a:r>
            <a:r>
              <a:rPr kumimoji="1" lang="zh-CN" altLang="en-US" sz="2800" dirty="0">
                <a:solidFill>
                  <a:schemeClr val="hlink"/>
                </a:solidFill>
                <a:sym typeface="Monotype Sorts" pitchFamily="2" charset="2"/>
              </a:rPr>
              <a:t>能级组    </a:t>
            </a:r>
            <a:r>
              <a:rPr kumimoji="1" lang="en-US" altLang="zh-CN" sz="2800" i="1" dirty="0">
                <a:solidFill>
                  <a:schemeClr val="folHlink"/>
                </a:solidFill>
                <a:sym typeface="Monotype Sorts" pitchFamily="2" charset="2"/>
              </a:rPr>
              <a:t>4s        3d        4p</a:t>
            </a:r>
          </a:p>
          <a:p>
            <a:pPr algn="just">
              <a:spcBef>
                <a:spcPct val="0"/>
              </a:spcBef>
            </a:pPr>
            <a:r>
              <a:rPr kumimoji="1" lang="en-US" altLang="zh-CN" sz="2800" dirty="0">
                <a:solidFill>
                  <a:schemeClr val="folHlink"/>
                </a:solidFill>
                <a:sym typeface="Monotype Sorts" pitchFamily="2" charset="2"/>
              </a:rPr>
              <a:t>(</a:t>
            </a:r>
            <a:r>
              <a:rPr kumimoji="1" lang="en-US" altLang="en-US" sz="2800" i="1" dirty="0">
                <a:solidFill>
                  <a:schemeClr val="folHlink"/>
                </a:solidFill>
                <a:sym typeface="Monotype Sorts" pitchFamily="2" charset="2"/>
              </a:rPr>
              <a:t>n+ 0.7l</a:t>
            </a:r>
            <a:r>
              <a:rPr kumimoji="1" lang="en-US" altLang="zh-CN" sz="2800" dirty="0">
                <a:solidFill>
                  <a:schemeClr val="folHlink"/>
                </a:solidFill>
                <a:sym typeface="Monotype Sorts" pitchFamily="2" charset="2"/>
              </a:rPr>
              <a:t>)       4.0       4.4       4.7</a:t>
            </a:r>
          </a:p>
          <a:p>
            <a:pPr algn="just">
              <a:spcBef>
                <a:spcPct val="0"/>
              </a:spcBef>
              <a:buClr>
                <a:srgbClr val="FF00FF"/>
              </a:buClr>
              <a:buFont typeface="Wingdings" pitchFamily="2" charset="2"/>
              <a:buChar char="v"/>
            </a:pPr>
            <a:r>
              <a:rPr kumimoji="1" lang="zh-CN" altLang="en-US" sz="2800" dirty="0">
                <a:solidFill>
                  <a:schemeClr val="hlink"/>
                </a:solidFill>
                <a:sym typeface="Monotype Sorts" pitchFamily="2" charset="2"/>
              </a:rPr>
              <a:t>对于离子的外层电子</a:t>
            </a:r>
            <a:r>
              <a:rPr kumimoji="1" lang="en-US" altLang="zh-CN" sz="2800" dirty="0">
                <a:solidFill>
                  <a:schemeClr val="hlink"/>
                </a:solidFill>
                <a:sym typeface="Monotype Sorts" pitchFamily="2" charset="2"/>
              </a:rPr>
              <a:t>, </a:t>
            </a:r>
            <a:r>
              <a:rPr kumimoji="1" lang="en-US" altLang="zh-CN" sz="2800" i="1" dirty="0">
                <a:solidFill>
                  <a:schemeClr val="folHlink"/>
                </a:solidFill>
                <a:sym typeface="Monotype Sorts" pitchFamily="2" charset="2"/>
              </a:rPr>
              <a:t>(</a:t>
            </a:r>
            <a:r>
              <a:rPr kumimoji="1" lang="en-US" altLang="en-US" sz="2800" i="1" dirty="0">
                <a:solidFill>
                  <a:schemeClr val="folHlink"/>
                </a:solidFill>
                <a:sym typeface="Monotype Sorts" pitchFamily="2" charset="2"/>
              </a:rPr>
              <a:t>n+0.4l</a:t>
            </a:r>
            <a:r>
              <a:rPr kumimoji="1" lang="en-US" altLang="zh-CN" sz="2800" i="1" dirty="0">
                <a:solidFill>
                  <a:schemeClr val="folHlink"/>
                </a:solidFill>
                <a:sym typeface="Monotype Sorts" pitchFamily="2" charset="2"/>
              </a:rPr>
              <a:t>) </a:t>
            </a:r>
            <a:r>
              <a:rPr kumimoji="1" lang="zh-CN" altLang="en-US" sz="2800" dirty="0">
                <a:solidFill>
                  <a:schemeClr val="hlink"/>
                </a:solidFill>
                <a:sym typeface="Monotype Sorts" pitchFamily="2" charset="2"/>
              </a:rPr>
              <a:t>值越大</a:t>
            </a:r>
            <a:r>
              <a:rPr kumimoji="1" lang="en-US" altLang="zh-CN" sz="2800" dirty="0">
                <a:solidFill>
                  <a:schemeClr val="hlink"/>
                </a:solidFill>
                <a:sym typeface="Monotype Sorts" pitchFamily="2" charset="2"/>
              </a:rPr>
              <a:t>, </a:t>
            </a:r>
            <a:r>
              <a:rPr kumimoji="1" lang="zh-CN" altLang="en-US" sz="2800" dirty="0">
                <a:solidFill>
                  <a:schemeClr val="hlink"/>
                </a:solidFill>
                <a:sym typeface="Monotype Sorts" pitchFamily="2" charset="2"/>
              </a:rPr>
              <a:t>能级越高；</a:t>
            </a:r>
          </a:p>
          <a:p>
            <a:pPr algn="just">
              <a:spcBef>
                <a:spcPct val="0"/>
              </a:spcBef>
              <a:buClr>
                <a:srgbClr val="FF00FF"/>
              </a:buClr>
              <a:buFont typeface="Wingdings" pitchFamily="2" charset="2"/>
              <a:buChar char="v"/>
            </a:pPr>
            <a:r>
              <a:rPr kumimoji="1" lang="zh-CN" altLang="en-US" sz="2800" dirty="0">
                <a:solidFill>
                  <a:schemeClr val="hlink"/>
                </a:solidFill>
                <a:sym typeface="Monotype Sorts" pitchFamily="2" charset="2"/>
              </a:rPr>
              <a:t>对于原子或离子较深的内层电子</a:t>
            </a:r>
            <a:r>
              <a:rPr kumimoji="1" lang="en-US" altLang="zh-CN" sz="2800" dirty="0">
                <a:solidFill>
                  <a:schemeClr val="hlink"/>
                </a:solidFill>
                <a:sym typeface="Monotype Sorts" pitchFamily="2" charset="2"/>
              </a:rPr>
              <a:t>, </a:t>
            </a:r>
            <a:r>
              <a:rPr kumimoji="1" lang="zh-CN" altLang="en-US" sz="2800" dirty="0">
                <a:solidFill>
                  <a:schemeClr val="hlink"/>
                </a:solidFill>
                <a:sym typeface="Monotype Sorts" pitchFamily="2" charset="2"/>
              </a:rPr>
              <a:t>能级高低主要由主量子数</a:t>
            </a:r>
            <a:r>
              <a:rPr kumimoji="1" lang="en-US" altLang="en-US" sz="2800" i="1" dirty="0">
                <a:solidFill>
                  <a:schemeClr val="hlink"/>
                </a:solidFill>
                <a:sym typeface="Monotype Sorts" pitchFamily="2" charset="2"/>
              </a:rPr>
              <a:t>n</a:t>
            </a:r>
            <a:r>
              <a:rPr kumimoji="1" lang="zh-CN" altLang="en-US" sz="2800" dirty="0">
                <a:solidFill>
                  <a:schemeClr val="hlink"/>
                </a:solidFill>
                <a:sym typeface="Monotype Sorts" pitchFamily="2" charset="2"/>
              </a:rPr>
              <a:t>确定。</a:t>
            </a:r>
          </a:p>
        </p:txBody>
      </p:sp>
      <p:pic>
        <p:nvPicPr>
          <p:cNvPr id="460803" name="Picture 3" descr="xuguangxian"/>
          <p:cNvPicPr>
            <a:picLocks noChangeAspect="1" noChangeArrowheads="1"/>
          </p:cNvPicPr>
          <p:nvPr/>
        </p:nvPicPr>
        <p:blipFill>
          <a:blip r:embed="rId2"/>
          <a:srcRect t="3436"/>
          <a:stretch>
            <a:fillRect/>
          </a:stretch>
        </p:blipFill>
        <p:spPr bwMode="auto">
          <a:xfrm>
            <a:off x="6877050" y="1690688"/>
            <a:ext cx="2014538" cy="2817812"/>
          </a:xfrm>
          <a:prstGeom prst="rect">
            <a:avLst/>
          </a:prstGeom>
          <a:noFill/>
          <a:ln w="25400">
            <a:noFill/>
            <a:miter lim="800000"/>
            <a:headEnd/>
            <a:tailEnd/>
          </a:ln>
        </p:spPr>
      </p:pic>
      <p:sp>
        <p:nvSpPr>
          <p:cNvPr id="460804" name="Rectangle 4"/>
          <p:cNvSpPr>
            <a:spLocks noChangeArrowheads="1"/>
          </p:cNvSpPr>
          <p:nvPr/>
        </p:nvSpPr>
        <p:spPr bwMode="auto">
          <a:xfrm>
            <a:off x="7019925" y="4581525"/>
            <a:ext cx="1752600" cy="895350"/>
          </a:xfrm>
          <a:prstGeom prst="rect">
            <a:avLst/>
          </a:prstGeom>
          <a:noFill/>
          <a:ln w="9525">
            <a:noFill/>
            <a:miter lim="800000"/>
            <a:headEnd/>
            <a:tailEnd/>
          </a:ln>
        </p:spPr>
        <p:txBody>
          <a:bodyPr>
            <a:spAutoFit/>
          </a:bodyPr>
          <a:lstStyle/>
          <a:p>
            <a:pPr>
              <a:lnSpc>
                <a:spcPct val="110000"/>
              </a:lnSpc>
              <a:spcBef>
                <a:spcPct val="0"/>
              </a:spcBef>
              <a:buClr>
                <a:srgbClr val="FF00FF"/>
              </a:buClr>
              <a:buFont typeface="Wingdings" pitchFamily="2" charset="2"/>
              <a:buNone/>
            </a:pPr>
            <a:r>
              <a:rPr kumimoji="1" lang="zh-CN" altLang="en-US" sz="2400">
                <a:solidFill>
                  <a:srgbClr val="CC00FF"/>
                </a:solidFill>
                <a:sym typeface="Monotype Sorts" pitchFamily="2" charset="2"/>
              </a:rPr>
              <a:t>我国化学家徐光宪先生 </a:t>
            </a:r>
          </a:p>
        </p:txBody>
      </p:sp>
      <p:pic>
        <p:nvPicPr>
          <p:cNvPr id="70661" name="Picture 5" descr="返回">
            <a:hlinkClick r:id="rId3" action="ppaction://hlinksldjump"/>
          </p:cNvPr>
          <p:cNvPicPr>
            <a:picLocks noChangeAspect="1" noChangeArrowheads="1"/>
          </p:cNvPicPr>
          <p:nvPr/>
        </p:nvPicPr>
        <p:blipFill>
          <a:blip r:embed="rId4"/>
          <a:srcRect/>
          <a:stretch>
            <a:fillRect/>
          </a:stretch>
        </p:blipFill>
        <p:spPr bwMode="auto">
          <a:xfrm>
            <a:off x="7524750" y="6381750"/>
            <a:ext cx="792163" cy="468313"/>
          </a:xfrm>
          <a:prstGeom prst="rect">
            <a:avLst/>
          </a:prstGeom>
          <a:noFill/>
          <a:ln w="9525">
            <a:noFill/>
            <a:miter lim="800000"/>
            <a:headEnd/>
            <a:tailEnd/>
          </a:ln>
        </p:spPr>
      </p:pic>
      <p:sp>
        <p:nvSpPr>
          <p:cNvPr id="70662" name="Rectangle 6"/>
          <p:cNvSpPr>
            <a:spLocks noGrp="1" noChangeArrowheads="1"/>
          </p:cNvSpPr>
          <p:nvPr>
            <p:ph type="title" idx="4294967295"/>
          </p:nvPr>
        </p:nvSpPr>
        <p:spPr/>
        <p:txBody>
          <a:bodyPr/>
          <a:lstStyle/>
          <a:p>
            <a:pPr eaLnBrk="1" hangingPunct="1"/>
            <a:r>
              <a:rPr lang="zh-CN" altLang="en-US" smtClean="0"/>
              <a:t>徐光宪能级规律</a:t>
            </a:r>
          </a:p>
        </p:txBody>
      </p:sp>
    </p:spTree>
  </p:cSld>
  <p:clrMapOvr>
    <a:masterClrMapping/>
  </p:clrMapOvr>
  <p:transition advTm="1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60803"/>
                                        </p:tgtEl>
                                        <p:attrNameLst>
                                          <p:attrName>style.visibility</p:attrName>
                                        </p:attrNameLst>
                                      </p:cBhvr>
                                      <p:to>
                                        <p:strVal val="visible"/>
                                      </p:to>
                                    </p:set>
                                    <p:animEffect transition="in" filter="circle(out)">
                                      <p:cBhvr>
                                        <p:cTn id="7" dur="1000"/>
                                        <p:tgtEl>
                                          <p:spTgt spid="460803"/>
                                        </p:tgtEl>
                                      </p:cBhvr>
                                    </p:animEffect>
                                  </p:childTnLst>
                                </p:cTn>
                              </p:par>
                            </p:childTnLst>
                          </p:cTn>
                        </p:par>
                        <p:par>
                          <p:cTn id="8" fill="hold">
                            <p:stCondLst>
                              <p:cond delay="1000"/>
                            </p:stCondLst>
                            <p:childTnLst>
                              <p:par>
                                <p:cTn id="9" presetID="4" presetClass="entr" presetSubtype="16" fill="hold" grpId="0" nodeType="afterEffect">
                                  <p:stCondLst>
                                    <p:cond delay="0"/>
                                  </p:stCondLst>
                                  <p:childTnLst>
                                    <p:set>
                                      <p:cBhvr>
                                        <p:cTn id="10" dur="1" fill="hold">
                                          <p:stCondLst>
                                            <p:cond delay="0"/>
                                          </p:stCondLst>
                                        </p:cTn>
                                        <p:tgtEl>
                                          <p:spTgt spid="460804"/>
                                        </p:tgtEl>
                                        <p:attrNameLst>
                                          <p:attrName>style.visibility</p:attrName>
                                        </p:attrNameLst>
                                      </p:cBhvr>
                                      <p:to>
                                        <p:strVal val="visible"/>
                                      </p:to>
                                    </p:set>
                                    <p:animEffect transition="in" filter="box(in)">
                                      <p:cBhvr>
                                        <p:cTn id="11" dur="500"/>
                                        <p:tgtEl>
                                          <p:spTgt spid="46080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60802">
                                            <p:txEl>
                                              <p:pRg st="0" end="0"/>
                                            </p:txEl>
                                          </p:spTgt>
                                        </p:tgtEl>
                                        <p:attrNameLst>
                                          <p:attrName>style.visibility</p:attrName>
                                        </p:attrNameLst>
                                      </p:cBhvr>
                                      <p:to>
                                        <p:strVal val="visible"/>
                                      </p:to>
                                    </p:set>
                                    <p:animEffect transition="in" filter="wipe(left)">
                                      <p:cBhvr>
                                        <p:cTn id="16" dur="500"/>
                                        <p:tgtEl>
                                          <p:spTgt spid="46080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0802">
                                            <p:txEl>
                                              <p:pRg st="1" end="1"/>
                                            </p:txEl>
                                          </p:spTgt>
                                        </p:tgtEl>
                                        <p:attrNameLst>
                                          <p:attrName>style.visibility</p:attrName>
                                        </p:attrNameLst>
                                      </p:cBhvr>
                                      <p:to>
                                        <p:strVal val="visible"/>
                                      </p:to>
                                    </p:set>
                                    <p:animEffect transition="in" filter="wipe(left)">
                                      <p:cBhvr>
                                        <p:cTn id="21" dur="500"/>
                                        <p:tgtEl>
                                          <p:spTgt spid="46080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60802">
                                            <p:txEl>
                                              <p:pRg st="2" end="2"/>
                                            </p:txEl>
                                          </p:spTgt>
                                        </p:tgtEl>
                                        <p:attrNameLst>
                                          <p:attrName>style.visibility</p:attrName>
                                        </p:attrNameLst>
                                      </p:cBhvr>
                                      <p:to>
                                        <p:strVal val="visible"/>
                                      </p:to>
                                    </p:set>
                                    <p:animEffect transition="in" filter="wipe(left)">
                                      <p:cBhvr>
                                        <p:cTn id="26" dur="500"/>
                                        <p:tgtEl>
                                          <p:spTgt spid="46080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60802">
                                            <p:txEl>
                                              <p:pRg st="3" end="3"/>
                                            </p:txEl>
                                          </p:spTgt>
                                        </p:tgtEl>
                                        <p:attrNameLst>
                                          <p:attrName>style.visibility</p:attrName>
                                        </p:attrNameLst>
                                      </p:cBhvr>
                                      <p:to>
                                        <p:strVal val="visible"/>
                                      </p:to>
                                    </p:set>
                                    <p:animEffect transition="in" filter="wipe(left)">
                                      <p:cBhvr>
                                        <p:cTn id="31" dur="500"/>
                                        <p:tgtEl>
                                          <p:spTgt spid="46080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0802">
                                            <p:txEl>
                                              <p:pRg st="4" end="4"/>
                                            </p:txEl>
                                          </p:spTgt>
                                        </p:tgtEl>
                                        <p:attrNameLst>
                                          <p:attrName>style.visibility</p:attrName>
                                        </p:attrNameLst>
                                      </p:cBhvr>
                                      <p:to>
                                        <p:strVal val="visible"/>
                                      </p:to>
                                    </p:set>
                                    <p:animEffect transition="in" filter="wipe(left)">
                                      <p:cBhvr>
                                        <p:cTn id="36" dur="500"/>
                                        <p:tgtEl>
                                          <p:spTgt spid="46080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60802">
                                            <p:txEl>
                                              <p:pRg st="5" end="5"/>
                                            </p:txEl>
                                          </p:spTgt>
                                        </p:tgtEl>
                                        <p:attrNameLst>
                                          <p:attrName>style.visibility</p:attrName>
                                        </p:attrNameLst>
                                      </p:cBhvr>
                                      <p:to>
                                        <p:strVal val="visible"/>
                                      </p:to>
                                    </p:set>
                                    <p:animEffect transition="in" filter="wipe(left)">
                                      <p:cBhvr>
                                        <p:cTn id="41" dur="500"/>
                                        <p:tgtEl>
                                          <p:spTgt spid="4608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build="p" autoUpdateAnimBg="0"/>
      <p:bldP spid="46080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274638"/>
            <a:ext cx="9144000" cy="706437"/>
          </a:xfrm>
        </p:spPr>
        <p:txBody>
          <a:bodyPr/>
          <a:lstStyle/>
          <a:p>
            <a:pPr eaLnBrk="1" hangingPunct="1"/>
            <a:r>
              <a:rPr lang="en-US" altLang="zh-CN" sz="3200" smtClean="0"/>
              <a:t>4.1.2.2 </a:t>
            </a:r>
            <a:r>
              <a:rPr lang="zh-CN" altLang="en-US" sz="3200" smtClean="0"/>
              <a:t>核外电子分布原理和核外电子分布方式</a:t>
            </a:r>
          </a:p>
        </p:txBody>
      </p:sp>
      <p:sp>
        <p:nvSpPr>
          <p:cNvPr id="132099" name="Rectangle 3"/>
          <p:cNvSpPr>
            <a:spLocks noGrp="1" noChangeArrowheads="1"/>
          </p:cNvSpPr>
          <p:nvPr>
            <p:ph type="body" idx="1"/>
          </p:nvPr>
        </p:nvSpPr>
        <p:spPr/>
        <p:txBody>
          <a:bodyPr/>
          <a:lstStyle/>
          <a:p>
            <a:pPr marL="685800" indent="-685800" eaLnBrk="1" hangingPunct="1">
              <a:lnSpc>
                <a:spcPct val="120000"/>
              </a:lnSpc>
              <a:buFontTx/>
              <a:buNone/>
            </a:pPr>
            <a:r>
              <a:rPr lang="en-US" altLang="zh-CN" smtClean="0">
                <a:hlinkClick r:id="rId2" action="ppaction://hlinksldjump"/>
              </a:rPr>
              <a:t>1.  </a:t>
            </a:r>
            <a:r>
              <a:rPr lang="zh-CN" altLang="en-US" smtClean="0">
                <a:hlinkClick r:id="rId2" action="ppaction://hlinksldjump"/>
              </a:rPr>
              <a:t>核外电子分布的三个原理</a:t>
            </a:r>
            <a:endParaRPr lang="zh-CN" altLang="en-US" smtClean="0"/>
          </a:p>
          <a:p>
            <a:pPr marL="1066800" lvl="1" indent="-609600" eaLnBrk="1" hangingPunct="1">
              <a:lnSpc>
                <a:spcPct val="120000"/>
              </a:lnSpc>
            </a:pPr>
            <a:r>
              <a:rPr lang="zh-CN" altLang="en-US" smtClean="0"/>
              <a:t>泡利不相容原理</a:t>
            </a:r>
          </a:p>
          <a:p>
            <a:pPr marL="1066800" lvl="1" indent="-609600" eaLnBrk="1" hangingPunct="1">
              <a:lnSpc>
                <a:spcPct val="120000"/>
              </a:lnSpc>
            </a:pPr>
            <a:r>
              <a:rPr lang="zh-CN" altLang="en-US" smtClean="0"/>
              <a:t>最低能量原理</a:t>
            </a:r>
          </a:p>
          <a:p>
            <a:pPr marL="1066800" lvl="1" indent="-609600" eaLnBrk="1" hangingPunct="1">
              <a:lnSpc>
                <a:spcPct val="120000"/>
              </a:lnSpc>
            </a:pPr>
            <a:r>
              <a:rPr lang="zh-CN" altLang="en-US" smtClean="0"/>
              <a:t>洪特规则</a:t>
            </a:r>
          </a:p>
          <a:p>
            <a:pPr marL="685800" indent="-685800" eaLnBrk="1" hangingPunct="1">
              <a:lnSpc>
                <a:spcPct val="120000"/>
              </a:lnSpc>
              <a:buFontTx/>
              <a:buNone/>
            </a:pPr>
            <a:r>
              <a:rPr lang="en-US" altLang="zh-CN" smtClean="0">
                <a:hlinkClick r:id="rId3" action="ppaction://hlinksldjump"/>
              </a:rPr>
              <a:t>2.  </a:t>
            </a:r>
            <a:r>
              <a:rPr lang="zh-CN" altLang="en-US" smtClean="0">
                <a:hlinkClick r:id="rId3" action="ppaction://hlinksldjump"/>
              </a:rPr>
              <a:t>核外电子分布方式和外层电子分布式</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slide(fromBottom)">
                                      <p:cBhvr>
                                        <p:cTn id="7" dur="500"/>
                                        <p:tgtEl>
                                          <p:spTgt spid="132099">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32099">
                                            <p:txEl>
                                              <p:pRg st="1" end="1"/>
                                            </p:txEl>
                                          </p:spTgt>
                                        </p:tgtEl>
                                        <p:attrNameLst>
                                          <p:attrName>style.visibility</p:attrName>
                                        </p:attrNameLst>
                                      </p:cBhvr>
                                      <p:to>
                                        <p:strVal val="visible"/>
                                      </p:to>
                                    </p:set>
                                    <p:animEffect transition="in" filter="slide(fromBottom)">
                                      <p:cBhvr>
                                        <p:cTn id="11" dur="500"/>
                                        <p:tgtEl>
                                          <p:spTgt spid="132099">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slide(fromBottom)">
                                      <p:cBhvr>
                                        <p:cTn id="15" dur="500"/>
                                        <p:tgtEl>
                                          <p:spTgt spid="132099">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32099">
                                            <p:txEl>
                                              <p:pRg st="3" end="3"/>
                                            </p:txEl>
                                          </p:spTgt>
                                        </p:tgtEl>
                                        <p:attrNameLst>
                                          <p:attrName>style.visibility</p:attrName>
                                        </p:attrNameLst>
                                      </p:cBhvr>
                                      <p:to>
                                        <p:strVal val="visible"/>
                                      </p:to>
                                    </p:set>
                                    <p:animEffect transition="in" filter="slide(fromBottom)">
                                      <p:cBhvr>
                                        <p:cTn id="19" dur="500"/>
                                        <p:tgtEl>
                                          <p:spTgt spid="132099">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slide(fromBottom)">
                                      <p:cBhvr>
                                        <p:cTn id="23" dur="500"/>
                                        <p:tgtEl>
                                          <p:spTgt spid="132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1D4EC38-3220-412D-B59F-266C4C4B114B}" type="slidenum">
              <a:rPr lang="en-US" altLang="zh-CN"/>
              <a:pPr/>
              <a:t>5</a:t>
            </a:fld>
            <a:endParaRPr lang="en-US" altLang="zh-CN"/>
          </a:p>
        </p:txBody>
      </p:sp>
      <p:sp>
        <p:nvSpPr>
          <p:cNvPr id="749570" name="Rectangle 2"/>
          <p:cNvSpPr>
            <a:spLocks noGrp="1" noChangeArrowheads="1"/>
          </p:cNvSpPr>
          <p:nvPr>
            <p:ph type="title"/>
          </p:nvPr>
        </p:nvSpPr>
        <p:spPr/>
        <p:txBody>
          <a:bodyPr/>
          <a:lstStyle/>
          <a:p>
            <a:r>
              <a:rPr lang="zh-CN" altLang="en-US"/>
              <a:t>第四章  物质结构基础</a:t>
            </a:r>
          </a:p>
        </p:txBody>
      </p:sp>
      <p:sp>
        <p:nvSpPr>
          <p:cNvPr id="749571" name="Rectangle 3"/>
          <p:cNvSpPr>
            <a:spLocks noGrp="1" noChangeArrowheads="1"/>
          </p:cNvSpPr>
          <p:nvPr>
            <p:ph type="body" idx="1"/>
          </p:nvPr>
        </p:nvSpPr>
        <p:spPr>
          <a:xfrm>
            <a:off x="827088" y="1773238"/>
            <a:ext cx="8077200" cy="3136900"/>
          </a:xfrm>
        </p:spPr>
        <p:txBody>
          <a:bodyPr/>
          <a:lstStyle/>
          <a:p>
            <a:r>
              <a:rPr lang="en-US" altLang="zh-CN"/>
              <a:t>4.1  </a:t>
            </a:r>
            <a:r>
              <a:rPr lang="zh-CN" altLang="en-US"/>
              <a:t>原子结构</a:t>
            </a:r>
          </a:p>
          <a:p>
            <a:r>
              <a:rPr lang="en-US" altLang="zh-CN"/>
              <a:t>4.2  </a:t>
            </a:r>
            <a:r>
              <a:rPr lang="zh-CN" altLang="en-US"/>
              <a:t>化学键与分子结构</a:t>
            </a:r>
          </a:p>
          <a:p>
            <a:r>
              <a:rPr lang="en-US" altLang="zh-CN"/>
              <a:t>4.3  </a:t>
            </a:r>
            <a:r>
              <a:rPr lang="zh-CN" altLang="en-US"/>
              <a:t>晶体结构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z="3600" smtClean="0"/>
              <a:t>泡利不相容原理</a:t>
            </a:r>
          </a:p>
        </p:txBody>
      </p:sp>
      <p:sp>
        <p:nvSpPr>
          <p:cNvPr id="178179" name="Rectangle 3"/>
          <p:cNvSpPr>
            <a:spLocks noGrp="1" noChangeArrowheads="1"/>
          </p:cNvSpPr>
          <p:nvPr>
            <p:ph type="body" sz="half" idx="1"/>
          </p:nvPr>
        </p:nvSpPr>
        <p:spPr>
          <a:xfrm>
            <a:off x="468313" y="1428736"/>
            <a:ext cx="8675687" cy="3600450"/>
          </a:xfrm>
        </p:spPr>
        <p:txBody>
          <a:bodyPr/>
          <a:lstStyle/>
          <a:p>
            <a:pPr eaLnBrk="1" hangingPunct="1">
              <a:lnSpc>
                <a:spcPct val="140000"/>
              </a:lnSpc>
            </a:pPr>
            <a:r>
              <a:rPr lang="zh-CN" altLang="en-US" sz="2800" dirty="0" smtClean="0"/>
              <a:t>在同一原子中，不可能存在状态完全相同的电子，即在一原子中不可能存在四个量子数完全相同的两个电子。</a:t>
            </a:r>
          </a:p>
          <a:p>
            <a:pPr eaLnBrk="1" hangingPunct="1">
              <a:lnSpc>
                <a:spcPct val="140000"/>
              </a:lnSpc>
            </a:pPr>
            <a:r>
              <a:rPr lang="zh-CN" altLang="en-US" sz="2800" dirty="0" smtClean="0"/>
              <a:t>每一原子轨道最多只能容纳自旋相反的两个电子。各电子层的</a:t>
            </a:r>
            <a:r>
              <a:rPr lang="zh-CN" altLang="en-US" sz="2800" dirty="0" smtClean="0">
                <a:solidFill>
                  <a:srgbClr val="CC0000"/>
                </a:solidFill>
              </a:rPr>
              <a:t>最大容量为</a:t>
            </a:r>
            <a:r>
              <a:rPr lang="en-US" altLang="zh-CN" sz="2800" dirty="0" smtClean="0">
                <a:solidFill>
                  <a:srgbClr val="CC0000"/>
                </a:solidFill>
              </a:rPr>
              <a:t>2</a:t>
            </a:r>
            <a:r>
              <a:rPr lang="en-US" altLang="zh-CN" sz="2800" i="1" dirty="0" smtClean="0">
                <a:solidFill>
                  <a:srgbClr val="CC0000"/>
                </a:solidFill>
              </a:rPr>
              <a:t>n</a:t>
            </a:r>
            <a:r>
              <a:rPr lang="en-US" altLang="zh-CN" sz="2800" baseline="30000" dirty="0" smtClean="0">
                <a:solidFill>
                  <a:srgbClr val="CC0000"/>
                </a:solidFill>
              </a:rPr>
              <a:t>2</a:t>
            </a:r>
            <a:r>
              <a:rPr lang="zh-CN" altLang="en-US" sz="2800" dirty="0" smtClean="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animEffect transition="in" filter="slide(fromBottom)">
                                      <p:cBhvr>
                                        <p:cTn id="7" dur="500"/>
                                        <p:tgtEl>
                                          <p:spTgt spid="178179">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8179">
                                            <p:txEl>
                                              <p:pRg st="1" end="1"/>
                                            </p:txEl>
                                          </p:spTgt>
                                        </p:tgtEl>
                                        <p:attrNameLst>
                                          <p:attrName>style.visibility</p:attrName>
                                        </p:attrNameLst>
                                      </p:cBhvr>
                                      <p:to>
                                        <p:strVal val="visible"/>
                                      </p:to>
                                    </p:set>
                                    <p:animEffect transition="in" filter="slide(fromBottom)">
                                      <p:cBhvr>
                                        <p:cTn id="11" dur="500"/>
                                        <p:tgtEl>
                                          <p:spTgt spid="178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737373"/>
            <a:chOff x="0" y="0"/>
            <a:chExt cx="5760" cy="4334"/>
          </a:xfrm>
        </p:grpSpPr>
        <p:pic>
          <p:nvPicPr>
            <p:cNvPr id="325635" name="Picture 3" descr="NSNBG"/>
            <p:cNvPicPr>
              <a:picLocks noChangeAspect="1" noChangeArrowheads="1"/>
            </p:cNvPicPr>
            <p:nvPr/>
          </p:nvPicPr>
          <p:blipFill>
            <a:blip r:embed="rId2"/>
            <a:srcRect/>
            <a:stretch>
              <a:fillRect/>
            </a:stretch>
          </p:blipFill>
          <p:spPr bwMode="auto">
            <a:xfrm>
              <a:off x="0" y="0"/>
              <a:ext cx="5760" cy="4334"/>
            </a:xfrm>
            <a:prstGeom prst="rect">
              <a:avLst/>
            </a:prstGeom>
            <a:noFill/>
          </p:spPr>
        </p:pic>
        <p:sp>
          <p:nvSpPr>
            <p:cNvPr id="325636" name="Rectangle 4"/>
            <p:cNvSpPr>
              <a:spLocks noChangeArrowheads="1"/>
            </p:cNvSpPr>
            <p:nvPr/>
          </p:nvSpPr>
          <p:spPr bwMode="auto">
            <a:xfrm rot="5400000">
              <a:off x="2803" y="-2702"/>
              <a:ext cx="154" cy="5760"/>
            </a:xfrm>
            <a:prstGeom prst="rect">
              <a:avLst/>
            </a:prstGeom>
            <a:gradFill rotWithShape="1">
              <a:gsLst>
                <a:gs pos="0">
                  <a:srgbClr val="D5B6E8">
                    <a:gamma/>
                    <a:shade val="46275"/>
                    <a:invGamma/>
                  </a:srgbClr>
                </a:gs>
                <a:gs pos="100000">
                  <a:srgbClr val="D5B6E8"/>
                </a:gs>
              </a:gsLst>
              <a:lin ang="0" scaled="1"/>
            </a:gradFill>
            <a:ln w="9525">
              <a:noFill/>
              <a:miter lim="800000"/>
              <a:headEnd/>
              <a:tailEnd/>
            </a:ln>
            <a:effectLst/>
          </p:spPr>
          <p:txBody>
            <a:bodyPr wrap="none" anchor="ctr"/>
            <a:lstStyle/>
            <a:p>
              <a:endParaRPr lang="zh-CN" altLang="en-US"/>
            </a:p>
          </p:txBody>
        </p:sp>
        <p:sp>
          <p:nvSpPr>
            <p:cNvPr id="325637" name="Rectangle 5"/>
            <p:cNvSpPr>
              <a:spLocks noChangeArrowheads="1"/>
            </p:cNvSpPr>
            <p:nvPr/>
          </p:nvSpPr>
          <p:spPr bwMode="auto">
            <a:xfrm rot="5400000">
              <a:off x="2820" y="-2820"/>
              <a:ext cx="119" cy="5760"/>
            </a:xfrm>
            <a:prstGeom prst="rect">
              <a:avLst/>
            </a:prstGeom>
            <a:gradFill rotWithShape="1">
              <a:gsLst>
                <a:gs pos="0">
                  <a:srgbClr val="FF00FF">
                    <a:gamma/>
                    <a:shade val="46275"/>
                    <a:invGamma/>
                  </a:srgbClr>
                </a:gs>
                <a:gs pos="100000">
                  <a:srgbClr val="FF00FF"/>
                </a:gs>
              </a:gsLst>
              <a:lin ang="0" scaled="1"/>
            </a:gradFill>
            <a:ln w="9525">
              <a:noFill/>
              <a:miter lim="800000"/>
              <a:headEnd/>
              <a:tailEnd/>
            </a:ln>
            <a:effectLst/>
          </p:spPr>
          <p:txBody>
            <a:bodyPr wrap="none" anchor="ctr"/>
            <a:lstStyle/>
            <a:p>
              <a:endParaRPr lang="zh-CN" altLang="en-US"/>
            </a:p>
          </p:txBody>
        </p:sp>
        <p:sp>
          <p:nvSpPr>
            <p:cNvPr id="325638" name="Rectangle 6"/>
            <p:cNvSpPr>
              <a:spLocks noChangeArrowheads="1"/>
            </p:cNvSpPr>
            <p:nvPr/>
          </p:nvSpPr>
          <p:spPr bwMode="auto">
            <a:xfrm rot="5400000">
              <a:off x="2848" y="-2701"/>
              <a:ext cx="63" cy="5760"/>
            </a:xfrm>
            <a:prstGeom prst="rect">
              <a:avLst/>
            </a:prstGeom>
            <a:gradFill rotWithShape="1">
              <a:gsLst>
                <a:gs pos="0">
                  <a:srgbClr val="FFFF00">
                    <a:gamma/>
                    <a:shade val="46275"/>
                    <a:invGamma/>
                  </a:srgbClr>
                </a:gs>
                <a:gs pos="100000">
                  <a:srgbClr val="FFFF00"/>
                </a:gs>
              </a:gsLst>
              <a:lin ang="0" scaled="1"/>
            </a:gradFill>
            <a:ln w="9525">
              <a:noFill/>
              <a:miter lim="800000"/>
              <a:headEnd/>
              <a:tailEnd/>
            </a:ln>
            <a:effectLst/>
          </p:spPr>
          <p:txBody>
            <a:bodyPr wrap="none" anchor="ctr"/>
            <a:lstStyle/>
            <a:p>
              <a:endParaRPr lang="zh-CN" altLang="en-US"/>
            </a:p>
          </p:txBody>
        </p:sp>
      </p:grpSp>
      <p:graphicFrame>
        <p:nvGraphicFramePr>
          <p:cNvPr id="326237" name="Group 605"/>
          <p:cNvGraphicFramePr>
            <a:graphicFrameLocks noGrp="1"/>
          </p:cNvGraphicFramePr>
          <p:nvPr/>
        </p:nvGraphicFramePr>
        <p:xfrm>
          <a:off x="142844" y="357166"/>
          <a:ext cx="8856662" cy="6151245"/>
        </p:xfrm>
        <a:graphic>
          <a:graphicData uri="http://schemas.openxmlformats.org/drawingml/2006/table">
            <a:tbl>
              <a:tblPr/>
              <a:tblGrid>
                <a:gridCol w="431800"/>
                <a:gridCol w="431800"/>
                <a:gridCol w="1225550"/>
                <a:gridCol w="1943100"/>
                <a:gridCol w="1800225"/>
                <a:gridCol w="1873250"/>
                <a:gridCol w="1150937"/>
              </a:tblGrid>
              <a:tr h="219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n</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l</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m</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轨道名称</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l</a:t>
                      </a: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相同轨道数</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n</a:t>
                      </a: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相同轨道数</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电子数</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1s</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07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2s</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4</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0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x</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y</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z</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219075">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3s</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0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x</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y</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z</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4667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z</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xz</a:t>
                      </a:r>
                      <a:r>
                        <a:rPr kumimoji="0" lang="en-US" altLang="zh-CN" sz="1600" b="0" i="1"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 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yz</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y</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a:t>
                      </a:r>
                      <a:r>
                        <a:rPr kumimoji="0" lang="en-US" altLang="zh-CN" sz="1600" b="0" i="1"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 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219075">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4</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3s</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a:ea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16</a:t>
                      </a: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n</a:t>
                      </a:r>
                      <a:r>
                        <a:rPr kumimoji="0"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4p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x</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,4p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y</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,4p</a:t>
                      </a:r>
                      <a:r>
                        <a:rPr kumimoji="0" lang="en-US" altLang="zh-CN" sz="1600" b="0" i="0" u="none" strike="noStrike" cap="none" normalizeH="0" baseline="-25000" smtClean="0">
                          <a:ln>
                            <a:noFill/>
                          </a:ln>
                          <a:solidFill>
                            <a:schemeClr val="tx1"/>
                          </a:solidFill>
                          <a:effectLst/>
                          <a:latin typeface="Times New Roman" pitchFamily="18" charset="0"/>
                          <a:ea typeface="宋体" pitchFamily="2" charset="-122"/>
                        </a:rPr>
                        <a:t>z</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5048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z</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xz</a:t>
                      </a:r>
                      <a:r>
                        <a:rPr kumimoji="0" lang="en-US" altLang="zh-CN" sz="1600" b="0" i="1"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 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yz</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y</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a:t>
                      </a:r>
                      <a:r>
                        <a:rPr kumimoji="0" lang="en-US" altLang="zh-CN" sz="1600" b="0" i="1"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 3d</a:t>
                      </a:r>
                      <a:r>
                        <a:rPr kumimoji="0" lang="en-US" altLang="zh-CN" sz="1600" b="0" i="1" u="none" strike="noStrike" cap="none" normalizeH="0" baseline="-25000" smtClean="0">
                          <a:ln>
                            <a:noFill/>
                          </a:ln>
                          <a:solidFill>
                            <a:schemeClr val="tx1"/>
                          </a:solidFill>
                          <a:effectLst/>
                          <a:latin typeface="Times New Roman" pitchFamily="18" charset="0"/>
                          <a:ea typeface="宋体" pitchFamily="2" charset="-122"/>
                        </a:rPr>
                        <a:t>xy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8477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 </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0" i="1" u="none" strike="noStrike" cap="none" normalizeH="0" baseline="0" smtClean="0">
                          <a:ln>
                            <a:noFill/>
                          </a:ln>
                          <a:solidFill>
                            <a:schemeClr val="tx1"/>
                          </a:solidFill>
                          <a:effectLst/>
                          <a:latin typeface="Arial" pitchFamily="34" charset="0"/>
                          <a:ea typeface="宋体" pitchFamily="2" charset="-122"/>
                          <a:cs typeface="Arial" pitchFamily="34" charset="0"/>
                        </a:rPr>
                        <a: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7</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bl>
          </a:graphicData>
        </a:graphic>
      </p:graphicFrame>
      <p:sp>
        <p:nvSpPr>
          <p:cNvPr id="326192" name="Rectangle 560"/>
          <p:cNvSpPr>
            <a:spLocks noChangeArrowheads="1"/>
          </p:cNvSpPr>
          <p:nvPr/>
        </p:nvSpPr>
        <p:spPr bwMode="auto">
          <a:xfrm>
            <a:off x="0" y="9983788"/>
            <a:ext cx="9144000" cy="0"/>
          </a:xfrm>
          <a:prstGeom prst="rect">
            <a:avLst/>
          </a:prstGeom>
          <a:noFill/>
          <a:ln w="9525">
            <a:noFill/>
            <a:miter lim="800000"/>
            <a:headEnd/>
            <a:tailEnd/>
          </a:ln>
          <a:effectLst/>
        </p:spPr>
        <p:txBody>
          <a:bodyPr wrap="none" anchor="ctr">
            <a:spAutoFit/>
          </a:bodyPr>
          <a:lstStyle/>
          <a:p>
            <a:endParaRPr lang="zh-CN" altLang="zh-CN" sz="180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dirty="0" smtClean="0"/>
              <a:t>最低能量原理 </a:t>
            </a:r>
          </a:p>
        </p:txBody>
      </p:sp>
      <p:sp>
        <p:nvSpPr>
          <p:cNvPr id="179203" name="Rectangle 3"/>
          <p:cNvSpPr>
            <a:spLocks noGrp="1" noChangeArrowheads="1"/>
          </p:cNvSpPr>
          <p:nvPr>
            <p:ph type="body" idx="1"/>
          </p:nvPr>
        </p:nvSpPr>
        <p:spPr>
          <a:xfrm>
            <a:off x="250825" y="1196975"/>
            <a:ext cx="8893175" cy="503238"/>
          </a:xfrm>
        </p:spPr>
        <p:txBody>
          <a:bodyPr/>
          <a:lstStyle/>
          <a:p>
            <a:pPr eaLnBrk="1" hangingPunct="1">
              <a:lnSpc>
                <a:spcPct val="80000"/>
              </a:lnSpc>
            </a:pPr>
            <a:r>
              <a:rPr lang="zh-CN" altLang="en-US" sz="2800" dirty="0" smtClean="0"/>
              <a:t>电子总是优先占据能级较低的轨道，</a:t>
            </a:r>
            <a:r>
              <a:rPr kumimoji="1" lang="zh-CN" altLang="en-US" sz="2800" dirty="0" smtClean="0"/>
              <a:t>使系统能量处于最低。</a:t>
            </a:r>
          </a:p>
        </p:txBody>
      </p:sp>
      <p:pic>
        <p:nvPicPr>
          <p:cNvPr id="179210" name="Picture 10" descr="815 copy 副本"/>
          <p:cNvPicPr>
            <a:picLocks noChangeAspect="1" noChangeArrowheads="1"/>
          </p:cNvPicPr>
          <p:nvPr/>
        </p:nvPicPr>
        <p:blipFill>
          <a:blip r:embed="rId2"/>
          <a:srcRect t="5190" b="4475"/>
          <a:stretch>
            <a:fillRect/>
          </a:stretch>
        </p:blipFill>
        <p:spPr bwMode="auto">
          <a:xfrm>
            <a:off x="4071934" y="2000240"/>
            <a:ext cx="4826000" cy="3744913"/>
          </a:xfrm>
          <a:prstGeom prst="rect">
            <a:avLst/>
          </a:prstGeom>
          <a:noFill/>
          <a:ln w="9525">
            <a:noFill/>
            <a:miter lim="800000"/>
            <a:headEnd/>
            <a:tailEnd/>
          </a:ln>
        </p:spPr>
      </p:pic>
      <p:sp>
        <p:nvSpPr>
          <p:cNvPr id="179211" name="Rectangle 11"/>
          <p:cNvSpPr>
            <a:spLocks noChangeArrowheads="1"/>
          </p:cNvSpPr>
          <p:nvPr/>
        </p:nvSpPr>
        <p:spPr bwMode="auto">
          <a:xfrm>
            <a:off x="357158" y="2214554"/>
            <a:ext cx="3743325" cy="2505301"/>
          </a:xfrm>
          <a:prstGeom prst="rect">
            <a:avLst/>
          </a:prstGeom>
          <a:noFill/>
          <a:ln w="9525" algn="ctr">
            <a:noFill/>
            <a:miter lim="800000"/>
            <a:headEnd/>
            <a:tailEnd/>
          </a:ln>
        </p:spPr>
        <p:txBody>
          <a:bodyPr>
            <a:spAutoFit/>
          </a:bodyPr>
          <a:lstStyle/>
          <a:p>
            <a:pPr marL="342900" indent="-342900">
              <a:lnSpc>
                <a:spcPct val="80000"/>
              </a:lnSpc>
              <a:spcBef>
                <a:spcPct val="20000"/>
              </a:spcBef>
              <a:buFontTx/>
              <a:buBlip>
                <a:blip r:embed="rId3"/>
              </a:buBlip>
            </a:pPr>
            <a:r>
              <a:rPr kumimoji="1" lang="zh-CN" altLang="en-US" sz="2800" dirty="0"/>
              <a:t>基态时电子按照鲍林原子轨道近似能级图，由低到高填入各轨道</a:t>
            </a:r>
            <a:r>
              <a:rPr kumimoji="1" lang="zh-CN" altLang="en-US" sz="2800" b="1" dirty="0"/>
              <a:t>   </a:t>
            </a:r>
            <a:r>
              <a:rPr kumimoji="1" lang="en-US" altLang="zh-CN" sz="2800" b="1" dirty="0"/>
              <a:t>1s</a:t>
            </a:r>
            <a:r>
              <a:rPr kumimoji="1" lang="zh-CN" altLang="en-US" sz="2800" b="1" dirty="0"/>
              <a:t>；</a:t>
            </a:r>
            <a:r>
              <a:rPr kumimoji="1" lang="en-US" altLang="zh-CN" sz="2800" b="1" dirty="0">
                <a:solidFill>
                  <a:srgbClr val="0099FF"/>
                </a:solidFill>
              </a:rPr>
              <a:t>2s</a:t>
            </a:r>
            <a:r>
              <a:rPr kumimoji="1" lang="zh-CN" altLang="en-US" sz="2800" b="1" dirty="0">
                <a:solidFill>
                  <a:srgbClr val="0099FF"/>
                </a:solidFill>
              </a:rPr>
              <a:t>，</a:t>
            </a:r>
            <a:r>
              <a:rPr kumimoji="1" lang="en-US" altLang="zh-CN" sz="2800" b="1" dirty="0">
                <a:solidFill>
                  <a:srgbClr val="0099FF"/>
                </a:solidFill>
              </a:rPr>
              <a:t>2p</a:t>
            </a:r>
            <a:r>
              <a:rPr kumimoji="1" lang="zh-CN" altLang="en-US" sz="2800" b="1" dirty="0"/>
              <a:t>；</a:t>
            </a:r>
            <a:r>
              <a:rPr kumimoji="1" lang="en-US" altLang="zh-CN" sz="2800" b="1" dirty="0">
                <a:solidFill>
                  <a:srgbClr val="000099"/>
                </a:solidFill>
              </a:rPr>
              <a:t>3s</a:t>
            </a:r>
            <a:r>
              <a:rPr kumimoji="1" lang="zh-CN" altLang="en-US" sz="2800" b="1" dirty="0">
                <a:solidFill>
                  <a:srgbClr val="000099"/>
                </a:solidFill>
              </a:rPr>
              <a:t>，</a:t>
            </a:r>
            <a:r>
              <a:rPr kumimoji="1" lang="en-US" altLang="zh-CN" sz="2800" b="1" dirty="0">
                <a:solidFill>
                  <a:srgbClr val="000099"/>
                </a:solidFill>
              </a:rPr>
              <a:t>3p</a:t>
            </a:r>
            <a:r>
              <a:rPr kumimoji="1" lang="zh-CN" altLang="en-US" sz="2800" b="1" dirty="0"/>
              <a:t>；</a:t>
            </a:r>
            <a:r>
              <a:rPr kumimoji="1" lang="en-US" altLang="zh-CN" sz="2800" b="1" dirty="0">
                <a:solidFill>
                  <a:schemeClr val="folHlink"/>
                </a:solidFill>
              </a:rPr>
              <a:t>4s</a:t>
            </a:r>
            <a:r>
              <a:rPr kumimoji="1" lang="zh-CN" altLang="en-US" sz="2800" b="1" dirty="0">
                <a:solidFill>
                  <a:schemeClr val="folHlink"/>
                </a:solidFill>
              </a:rPr>
              <a:t>，</a:t>
            </a:r>
            <a:r>
              <a:rPr kumimoji="1" lang="en-US" altLang="zh-CN" sz="2800" b="1" dirty="0">
                <a:solidFill>
                  <a:schemeClr val="folHlink"/>
                </a:solidFill>
              </a:rPr>
              <a:t>3d</a:t>
            </a:r>
            <a:r>
              <a:rPr kumimoji="1" lang="zh-CN" altLang="en-US" sz="2800" b="1" dirty="0">
                <a:solidFill>
                  <a:schemeClr val="folHlink"/>
                </a:solidFill>
              </a:rPr>
              <a:t>，</a:t>
            </a:r>
            <a:r>
              <a:rPr kumimoji="1" lang="en-US" altLang="zh-CN" sz="2800" b="1" dirty="0">
                <a:solidFill>
                  <a:schemeClr val="folHlink"/>
                </a:solidFill>
              </a:rPr>
              <a:t>4p</a:t>
            </a:r>
            <a:r>
              <a:rPr kumimoji="1" lang="zh-CN" altLang="en-US" sz="2800" b="1" dirty="0"/>
              <a:t>；</a:t>
            </a:r>
            <a:r>
              <a:rPr kumimoji="1" lang="en-US" altLang="zh-CN" sz="2800" b="1" dirty="0">
                <a:solidFill>
                  <a:srgbClr val="7030A0"/>
                </a:solidFill>
              </a:rPr>
              <a:t>5s</a:t>
            </a:r>
            <a:r>
              <a:rPr kumimoji="1" lang="zh-CN" altLang="en-US" sz="2800" b="1" dirty="0">
                <a:solidFill>
                  <a:srgbClr val="7030A0"/>
                </a:solidFill>
              </a:rPr>
              <a:t>，</a:t>
            </a:r>
            <a:r>
              <a:rPr kumimoji="1" lang="en-US" altLang="zh-CN" sz="2800" b="1" dirty="0">
                <a:solidFill>
                  <a:srgbClr val="7030A0"/>
                </a:solidFill>
              </a:rPr>
              <a:t>4d</a:t>
            </a:r>
            <a:r>
              <a:rPr kumimoji="1" lang="zh-CN" altLang="en-US" sz="2800" b="1" dirty="0">
                <a:solidFill>
                  <a:srgbClr val="7030A0"/>
                </a:solidFill>
              </a:rPr>
              <a:t>，   </a:t>
            </a:r>
            <a:r>
              <a:rPr kumimoji="1" lang="en-US" altLang="zh-CN" sz="2800" b="1" dirty="0">
                <a:solidFill>
                  <a:srgbClr val="7030A0"/>
                </a:solidFill>
              </a:rPr>
              <a:t>5p</a:t>
            </a:r>
            <a:r>
              <a:rPr kumimoji="1" lang="zh-CN" altLang="en-US" sz="2800" b="1" dirty="0">
                <a:solidFill>
                  <a:srgbClr val="7030A0"/>
                </a:solidFill>
              </a:rPr>
              <a:t>；</a:t>
            </a:r>
            <a:r>
              <a:rPr kumimoji="1" lang="en-US" altLang="zh-CN" sz="2800" b="1" dirty="0">
                <a:solidFill>
                  <a:srgbClr val="FF0000"/>
                </a:solidFill>
              </a:rPr>
              <a:t>6s</a:t>
            </a:r>
            <a:r>
              <a:rPr kumimoji="1" lang="zh-CN" altLang="en-US" sz="2800" b="1" dirty="0">
                <a:solidFill>
                  <a:srgbClr val="FF0000"/>
                </a:solidFill>
              </a:rPr>
              <a:t>，</a:t>
            </a:r>
            <a:r>
              <a:rPr kumimoji="1" lang="en-US" altLang="zh-CN" sz="2800" b="1" dirty="0">
                <a:solidFill>
                  <a:srgbClr val="FF0000"/>
                </a:solidFill>
              </a:rPr>
              <a:t>4f</a:t>
            </a:r>
            <a:r>
              <a:rPr kumimoji="1" lang="zh-CN" altLang="en-US" sz="2800" b="1" dirty="0">
                <a:solidFill>
                  <a:srgbClr val="FF0000"/>
                </a:solidFill>
              </a:rPr>
              <a:t>，</a:t>
            </a:r>
            <a:r>
              <a:rPr kumimoji="1" lang="en-US" altLang="zh-CN" sz="2800" b="1" dirty="0">
                <a:solidFill>
                  <a:srgbClr val="FF0000"/>
                </a:solidFill>
              </a:rPr>
              <a:t>5d</a:t>
            </a:r>
            <a:r>
              <a:rPr kumimoji="1" lang="zh-CN" altLang="en-US" sz="2800" b="1" dirty="0">
                <a:solidFill>
                  <a:srgbClr val="FF0000"/>
                </a:solidFill>
              </a:rPr>
              <a:t>，</a:t>
            </a:r>
            <a:r>
              <a:rPr kumimoji="1" lang="en-US" altLang="zh-CN" sz="2800" b="1" dirty="0">
                <a:solidFill>
                  <a:srgbClr val="FF0000"/>
                </a:solidFill>
              </a:rPr>
              <a:t>6p</a:t>
            </a:r>
            <a:r>
              <a:rPr kumimoji="1" lang="zh-CN" altLang="en-US" sz="2800" b="1" dirty="0"/>
              <a:t>；</a:t>
            </a:r>
            <a:r>
              <a:rPr kumimoji="1" lang="en-US" altLang="zh-CN" sz="2800" b="1" dirty="0">
                <a:solidFill>
                  <a:schemeClr val="accent6">
                    <a:lumMod val="50000"/>
                  </a:schemeClr>
                </a:solidFill>
              </a:rPr>
              <a:t>7s</a:t>
            </a:r>
            <a:r>
              <a:rPr kumimoji="1" lang="zh-CN" altLang="en-US" sz="2800" b="1" dirty="0">
                <a:solidFill>
                  <a:schemeClr val="accent6">
                    <a:lumMod val="50000"/>
                  </a:schemeClr>
                </a:solidFill>
              </a:rPr>
              <a:t>， </a:t>
            </a:r>
            <a:r>
              <a:rPr kumimoji="1" lang="en-US" altLang="zh-CN" sz="2800" b="1" dirty="0">
                <a:solidFill>
                  <a:schemeClr val="accent6">
                    <a:lumMod val="50000"/>
                  </a:schemeClr>
                </a:solidFill>
              </a:rPr>
              <a:t>5f ,…</a:t>
            </a:r>
            <a:r>
              <a:rPr kumimoji="1" lang="zh-CN" altLang="en-US" sz="2800" b="1" dirty="0">
                <a:solidFill>
                  <a:srgbClr val="00FFFF"/>
                </a:solidFill>
              </a:rPr>
              <a:t>。</a:t>
            </a:r>
          </a:p>
        </p:txBody>
      </p:sp>
      <p:sp>
        <p:nvSpPr>
          <p:cNvPr id="179213" name="Rectangle 13"/>
          <p:cNvSpPr>
            <a:spLocks noChangeArrowheads="1"/>
          </p:cNvSpPr>
          <p:nvPr/>
        </p:nvSpPr>
        <p:spPr bwMode="auto">
          <a:xfrm>
            <a:off x="428596" y="4929198"/>
            <a:ext cx="4140200" cy="1373187"/>
          </a:xfrm>
          <a:prstGeom prst="rect">
            <a:avLst/>
          </a:prstGeom>
          <a:noFill/>
          <a:ln w="9525" algn="ctr">
            <a:noFill/>
            <a:miter lim="800000"/>
            <a:headEnd/>
            <a:tailEnd/>
          </a:ln>
        </p:spPr>
        <p:txBody>
          <a:bodyPr anchor="ctr">
            <a:spAutoFit/>
          </a:bodyPr>
          <a:lstStyle/>
          <a:p>
            <a:pPr>
              <a:spcBef>
                <a:spcPct val="0"/>
              </a:spcBef>
            </a:pPr>
            <a:r>
              <a:rPr lang="zh-CN" altLang="en-US" sz="2800" dirty="0">
                <a:solidFill>
                  <a:srgbClr val="CC0000"/>
                </a:solidFill>
              </a:rPr>
              <a:t>能量最低原理解决了</a:t>
            </a:r>
            <a:r>
              <a:rPr lang="en-US" altLang="zh-CN" sz="2800" dirty="0">
                <a:solidFill>
                  <a:srgbClr val="CC0000"/>
                </a:solidFill>
              </a:rPr>
              <a:t>n</a:t>
            </a:r>
            <a:r>
              <a:rPr lang="zh-CN" altLang="en-US" sz="2800" dirty="0">
                <a:solidFill>
                  <a:srgbClr val="CC0000"/>
                </a:solidFill>
              </a:rPr>
              <a:t>或</a:t>
            </a:r>
            <a:r>
              <a:rPr lang="en-US" altLang="zh-CN" sz="2800" dirty="0">
                <a:solidFill>
                  <a:srgbClr val="CC0000"/>
                </a:solidFill>
              </a:rPr>
              <a:t>l</a:t>
            </a:r>
            <a:r>
              <a:rPr lang="zh-CN" altLang="en-US" sz="2800" dirty="0">
                <a:solidFill>
                  <a:srgbClr val="CC0000"/>
                </a:solidFill>
              </a:rPr>
              <a:t>值不同的轨道中电子的分布规律。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slide(fromBottom)">
                                      <p:cBhvr>
                                        <p:cTn id="7" dur="500"/>
                                        <p:tgtEl>
                                          <p:spTgt spid="179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9211"/>
                                        </p:tgtEl>
                                        <p:attrNameLst>
                                          <p:attrName>style.visibility</p:attrName>
                                        </p:attrNameLst>
                                      </p:cBhvr>
                                      <p:to>
                                        <p:strVal val="visible"/>
                                      </p:to>
                                    </p:set>
                                    <p:animEffect transition="in" filter="blinds(horizontal)">
                                      <p:cBhvr>
                                        <p:cTn id="12" dur="500"/>
                                        <p:tgtEl>
                                          <p:spTgt spid="1792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9210"/>
                                        </p:tgtEl>
                                        <p:attrNameLst>
                                          <p:attrName>style.visibility</p:attrName>
                                        </p:attrNameLst>
                                      </p:cBhvr>
                                      <p:to>
                                        <p:strVal val="visible"/>
                                      </p:to>
                                    </p:set>
                                    <p:animEffect transition="in" filter="checkerboard(across)">
                                      <p:cBhvr>
                                        <p:cTn id="17" dur="500"/>
                                        <p:tgtEl>
                                          <p:spTgt spid="1792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13"/>
                                        </p:tgtEl>
                                        <p:attrNameLst>
                                          <p:attrName>style.visibility</p:attrName>
                                        </p:attrNameLst>
                                      </p:cBhvr>
                                      <p:to>
                                        <p:strVal val="visible"/>
                                      </p:to>
                                    </p:set>
                                    <p:animEffect transition="in" filter="blinds(horizontal)">
                                      <p:cBhvr>
                                        <p:cTn id="22" dur="500"/>
                                        <p:tgtEl>
                                          <p:spTgt spid="179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advAuto="0"/>
      <p:bldP spid="179211" grpId="0"/>
      <p:bldP spid="17921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18"/>
          <p:cNvSpPr>
            <a:spLocks noGrp="1" noChangeArrowheads="1"/>
          </p:cNvSpPr>
          <p:nvPr>
            <p:ph type="body" idx="1"/>
          </p:nvPr>
        </p:nvSpPr>
        <p:spPr/>
        <p:txBody>
          <a:bodyPr/>
          <a:lstStyle/>
          <a:p>
            <a:pPr eaLnBrk="1" hangingPunct="1">
              <a:lnSpc>
                <a:spcPct val="120000"/>
              </a:lnSpc>
            </a:pPr>
            <a:r>
              <a:rPr kumimoji="1" lang="zh-CN" altLang="en-US" sz="3200" dirty="0" smtClean="0"/>
              <a:t>相同</a:t>
            </a:r>
            <a:r>
              <a:rPr kumimoji="1" lang="en-US" altLang="en-US" sz="3200" i="1" dirty="0" smtClean="0"/>
              <a:t>n</a:t>
            </a:r>
            <a:r>
              <a:rPr kumimoji="1" lang="zh-CN" altLang="en-US" sz="3200" dirty="0" smtClean="0"/>
              <a:t>和</a:t>
            </a:r>
            <a:r>
              <a:rPr kumimoji="1" lang="en-US" altLang="zh-CN" sz="3200" i="1" dirty="0" smtClean="0"/>
              <a:t>l</a:t>
            </a:r>
            <a:r>
              <a:rPr kumimoji="1" lang="zh-CN" altLang="en-US" sz="3200" dirty="0" smtClean="0"/>
              <a:t>的电子，将尽可能分占</a:t>
            </a:r>
            <a:r>
              <a:rPr kumimoji="1" lang="en-US" altLang="zh-CN" sz="3200" i="1" dirty="0" smtClean="0">
                <a:solidFill>
                  <a:schemeClr val="accent6">
                    <a:lumMod val="50000"/>
                  </a:schemeClr>
                </a:solidFill>
              </a:rPr>
              <a:t>m</a:t>
            </a:r>
            <a:r>
              <a:rPr kumimoji="1" lang="zh-CN" altLang="en-US" sz="3200" dirty="0" smtClean="0"/>
              <a:t>值</a:t>
            </a:r>
            <a:r>
              <a:rPr kumimoji="1" lang="zh-CN" altLang="en-US" sz="3200" dirty="0" smtClean="0">
                <a:solidFill>
                  <a:schemeClr val="accent6">
                    <a:lumMod val="50000"/>
                  </a:schemeClr>
                </a:solidFill>
              </a:rPr>
              <a:t>不同</a:t>
            </a:r>
            <a:r>
              <a:rPr kumimoji="1" lang="zh-CN" altLang="en-US" sz="3200" dirty="0" smtClean="0"/>
              <a:t>的轨道，且</a:t>
            </a:r>
            <a:r>
              <a:rPr kumimoji="1" lang="en-US" altLang="zh-CN" sz="3200" i="1" dirty="0" smtClean="0">
                <a:solidFill>
                  <a:schemeClr val="accent6">
                    <a:lumMod val="50000"/>
                  </a:schemeClr>
                </a:solidFill>
              </a:rPr>
              <a:t>m</a:t>
            </a:r>
            <a:r>
              <a:rPr kumimoji="1" lang="en-US" altLang="zh-CN" sz="3200" baseline="-25000" dirty="0" smtClean="0">
                <a:solidFill>
                  <a:schemeClr val="accent6">
                    <a:lumMod val="50000"/>
                  </a:schemeClr>
                </a:solidFill>
              </a:rPr>
              <a:t>s</a:t>
            </a:r>
            <a:r>
              <a:rPr kumimoji="1" lang="zh-CN" altLang="en-US" sz="3200" dirty="0" smtClean="0"/>
              <a:t>相同，即自旋平行。</a:t>
            </a:r>
          </a:p>
          <a:p>
            <a:pPr eaLnBrk="1" hangingPunct="1">
              <a:lnSpc>
                <a:spcPct val="120000"/>
              </a:lnSpc>
            </a:pPr>
            <a:r>
              <a:rPr lang="zh-CN" altLang="en-US" sz="3200" dirty="0" smtClean="0"/>
              <a:t>等价轨道被电子</a:t>
            </a:r>
            <a:r>
              <a:rPr lang="zh-CN" altLang="en-US" sz="3200" dirty="0" smtClean="0">
                <a:solidFill>
                  <a:srgbClr val="CC0000"/>
                </a:solidFill>
              </a:rPr>
              <a:t>半充满</a:t>
            </a:r>
            <a:r>
              <a:rPr lang="zh-CN" altLang="en-US" sz="3200" dirty="0" smtClean="0"/>
              <a:t>、</a:t>
            </a:r>
            <a:r>
              <a:rPr lang="zh-CN" altLang="en-US" sz="3200" dirty="0" smtClean="0">
                <a:solidFill>
                  <a:srgbClr val="CC0000"/>
                </a:solidFill>
              </a:rPr>
              <a:t>全充满</a:t>
            </a:r>
            <a:r>
              <a:rPr lang="zh-CN" altLang="en-US" sz="3200" dirty="0" smtClean="0"/>
              <a:t>或</a:t>
            </a:r>
            <a:r>
              <a:rPr lang="zh-CN" altLang="en-US" sz="3200" dirty="0" smtClean="0">
                <a:solidFill>
                  <a:srgbClr val="CC0000"/>
                </a:solidFill>
              </a:rPr>
              <a:t>全空</a:t>
            </a:r>
            <a:r>
              <a:rPr lang="zh-CN" altLang="en-US" sz="3200" dirty="0" smtClean="0"/>
              <a:t>状态时较为稳定。</a:t>
            </a:r>
          </a:p>
          <a:p>
            <a:pPr eaLnBrk="1" hangingPunct="1">
              <a:lnSpc>
                <a:spcPct val="120000"/>
              </a:lnSpc>
            </a:pPr>
            <a:r>
              <a:rPr lang="zh-CN" altLang="en-US" sz="3200" dirty="0" smtClean="0"/>
              <a:t>如氮原子核外电子的填充，</a:t>
            </a:r>
          </a:p>
        </p:txBody>
      </p:sp>
      <p:sp>
        <p:nvSpPr>
          <p:cNvPr id="74755" name="Rectangle 16"/>
          <p:cNvSpPr>
            <a:spLocks noGrp="1" noChangeArrowheads="1"/>
          </p:cNvSpPr>
          <p:nvPr>
            <p:ph type="title"/>
          </p:nvPr>
        </p:nvSpPr>
        <p:spPr/>
        <p:txBody>
          <a:bodyPr/>
          <a:lstStyle/>
          <a:p>
            <a:pPr eaLnBrk="1" hangingPunct="1"/>
            <a:r>
              <a:rPr lang="zh-CN" altLang="en-US" smtClean="0"/>
              <a:t>洪特规则</a:t>
            </a:r>
          </a:p>
        </p:txBody>
      </p:sp>
      <p:sp>
        <p:nvSpPr>
          <p:cNvPr id="74756" name="Rectangle 19"/>
          <p:cNvSpPr>
            <a:spLocks noChangeArrowheads="1"/>
          </p:cNvSpPr>
          <p:nvPr/>
        </p:nvSpPr>
        <p:spPr bwMode="auto">
          <a:xfrm>
            <a:off x="684213" y="4724400"/>
            <a:ext cx="720725" cy="1630363"/>
          </a:xfrm>
          <a:prstGeom prst="rect">
            <a:avLst/>
          </a:prstGeom>
          <a:noFill/>
          <a:ln w="9525">
            <a:noFill/>
            <a:miter lim="800000"/>
            <a:headEnd/>
            <a:tailEnd/>
          </a:ln>
        </p:spPr>
        <p:txBody>
          <a:bodyPr>
            <a:spAutoFit/>
          </a:bodyPr>
          <a:lstStyle/>
          <a:p>
            <a:pPr marL="1588" lvl="1">
              <a:lnSpc>
                <a:spcPct val="120000"/>
              </a:lnSpc>
              <a:spcBef>
                <a:spcPct val="0"/>
              </a:spcBef>
            </a:pPr>
            <a:r>
              <a:rPr lang="en-US" altLang="zh-CN" sz="2800" dirty="0"/>
              <a:t>2p</a:t>
            </a:r>
            <a:r>
              <a:rPr lang="en-US" altLang="zh-CN" sz="2800" baseline="30000" dirty="0"/>
              <a:t>3</a:t>
            </a:r>
          </a:p>
          <a:p>
            <a:pPr>
              <a:lnSpc>
                <a:spcPct val="120000"/>
              </a:lnSpc>
              <a:spcBef>
                <a:spcPct val="0"/>
              </a:spcBef>
            </a:pPr>
            <a:r>
              <a:rPr lang="en-US" altLang="zh-CN" sz="2800" dirty="0"/>
              <a:t>2s</a:t>
            </a:r>
            <a:r>
              <a:rPr lang="en-US" altLang="zh-CN" sz="2800" baseline="30000" dirty="0"/>
              <a:t>2</a:t>
            </a:r>
          </a:p>
          <a:p>
            <a:pPr marL="1588" lvl="1">
              <a:lnSpc>
                <a:spcPct val="120000"/>
              </a:lnSpc>
              <a:spcBef>
                <a:spcPct val="0"/>
              </a:spcBef>
            </a:pPr>
            <a:r>
              <a:rPr lang="en-US" altLang="zh-CN" sz="2800" dirty="0"/>
              <a:t>1s</a:t>
            </a:r>
            <a:r>
              <a:rPr lang="en-US" altLang="zh-CN" sz="2800" baseline="30000" dirty="0"/>
              <a:t>2</a:t>
            </a:r>
          </a:p>
        </p:txBody>
      </p:sp>
      <p:grpSp>
        <p:nvGrpSpPr>
          <p:cNvPr id="2" name="Group 20"/>
          <p:cNvGrpSpPr>
            <a:grpSpLocks/>
          </p:cNvGrpSpPr>
          <p:nvPr/>
        </p:nvGrpSpPr>
        <p:grpSpPr bwMode="auto">
          <a:xfrm>
            <a:off x="1547813" y="5746750"/>
            <a:ext cx="533400" cy="533400"/>
            <a:chOff x="1247" y="3612"/>
            <a:chExt cx="336" cy="336"/>
          </a:xfrm>
        </p:grpSpPr>
        <p:sp>
          <p:nvSpPr>
            <p:cNvPr id="74795" name="Oval 21"/>
            <p:cNvSpPr>
              <a:spLocks noChangeArrowheads="1"/>
            </p:cNvSpPr>
            <p:nvPr/>
          </p:nvSpPr>
          <p:spPr bwMode="auto">
            <a:xfrm>
              <a:off x="1247" y="3612"/>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grpSp>
          <p:nvGrpSpPr>
            <p:cNvPr id="3" name="Group 22"/>
            <p:cNvGrpSpPr>
              <a:grpSpLocks/>
            </p:cNvGrpSpPr>
            <p:nvPr/>
          </p:nvGrpSpPr>
          <p:grpSpPr bwMode="auto">
            <a:xfrm>
              <a:off x="1394" y="3662"/>
              <a:ext cx="48" cy="240"/>
              <a:chOff x="3214" y="3443"/>
              <a:chExt cx="48" cy="240"/>
            </a:xfrm>
          </p:grpSpPr>
          <p:sp>
            <p:nvSpPr>
              <p:cNvPr id="74797" name="Line 23"/>
              <p:cNvSpPr>
                <a:spLocks noChangeShapeType="1"/>
              </p:cNvSpPr>
              <p:nvPr/>
            </p:nvSpPr>
            <p:spPr bwMode="auto">
              <a:xfrm flipV="1">
                <a:off x="3214" y="3443"/>
                <a:ext cx="0" cy="24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98" name="Line 24"/>
              <p:cNvSpPr>
                <a:spLocks noChangeShapeType="1"/>
              </p:cNvSpPr>
              <p:nvPr/>
            </p:nvSpPr>
            <p:spPr bwMode="auto">
              <a:xfrm>
                <a:off x="3262" y="344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grpSp>
        <p:nvGrpSpPr>
          <p:cNvPr id="4" name="Group 25"/>
          <p:cNvGrpSpPr>
            <a:grpSpLocks/>
          </p:cNvGrpSpPr>
          <p:nvPr/>
        </p:nvGrpSpPr>
        <p:grpSpPr bwMode="auto">
          <a:xfrm>
            <a:off x="2108200" y="5343525"/>
            <a:ext cx="533400" cy="533400"/>
            <a:chOff x="1655" y="3339"/>
            <a:chExt cx="336" cy="336"/>
          </a:xfrm>
        </p:grpSpPr>
        <p:sp>
          <p:nvSpPr>
            <p:cNvPr id="74791" name="Oval 26"/>
            <p:cNvSpPr>
              <a:spLocks noChangeArrowheads="1"/>
            </p:cNvSpPr>
            <p:nvPr/>
          </p:nvSpPr>
          <p:spPr bwMode="auto">
            <a:xfrm>
              <a:off x="1655" y="3339"/>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grpSp>
          <p:nvGrpSpPr>
            <p:cNvPr id="5" name="Group 27"/>
            <p:cNvGrpSpPr>
              <a:grpSpLocks/>
            </p:cNvGrpSpPr>
            <p:nvPr/>
          </p:nvGrpSpPr>
          <p:grpSpPr bwMode="auto">
            <a:xfrm>
              <a:off x="1804" y="3386"/>
              <a:ext cx="48" cy="240"/>
              <a:chOff x="1680" y="672"/>
              <a:chExt cx="48" cy="240"/>
            </a:xfrm>
          </p:grpSpPr>
          <p:sp>
            <p:nvSpPr>
              <p:cNvPr id="74793" name="Line 28"/>
              <p:cNvSpPr>
                <a:spLocks noChangeShapeType="1"/>
              </p:cNvSpPr>
              <p:nvPr/>
            </p:nvSpPr>
            <p:spPr bwMode="auto">
              <a:xfrm flipV="1">
                <a:off x="1680" y="672"/>
                <a:ext cx="0" cy="24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94" name="Line 29"/>
              <p:cNvSpPr>
                <a:spLocks noChangeShapeType="1"/>
              </p:cNvSpPr>
              <p:nvPr/>
            </p:nvSpPr>
            <p:spPr bwMode="auto">
              <a:xfrm>
                <a:off x="1728" y="672"/>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grpSp>
        <p:nvGrpSpPr>
          <p:cNvPr id="6" name="Group 30"/>
          <p:cNvGrpSpPr>
            <a:grpSpLocks/>
          </p:cNvGrpSpPr>
          <p:nvPr/>
        </p:nvGrpSpPr>
        <p:grpSpPr bwMode="auto">
          <a:xfrm>
            <a:off x="2660650" y="4868863"/>
            <a:ext cx="1685925" cy="533400"/>
            <a:chOff x="2109" y="3113"/>
            <a:chExt cx="1062" cy="336"/>
          </a:xfrm>
        </p:grpSpPr>
        <p:grpSp>
          <p:nvGrpSpPr>
            <p:cNvPr id="7" name="Group 31"/>
            <p:cNvGrpSpPr>
              <a:grpSpLocks/>
            </p:cNvGrpSpPr>
            <p:nvPr/>
          </p:nvGrpSpPr>
          <p:grpSpPr bwMode="auto">
            <a:xfrm>
              <a:off x="2109" y="3113"/>
              <a:ext cx="336" cy="336"/>
              <a:chOff x="4078" y="2915"/>
              <a:chExt cx="336" cy="336"/>
            </a:xfrm>
          </p:grpSpPr>
          <p:sp>
            <p:nvSpPr>
              <p:cNvPr id="74789" name="Oval 32"/>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90" name="Line 33"/>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8" name="Group 34"/>
            <p:cNvGrpSpPr>
              <a:grpSpLocks/>
            </p:cNvGrpSpPr>
            <p:nvPr/>
          </p:nvGrpSpPr>
          <p:grpSpPr bwMode="auto">
            <a:xfrm>
              <a:off x="2472" y="3113"/>
              <a:ext cx="336" cy="336"/>
              <a:chOff x="4078" y="2915"/>
              <a:chExt cx="336" cy="336"/>
            </a:xfrm>
          </p:grpSpPr>
          <p:sp>
            <p:nvSpPr>
              <p:cNvPr id="74787" name="Oval 35"/>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88" name="Line 36"/>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9" name="Group 37"/>
            <p:cNvGrpSpPr>
              <a:grpSpLocks/>
            </p:cNvGrpSpPr>
            <p:nvPr/>
          </p:nvGrpSpPr>
          <p:grpSpPr bwMode="auto">
            <a:xfrm>
              <a:off x="2835" y="3113"/>
              <a:ext cx="336" cy="336"/>
              <a:chOff x="4078" y="2915"/>
              <a:chExt cx="336" cy="336"/>
            </a:xfrm>
          </p:grpSpPr>
          <p:sp>
            <p:nvSpPr>
              <p:cNvPr id="74785" name="Oval 38"/>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86" name="Line 39"/>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sp>
        <p:nvSpPr>
          <p:cNvPr id="74760" name="AutoShape 40"/>
          <p:cNvSpPr>
            <a:spLocks noChangeArrowheads="1"/>
          </p:cNvSpPr>
          <p:nvPr/>
        </p:nvSpPr>
        <p:spPr bwMode="auto">
          <a:xfrm>
            <a:off x="3597275" y="5084763"/>
            <a:ext cx="1223963" cy="1317625"/>
          </a:xfrm>
          <a:prstGeom prst="wedgeRoundRectCallout">
            <a:avLst>
              <a:gd name="adj1" fmla="val 8106"/>
              <a:gd name="adj2" fmla="val 17468"/>
              <a:gd name="adj3" fmla="val 16667"/>
            </a:avLst>
          </a:prstGeom>
          <a:noFill/>
          <a:ln w="9525" algn="ctr">
            <a:noFill/>
            <a:miter lim="800000"/>
            <a:headEnd/>
            <a:tailEnd/>
          </a:ln>
        </p:spPr>
        <p:txBody>
          <a:bodyPr lIns="0" tIns="0" rIns="0" bIns="0">
            <a:spAutoFit/>
          </a:bodyPr>
          <a:lstStyle/>
          <a:p>
            <a:pPr algn="ctr">
              <a:spcBef>
                <a:spcPct val="0"/>
              </a:spcBef>
            </a:pPr>
            <a:r>
              <a:rPr lang="en-US" altLang="zh-CN" sz="8000" b="1">
                <a:solidFill>
                  <a:srgbClr val="FF0000"/>
                </a:solidFill>
                <a:ea typeface="华文行楷" pitchFamily="2" charset="-122"/>
                <a:sym typeface="Symbol" pitchFamily="18" charset="2"/>
              </a:rPr>
              <a:t></a:t>
            </a:r>
          </a:p>
        </p:txBody>
      </p:sp>
      <p:grpSp>
        <p:nvGrpSpPr>
          <p:cNvPr id="10" name="Group 41"/>
          <p:cNvGrpSpPr>
            <a:grpSpLocks/>
          </p:cNvGrpSpPr>
          <p:nvPr/>
        </p:nvGrpSpPr>
        <p:grpSpPr bwMode="auto">
          <a:xfrm>
            <a:off x="5037138" y="4868863"/>
            <a:ext cx="1685925" cy="533400"/>
            <a:chOff x="3152" y="3113"/>
            <a:chExt cx="1062" cy="336"/>
          </a:xfrm>
        </p:grpSpPr>
        <p:grpSp>
          <p:nvGrpSpPr>
            <p:cNvPr id="11" name="Group 42"/>
            <p:cNvGrpSpPr>
              <a:grpSpLocks/>
            </p:cNvGrpSpPr>
            <p:nvPr/>
          </p:nvGrpSpPr>
          <p:grpSpPr bwMode="auto">
            <a:xfrm>
              <a:off x="3152" y="3113"/>
              <a:ext cx="336" cy="336"/>
              <a:chOff x="4078" y="2915"/>
              <a:chExt cx="336" cy="336"/>
            </a:xfrm>
          </p:grpSpPr>
          <p:sp>
            <p:nvSpPr>
              <p:cNvPr id="74780" name="Oval 43"/>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81" name="Line 44"/>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12" name="Group 45"/>
            <p:cNvGrpSpPr>
              <a:grpSpLocks/>
            </p:cNvGrpSpPr>
            <p:nvPr/>
          </p:nvGrpSpPr>
          <p:grpSpPr bwMode="auto">
            <a:xfrm>
              <a:off x="3515" y="3113"/>
              <a:ext cx="336" cy="336"/>
              <a:chOff x="3515" y="3113"/>
              <a:chExt cx="336" cy="336"/>
            </a:xfrm>
          </p:grpSpPr>
          <p:sp>
            <p:nvSpPr>
              <p:cNvPr id="74778" name="Oval 46"/>
              <p:cNvSpPr>
                <a:spLocks noChangeArrowheads="1"/>
              </p:cNvSpPr>
              <p:nvPr/>
            </p:nvSpPr>
            <p:spPr bwMode="auto">
              <a:xfrm>
                <a:off x="3515" y="3113"/>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79" name="Line 47"/>
              <p:cNvSpPr>
                <a:spLocks noChangeShapeType="1"/>
              </p:cNvSpPr>
              <p:nvPr/>
            </p:nvSpPr>
            <p:spPr bwMode="auto">
              <a:xfrm flipV="1">
                <a:off x="3686" y="3161"/>
                <a:ext cx="0" cy="240"/>
              </a:xfrm>
              <a:prstGeom prst="line">
                <a:avLst/>
              </a:prstGeom>
              <a:noFill/>
              <a:ln w="9525">
                <a:solidFill>
                  <a:schemeClr val="tx1"/>
                </a:solidFill>
                <a:round/>
                <a:headEnd type="triangle" w="med" len="med"/>
                <a:tailEnd/>
              </a:ln>
            </p:spPr>
            <p:txBody>
              <a:bodyPr wrap="none" anchor="ctr"/>
              <a:lstStyle/>
              <a:p>
                <a:endParaRPr lang="zh-CN" altLang="en-US"/>
              </a:p>
            </p:txBody>
          </p:sp>
        </p:grpSp>
        <p:grpSp>
          <p:nvGrpSpPr>
            <p:cNvPr id="13" name="Group 48"/>
            <p:cNvGrpSpPr>
              <a:grpSpLocks/>
            </p:cNvGrpSpPr>
            <p:nvPr/>
          </p:nvGrpSpPr>
          <p:grpSpPr bwMode="auto">
            <a:xfrm>
              <a:off x="3878" y="3113"/>
              <a:ext cx="336" cy="336"/>
              <a:chOff x="4078" y="2915"/>
              <a:chExt cx="336" cy="336"/>
            </a:xfrm>
          </p:grpSpPr>
          <p:sp>
            <p:nvSpPr>
              <p:cNvPr id="74776" name="Oval 49"/>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77" name="Line 50"/>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grpSp>
        <p:nvGrpSpPr>
          <p:cNvPr id="14" name="Group 51"/>
          <p:cNvGrpSpPr>
            <a:grpSpLocks/>
          </p:cNvGrpSpPr>
          <p:nvPr/>
        </p:nvGrpSpPr>
        <p:grpSpPr bwMode="auto">
          <a:xfrm>
            <a:off x="7197725" y="4868863"/>
            <a:ext cx="1685925" cy="533400"/>
            <a:chOff x="4513" y="3113"/>
            <a:chExt cx="1062" cy="336"/>
          </a:xfrm>
        </p:grpSpPr>
        <p:sp>
          <p:nvSpPr>
            <p:cNvPr id="74765" name="Oval 52"/>
            <p:cNvSpPr>
              <a:spLocks noChangeArrowheads="1"/>
            </p:cNvSpPr>
            <p:nvPr/>
          </p:nvSpPr>
          <p:spPr bwMode="auto">
            <a:xfrm>
              <a:off x="5239" y="3113"/>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grpSp>
          <p:nvGrpSpPr>
            <p:cNvPr id="15" name="Group 53"/>
            <p:cNvGrpSpPr>
              <a:grpSpLocks/>
            </p:cNvGrpSpPr>
            <p:nvPr/>
          </p:nvGrpSpPr>
          <p:grpSpPr bwMode="auto">
            <a:xfrm>
              <a:off x="4513" y="3113"/>
              <a:ext cx="336" cy="336"/>
              <a:chOff x="4513" y="3113"/>
              <a:chExt cx="336" cy="336"/>
            </a:xfrm>
          </p:grpSpPr>
          <p:sp>
            <p:nvSpPr>
              <p:cNvPr id="74770" name="Oval 54"/>
              <p:cNvSpPr>
                <a:spLocks noChangeArrowheads="1"/>
              </p:cNvSpPr>
              <p:nvPr/>
            </p:nvSpPr>
            <p:spPr bwMode="auto">
              <a:xfrm>
                <a:off x="4513" y="3113"/>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71" name="Line 55"/>
              <p:cNvSpPr>
                <a:spLocks noChangeShapeType="1"/>
              </p:cNvSpPr>
              <p:nvPr/>
            </p:nvSpPr>
            <p:spPr bwMode="auto">
              <a:xfrm flipV="1">
                <a:off x="4656" y="3161"/>
                <a:ext cx="0" cy="24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72" name="Line 56"/>
              <p:cNvSpPr>
                <a:spLocks noChangeShapeType="1"/>
              </p:cNvSpPr>
              <p:nvPr/>
            </p:nvSpPr>
            <p:spPr bwMode="auto">
              <a:xfrm flipV="1">
                <a:off x="4712" y="3167"/>
                <a:ext cx="0" cy="240"/>
              </a:xfrm>
              <a:prstGeom prst="line">
                <a:avLst/>
              </a:prstGeom>
              <a:noFill/>
              <a:ln w="9525">
                <a:solidFill>
                  <a:schemeClr val="tx1"/>
                </a:solidFill>
                <a:round/>
                <a:headEnd type="triangle" w="med" len="med"/>
                <a:tailEnd/>
              </a:ln>
            </p:spPr>
            <p:txBody>
              <a:bodyPr wrap="none" anchor="ctr"/>
              <a:lstStyle/>
              <a:p>
                <a:endParaRPr lang="zh-CN" altLang="en-US"/>
              </a:p>
            </p:txBody>
          </p:sp>
        </p:grpSp>
        <p:grpSp>
          <p:nvGrpSpPr>
            <p:cNvPr id="16" name="Group 57"/>
            <p:cNvGrpSpPr>
              <a:grpSpLocks/>
            </p:cNvGrpSpPr>
            <p:nvPr/>
          </p:nvGrpSpPr>
          <p:grpSpPr bwMode="auto">
            <a:xfrm>
              <a:off x="4876" y="3113"/>
              <a:ext cx="336" cy="336"/>
              <a:chOff x="4078" y="2915"/>
              <a:chExt cx="336" cy="336"/>
            </a:xfrm>
          </p:grpSpPr>
          <p:sp>
            <p:nvSpPr>
              <p:cNvPr id="74768" name="Oval 58"/>
              <p:cNvSpPr>
                <a:spLocks noChangeArrowheads="1"/>
              </p:cNvSpPr>
              <p:nvPr/>
            </p:nvSpPr>
            <p:spPr bwMode="auto">
              <a:xfrm>
                <a:off x="4078" y="2915"/>
                <a:ext cx="336" cy="336"/>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769" name="Line 59"/>
              <p:cNvSpPr>
                <a:spLocks noChangeShapeType="1"/>
              </p:cNvSpPr>
              <p:nvPr/>
            </p:nvSpPr>
            <p:spPr bwMode="auto">
              <a:xfrm flipV="1">
                <a:off x="4249" y="2963"/>
                <a:ext cx="0" cy="240"/>
              </a:xfrm>
              <a:prstGeom prst="line">
                <a:avLst/>
              </a:prstGeom>
              <a:noFill/>
              <a:ln w="9525">
                <a:solidFill>
                  <a:schemeClr val="tx1"/>
                </a:solidFill>
                <a:round/>
                <a:headEnd/>
                <a:tailEnd type="triangle" w="med" len="med"/>
              </a:ln>
            </p:spPr>
            <p:txBody>
              <a:bodyPr wrap="none" anchor="ctr"/>
              <a:lstStyle/>
              <a:p>
                <a:endParaRPr lang="zh-CN" altLang="en-US"/>
              </a:p>
            </p:txBody>
          </p:sp>
        </p:grpSp>
      </p:grpSp>
      <p:sp>
        <p:nvSpPr>
          <p:cNvPr id="74763" name="AutoShape 60"/>
          <p:cNvSpPr>
            <a:spLocks noChangeArrowheads="1"/>
          </p:cNvSpPr>
          <p:nvPr/>
        </p:nvSpPr>
        <p:spPr bwMode="auto">
          <a:xfrm>
            <a:off x="5656263" y="4953000"/>
            <a:ext cx="1223962" cy="1317625"/>
          </a:xfrm>
          <a:prstGeom prst="wedgeRoundRectCallout">
            <a:avLst>
              <a:gd name="adj1" fmla="val -7199"/>
              <a:gd name="adj2" fmla="val 16264"/>
              <a:gd name="adj3" fmla="val 16667"/>
            </a:avLst>
          </a:prstGeom>
          <a:noFill/>
          <a:ln w="9525" algn="ctr">
            <a:noFill/>
            <a:miter lim="800000"/>
            <a:headEnd/>
            <a:tailEnd/>
          </a:ln>
        </p:spPr>
        <p:txBody>
          <a:bodyPr lIns="0" tIns="0" rIns="0" bIns="0">
            <a:spAutoFit/>
          </a:bodyPr>
          <a:lstStyle/>
          <a:p>
            <a:pPr algn="ctr">
              <a:spcBef>
                <a:spcPct val="0"/>
              </a:spcBef>
            </a:pPr>
            <a:r>
              <a:rPr lang="en-US" altLang="zh-CN" sz="8000" b="1">
                <a:solidFill>
                  <a:srgbClr val="FF0000"/>
                </a:solidFill>
                <a:ea typeface="华文行楷" pitchFamily="2" charset="-122"/>
                <a:sym typeface="Symbol" pitchFamily="18" charset="2"/>
              </a:rPr>
              <a:t></a:t>
            </a:r>
          </a:p>
        </p:txBody>
      </p:sp>
      <p:sp>
        <p:nvSpPr>
          <p:cNvPr id="74764" name="AutoShape 61"/>
          <p:cNvSpPr>
            <a:spLocks noChangeArrowheads="1"/>
          </p:cNvSpPr>
          <p:nvPr/>
        </p:nvSpPr>
        <p:spPr bwMode="auto">
          <a:xfrm>
            <a:off x="7837488" y="4954588"/>
            <a:ext cx="1223962" cy="1317625"/>
          </a:xfrm>
          <a:prstGeom prst="wedgeRoundRectCallout">
            <a:avLst>
              <a:gd name="adj1" fmla="val 6551"/>
              <a:gd name="adj2" fmla="val 10481"/>
              <a:gd name="adj3" fmla="val 16667"/>
            </a:avLst>
          </a:prstGeom>
          <a:noFill/>
          <a:ln w="9525" algn="ctr">
            <a:noFill/>
            <a:miter lim="800000"/>
            <a:headEnd/>
            <a:tailEnd/>
          </a:ln>
        </p:spPr>
        <p:txBody>
          <a:bodyPr lIns="0" tIns="0" rIns="0" bIns="0">
            <a:spAutoFit/>
          </a:bodyPr>
          <a:lstStyle/>
          <a:p>
            <a:pPr algn="ctr">
              <a:spcBef>
                <a:spcPct val="0"/>
              </a:spcBef>
            </a:pPr>
            <a:r>
              <a:rPr lang="en-US" altLang="zh-CN" sz="8000" b="1">
                <a:solidFill>
                  <a:srgbClr val="FF0000"/>
                </a:solidFill>
                <a:ea typeface="华文行楷" pitchFamily="2" charset="-122"/>
                <a:sym typeface="Symbol" pitchFamily="18" charset="2"/>
              </a:rPr>
              <a:t></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sz="3600" smtClean="0"/>
              <a:t>2.  </a:t>
            </a:r>
            <a:r>
              <a:rPr lang="zh-CN" altLang="en-US" sz="3600" smtClean="0"/>
              <a:t>核外电子分布方式和外层电子分布式</a:t>
            </a:r>
          </a:p>
        </p:txBody>
      </p:sp>
      <p:sp>
        <p:nvSpPr>
          <p:cNvPr id="181251" name="Rectangle 3"/>
          <p:cNvSpPr>
            <a:spLocks noGrp="1" noChangeArrowheads="1"/>
          </p:cNvSpPr>
          <p:nvPr>
            <p:ph type="body" idx="1"/>
          </p:nvPr>
        </p:nvSpPr>
        <p:spPr/>
        <p:txBody>
          <a:bodyPr/>
          <a:lstStyle/>
          <a:p>
            <a:pPr eaLnBrk="1" hangingPunct="1">
              <a:lnSpc>
                <a:spcPct val="90000"/>
              </a:lnSpc>
            </a:pPr>
            <a:r>
              <a:rPr kumimoji="1" lang="en-US" altLang="zh-CN" sz="2800" b="1" dirty="0" smtClean="0"/>
              <a:t>(1) </a:t>
            </a:r>
            <a:r>
              <a:rPr kumimoji="1" lang="zh-CN" altLang="en-US" sz="2800" b="1" dirty="0" smtClean="0"/>
              <a:t>电子分布式    </a:t>
            </a:r>
          </a:p>
          <a:p>
            <a:pPr eaLnBrk="1" hangingPunct="1">
              <a:lnSpc>
                <a:spcPct val="90000"/>
              </a:lnSpc>
              <a:buFontTx/>
              <a:buNone/>
            </a:pPr>
            <a:r>
              <a:rPr kumimoji="1" lang="zh-CN" altLang="en-US" sz="2800" b="1" dirty="0" smtClean="0"/>
              <a:t>     多电子原子核外电子分布的表达式叫做电子分布式。电子填充时，按前述三个规则进行。</a:t>
            </a:r>
          </a:p>
          <a:p>
            <a:pPr eaLnBrk="1" hangingPunct="1">
              <a:lnSpc>
                <a:spcPct val="90000"/>
              </a:lnSpc>
              <a:buFontTx/>
              <a:buNone/>
            </a:pPr>
            <a:r>
              <a:rPr kumimoji="1" lang="zh-CN" altLang="en-US" sz="2800" b="1" dirty="0" smtClean="0"/>
              <a:t>    例如，钛</a:t>
            </a:r>
            <a:r>
              <a:rPr kumimoji="1" lang="en-US" altLang="zh-CN" sz="2800" b="1" dirty="0" smtClean="0"/>
              <a:t>(Ti)</a:t>
            </a:r>
            <a:r>
              <a:rPr kumimoji="1" lang="zh-CN" altLang="en-US" sz="2800" b="1" dirty="0" smtClean="0"/>
              <a:t>原子有</a:t>
            </a:r>
            <a:r>
              <a:rPr kumimoji="1" lang="en-US" altLang="zh-CN" sz="2800" b="1" dirty="0" smtClean="0"/>
              <a:t>22</a:t>
            </a:r>
            <a:r>
              <a:rPr kumimoji="1" lang="zh-CN" altLang="en-US" sz="2800" b="1" dirty="0" smtClean="0"/>
              <a:t>个电子，按上述三个原理和近似能级顺序，电子的分布情况应为</a:t>
            </a:r>
          </a:p>
          <a:p>
            <a:pPr eaLnBrk="1" hangingPunct="1">
              <a:lnSpc>
                <a:spcPct val="90000"/>
              </a:lnSpc>
              <a:buFontTx/>
              <a:buNone/>
            </a:pPr>
            <a:r>
              <a:rPr kumimoji="1" lang="zh-CN" altLang="en-US" sz="2800" b="1" dirty="0" smtClean="0"/>
              <a:t>    </a:t>
            </a:r>
            <a:r>
              <a:rPr kumimoji="1" lang="en-US" altLang="zh-CN" sz="2800" b="1" dirty="0" smtClean="0"/>
              <a:t>22Ti     1s</a:t>
            </a:r>
            <a:r>
              <a:rPr kumimoji="1" lang="en-US" altLang="zh-CN" sz="2800" b="1" baseline="30000" dirty="0" smtClean="0"/>
              <a:t>2</a:t>
            </a:r>
            <a:r>
              <a:rPr kumimoji="1" lang="en-US" altLang="zh-CN" sz="2800" b="1" dirty="0" smtClean="0"/>
              <a:t>2s</a:t>
            </a:r>
            <a:r>
              <a:rPr kumimoji="1" lang="en-US" altLang="zh-CN" sz="2800" b="1" baseline="30000" dirty="0" smtClean="0"/>
              <a:t>2</a:t>
            </a:r>
            <a:r>
              <a:rPr kumimoji="1" lang="en-US" altLang="zh-CN" sz="2800" b="1" dirty="0" smtClean="0"/>
              <a:t>2p</a:t>
            </a:r>
            <a:r>
              <a:rPr kumimoji="1" lang="en-US" altLang="zh-CN" sz="2800" b="1" baseline="30000" dirty="0" smtClean="0"/>
              <a:t>6</a:t>
            </a:r>
            <a:r>
              <a:rPr kumimoji="1" lang="en-US" altLang="zh-CN" sz="2800" b="1" dirty="0" smtClean="0"/>
              <a:t>3s</a:t>
            </a:r>
            <a:r>
              <a:rPr kumimoji="1" lang="en-US" altLang="zh-CN" sz="2800" b="1" baseline="30000" dirty="0" smtClean="0"/>
              <a:t>2</a:t>
            </a:r>
            <a:r>
              <a:rPr kumimoji="1" lang="en-US" altLang="zh-CN" sz="2800" b="1" dirty="0" smtClean="0"/>
              <a:t>3p</a:t>
            </a:r>
            <a:r>
              <a:rPr kumimoji="1" lang="en-US" altLang="zh-CN" sz="2800" b="1" baseline="30000" dirty="0" smtClean="0"/>
              <a:t>6</a:t>
            </a:r>
            <a:r>
              <a:rPr kumimoji="1" lang="en-US" altLang="zh-CN" sz="2800" b="1" dirty="0" smtClean="0"/>
              <a:t>4s</a:t>
            </a:r>
            <a:r>
              <a:rPr kumimoji="1" lang="en-US" altLang="zh-CN" sz="2800" b="1" baseline="30000" dirty="0" smtClean="0"/>
              <a:t>2</a:t>
            </a:r>
            <a:r>
              <a:rPr kumimoji="1" lang="en-US" altLang="zh-CN" sz="2800" b="1" dirty="0" smtClean="0"/>
              <a:t>3d</a:t>
            </a:r>
            <a:r>
              <a:rPr kumimoji="1" lang="en-US" altLang="zh-CN" sz="2800" b="1" baseline="30000" dirty="0" smtClean="0"/>
              <a:t>2</a:t>
            </a:r>
          </a:p>
          <a:p>
            <a:pPr eaLnBrk="1" hangingPunct="1">
              <a:lnSpc>
                <a:spcPct val="90000"/>
              </a:lnSpc>
              <a:buFontTx/>
              <a:buNone/>
            </a:pPr>
            <a:r>
              <a:rPr kumimoji="1" lang="en-US" altLang="zh-CN" sz="2800" b="1" dirty="0" smtClean="0"/>
              <a:t>      </a:t>
            </a:r>
            <a:r>
              <a:rPr kumimoji="1" lang="zh-CN" altLang="en-US" sz="2800" b="1" dirty="0" smtClean="0"/>
              <a:t>但在书写电子分布式时</a:t>
            </a:r>
            <a:r>
              <a:rPr kumimoji="1" lang="en-US" altLang="zh-CN" sz="2800" b="1" dirty="0" smtClean="0"/>
              <a:t>,</a:t>
            </a:r>
            <a:r>
              <a:rPr kumimoji="1" lang="zh-CN" altLang="en-US" sz="2800" b="1" dirty="0" smtClean="0"/>
              <a:t>要</a:t>
            </a:r>
            <a:r>
              <a:rPr kumimoji="1" lang="zh-CN" altLang="en-US" sz="2800" b="1" dirty="0" smtClean="0">
                <a:solidFill>
                  <a:schemeClr val="accent6">
                    <a:lumMod val="50000"/>
                  </a:schemeClr>
                </a:solidFill>
              </a:rPr>
              <a:t>将</a:t>
            </a:r>
            <a:r>
              <a:rPr kumimoji="1" lang="en-US" altLang="zh-CN" sz="2800" b="1" dirty="0" smtClean="0">
                <a:solidFill>
                  <a:schemeClr val="accent6">
                    <a:lumMod val="50000"/>
                  </a:schemeClr>
                </a:solidFill>
              </a:rPr>
              <a:t>3d</a:t>
            </a:r>
            <a:r>
              <a:rPr kumimoji="1" lang="zh-CN" altLang="en-US" sz="2800" b="1" dirty="0" smtClean="0">
                <a:solidFill>
                  <a:schemeClr val="accent6">
                    <a:lumMod val="50000"/>
                  </a:schemeClr>
                </a:solidFill>
              </a:rPr>
              <a:t>轨道放在</a:t>
            </a:r>
            <a:r>
              <a:rPr kumimoji="1" lang="en-US" altLang="zh-CN" sz="2800" b="1" dirty="0" smtClean="0">
                <a:solidFill>
                  <a:schemeClr val="accent6">
                    <a:lumMod val="50000"/>
                  </a:schemeClr>
                </a:solidFill>
              </a:rPr>
              <a:t>4s</a:t>
            </a:r>
            <a:r>
              <a:rPr kumimoji="1" lang="zh-CN" altLang="en-US" sz="2800" b="1" dirty="0" smtClean="0">
                <a:solidFill>
                  <a:schemeClr val="accent6">
                    <a:lumMod val="50000"/>
                  </a:schemeClr>
                </a:solidFill>
              </a:rPr>
              <a:t>前面，</a:t>
            </a:r>
            <a:r>
              <a:rPr kumimoji="1" lang="zh-CN" altLang="en-US" sz="2800" b="1" dirty="0" smtClean="0"/>
              <a:t>即钛原子的电子分布式正确的写法为 </a:t>
            </a:r>
          </a:p>
          <a:p>
            <a:pPr eaLnBrk="1" hangingPunct="1">
              <a:lnSpc>
                <a:spcPct val="90000"/>
              </a:lnSpc>
              <a:buFontTx/>
              <a:buNone/>
            </a:pPr>
            <a:r>
              <a:rPr kumimoji="1" lang="zh-CN" altLang="en-US" sz="2800" b="1" dirty="0" smtClean="0">
                <a:solidFill>
                  <a:schemeClr val="accent6">
                    <a:lumMod val="50000"/>
                  </a:schemeClr>
                </a:solidFill>
              </a:rPr>
              <a:t>    </a:t>
            </a:r>
            <a:r>
              <a:rPr kumimoji="1" lang="en-US" altLang="zh-CN" sz="2800" b="1" dirty="0" smtClean="0">
                <a:solidFill>
                  <a:schemeClr val="accent6">
                    <a:lumMod val="50000"/>
                  </a:schemeClr>
                </a:solidFill>
              </a:rPr>
              <a:t>22Ti    1s</a:t>
            </a:r>
            <a:r>
              <a:rPr kumimoji="1" lang="en-US" altLang="zh-CN" sz="2800" b="1" baseline="30000" dirty="0" smtClean="0">
                <a:solidFill>
                  <a:schemeClr val="accent6">
                    <a:lumMod val="50000"/>
                  </a:schemeClr>
                </a:solidFill>
              </a:rPr>
              <a:t>2</a:t>
            </a:r>
            <a:r>
              <a:rPr kumimoji="1" lang="en-US" altLang="zh-CN" sz="2800" b="1" dirty="0" smtClean="0">
                <a:solidFill>
                  <a:schemeClr val="accent6">
                    <a:lumMod val="50000"/>
                  </a:schemeClr>
                </a:solidFill>
              </a:rPr>
              <a:t>2s</a:t>
            </a:r>
            <a:r>
              <a:rPr kumimoji="1" lang="en-US" altLang="zh-CN" sz="2800" b="1" baseline="30000" dirty="0" smtClean="0">
                <a:solidFill>
                  <a:schemeClr val="accent6">
                    <a:lumMod val="50000"/>
                  </a:schemeClr>
                </a:solidFill>
              </a:rPr>
              <a:t>2</a:t>
            </a:r>
            <a:r>
              <a:rPr kumimoji="1" lang="en-US" altLang="zh-CN" sz="2800" b="1" dirty="0" smtClean="0">
                <a:solidFill>
                  <a:schemeClr val="accent6">
                    <a:lumMod val="50000"/>
                  </a:schemeClr>
                </a:solidFill>
              </a:rPr>
              <a:t>2p</a:t>
            </a:r>
            <a:r>
              <a:rPr kumimoji="1" lang="en-US" altLang="zh-CN" sz="2800" b="1" baseline="30000" dirty="0" smtClean="0">
                <a:solidFill>
                  <a:schemeClr val="accent6">
                    <a:lumMod val="50000"/>
                  </a:schemeClr>
                </a:solidFill>
              </a:rPr>
              <a:t>6</a:t>
            </a:r>
            <a:r>
              <a:rPr kumimoji="1" lang="en-US" altLang="zh-CN" sz="2800" b="1" dirty="0" smtClean="0">
                <a:solidFill>
                  <a:schemeClr val="accent6">
                    <a:lumMod val="50000"/>
                  </a:schemeClr>
                </a:solidFill>
              </a:rPr>
              <a:t>3s</a:t>
            </a:r>
            <a:r>
              <a:rPr kumimoji="1" lang="en-US" altLang="zh-CN" sz="2800" b="1" baseline="30000" dirty="0" smtClean="0">
                <a:solidFill>
                  <a:schemeClr val="accent6">
                    <a:lumMod val="50000"/>
                  </a:schemeClr>
                </a:solidFill>
              </a:rPr>
              <a:t>2</a:t>
            </a:r>
            <a:r>
              <a:rPr kumimoji="1" lang="en-US" altLang="zh-CN" sz="2800" b="1" dirty="0" smtClean="0">
                <a:solidFill>
                  <a:schemeClr val="accent6">
                    <a:lumMod val="50000"/>
                  </a:schemeClr>
                </a:solidFill>
              </a:rPr>
              <a:t>3p</a:t>
            </a:r>
            <a:r>
              <a:rPr kumimoji="1" lang="en-US" altLang="zh-CN" sz="2800" b="1" baseline="30000" dirty="0" smtClean="0">
                <a:solidFill>
                  <a:schemeClr val="accent6">
                    <a:lumMod val="50000"/>
                  </a:schemeClr>
                </a:solidFill>
              </a:rPr>
              <a:t>6</a:t>
            </a:r>
            <a:r>
              <a:rPr kumimoji="1" lang="en-US" altLang="zh-CN" sz="2800" b="1" dirty="0" smtClean="0">
                <a:solidFill>
                  <a:schemeClr val="accent6">
                    <a:lumMod val="50000"/>
                  </a:schemeClr>
                </a:solidFill>
              </a:rPr>
              <a:t>3d</a:t>
            </a:r>
            <a:r>
              <a:rPr kumimoji="1" lang="en-US" altLang="zh-CN" sz="2800" b="1" baseline="30000" dirty="0" smtClean="0">
                <a:solidFill>
                  <a:schemeClr val="accent6">
                    <a:lumMod val="50000"/>
                  </a:schemeClr>
                </a:solidFill>
              </a:rPr>
              <a:t>2</a:t>
            </a:r>
            <a:r>
              <a:rPr kumimoji="1" lang="en-US" altLang="zh-CN" sz="2800" b="1" dirty="0" smtClean="0">
                <a:solidFill>
                  <a:schemeClr val="accent6">
                    <a:lumMod val="50000"/>
                  </a:schemeClr>
                </a:solidFill>
              </a:rPr>
              <a:t>4s</a:t>
            </a:r>
            <a:r>
              <a:rPr kumimoji="1" lang="en-US" altLang="zh-CN" sz="2800" b="1" baseline="30000" dirty="0" smtClean="0">
                <a:solidFill>
                  <a:schemeClr val="accent6">
                    <a:lumMod val="50000"/>
                  </a:schemeClr>
                </a:solidFill>
              </a:rPr>
              <a:t>2</a:t>
            </a:r>
          </a:p>
          <a:p>
            <a:pPr eaLnBrk="1" hangingPunct="1">
              <a:lnSpc>
                <a:spcPct val="130000"/>
              </a:lnSpc>
              <a:buFontTx/>
              <a:buNone/>
            </a:pPr>
            <a:endParaRPr lang="en-US" altLang="zh-CN" sz="2800" baseline="30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Effect transition="in" filter="slide(fromBottom)">
                                      <p:cBhvr>
                                        <p:cTn id="7" dur="500"/>
                                        <p:tgtEl>
                                          <p:spTgt spid="181251">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81251">
                                            <p:txEl>
                                              <p:pRg st="1" end="1"/>
                                            </p:txEl>
                                          </p:spTgt>
                                        </p:tgtEl>
                                        <p:attrNameLst>
                                          <p:attrName>style.visibility</p:attrName>
                                        </p:attrNameLst>
                                      </p:cBhvr>
                                      <p:to>
                                        <p:strVal val="visible"/>
                                      </p:to>
                                    </p:set>
                                    <p:animEffect transition="in" filter="slide(fromBottom)">
                                      <p:cBhvr>
                                        <p:cTn id="11" dur="500"/>
                                        <p:tgtEl>
                                          <p:spTgt spid="181251">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81251">
                                            <p:txEl>
                                              <p:pRg st="2" end="2"/>
                                            </p:txEl>
                                          </p:spTgt>
                                        </p:tgtEl>
                                        <p:attrNameLst>
                                          <p:attrName>style.visibility</p:attrName>
                                        </p:attrNameLst>
                                      </p:cBhvr>
                                      <p:to>
                                        <p:strVal val="visible"/>
                                      </p:to>
                                    </p:set>
                                    <p:animEffect transition="in" filter="slide(fromBottom)">
                                      <p:cBhvr>
                                        <p:cTn id="15" dur="500"/>
                                        <p:tgtEl>
                                          <p:spTgt spid="181251">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81251">
                                            <p:txEl>
                                              <p:pRg st="3" end="3"/>
                                            </p:txEl>
                                          </p:spTgt>
                                        </p:tgtEl>
                                        <p:attrNameLst>
                                          <p:attrName>style.visibility</p:attrName>
                                        </p:attrNameLst>
                                      </p:cBhvr>
                                      <p:to>
                                        <p:strVal val="visible"/>
                                      </p:to>
                                    </p:set>
                                    <p:animEffect transition="in" filter="slide(fromBottom)">
                                      <p:cBhvr>
                                        <p:cTn id="19" dur="500"/>
                                        <p:tgtEl>
                                          <p:spTgt spid="181251">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81251">
                                            <p:txEl>
                                              <p:pRg st="4" end="4"/>
                                            </p:txEl>
                                          </p:spTgt>
                                        </p:tgtEl>
                                        <p:attrNameLst>
                                          <p:attrName>style.visibility</p:attrName>
                                        </p:attrNameLst>
                                      </p:cBhvr>
                                      <p:to>
                                        <p:strVal val="visible"/>
                                      </p:to>
                                    </p:set>
                                    <p:animEffect transition="in" filter="slide(fromBottom)">
                                      <p:cBhvr>
                                        <p:cTn id="23" dur="500"/>
                                        <p:tgtEl>
                                          <p:spTgt spid="181251">
                                            <p:txEl>
                                              <p:pRg st="4" end="4"/>
                                            </p:txEl>
                                          </p:spTgt>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181251">
                                            <p:txEl>
                                              <p:pRg st="5" end="5"/>
                                            </p:txEl>
                                          </p:spTgt>
                                        </p:tgtEl>
                                        <p:attrNameLst>
                                          <p:attrName>style.visibility</p:attrName>
                                        </p:attrNameLst>
                                      </p:cBhvr>
                                      <p:to>
                                        <p:strVal val="visible"/>
                                      </p:to>
                                    </p:set>
                                    <p:animEffect transition="in" filter="slide(fromBottom)">
                                      <p:cBhvr>
                                        <p:cTn id="27" dur="500"/>
                                        <p:tgtEl>
                                          <p:spTgt spid="181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algn="l" eaLnBrk="1" hangingPunct="1"/>
            <a:r>
              <a:rPr lang="zh-CN" altLang="en-US" i="1" smtClean="0"/>
              <a:t>核外电子分布方式</a:t>
            </a:r>
          </a:p>
        </p:txBody>
      </p:sp>
      <p:sp>
        <p:nvSpPr>
          <p:cNvPr id="9220" name="Rectangle 3"/>
          <p:cNvSpPr>
            <a:spLocks noGrp="1" noChangeArrowheads="1"/>
          </p:cNvSpPr>
          <p:nvPr>
            <p:ph type="body" idx="1"/>
          </p:nvPr>
        </p:nvSpPr>
        <p:spPr/>
        <p:txBody>
          <a:bodyPr/>
          <a:lstStyle/>
          <a:p>
            <a:pPr eaLnBrk="1" hangingPunct="1"/>
            <a:r>
              <a:rPr lang="zh-CN" altLang="en-US" smtClean="0"/>
              <a:t>如</a:t>
            </a:r>
          </a:p>
        </p:txBody>
      </p:sp>
      <p:sp>
        <p:nvSpPr>
          <p:cNvPr id="182276" name="Text Box 4"/>
          <p:cNvSpPr txBox="1">
            <a:spLocks noChangeArrowheads="1"/>
          </p:cNvSpPr>
          <p:nvPr/>
        </p:nvSpPr>
        <p:spPr bwMode="auto">
          <a:xfrm>
            <a:off x="1619250" y="1700213"/>
            <a:ext cx="5943600" cy="519112"/>
          </a:xfrm>
          <a:prstGeom prst="rect">
            <a:avLst/>
          </a:prstGeom>
          <a:noFill/>
          <a:ln w="9525">
            <a:noFill/>
            <a:miter lim="800000"/>
            <a:headEnd/>
            <a:tailEnd/>
          </a:ln>
        </p:spPr>
        <p:txBody>
          <a:bodyPr>
            <a:spAutoFit/>
          </a:bodyPr>
          <a:lstStyle/>
          <a:p>
            <a:r>
              <a:rPr lang="en-US" altLang="zh-CN">
                <a:ea typeface="宋体" pitchFamily="2" charset="-122"/>
              </a:rPr>
              <a:t>24Cr  1s</a:t>
            </a:r>
            <a:r>
              <a:rPr lang="en-US" altLang="zh-CN" baseline="30000">
                <a:ea typeface="宋体" pitchFamily="2" charset="-122"/>
              </a:rPr>
              <a:t>2</a:t>
            </a:r>
            <a:r>
              <a:rPr lang="en-US" altLang="zh-CN">
                <a:ea typeface="宋体" pitchFamily="2" charset="-122"/>
              </a:rPr>
              <a:t>2s</a:t>
            </a:r>
            <a:r>
              <a:rPr lang="en-US" altLang="zh-CN" baseline="30000">
                <a:ea typeface="宋体" pitchFamily="2" charset="-122"/>
              </a:rPr>
              <a:t>2</a:t>
            </a:r>
            <a:r>
              <a:rPr lang="en-US" altLang="zh-CN">
                <a:ea typeface="宋体" pitchFamily="2" charset="-122"/>
              </a:rPr>
              <a:t>2p</a:t>
            </a:r>
            <a:r>
              <a:rPr lang="en-US" altLang="zh-CN" baseline="30000">
                <a:ea typeface="宋体" pitchFamily="2" charset="-122"/>
              </a:rPr>
              <a:t>6</a:t>
            </a:r>
            <a:r>
              <a:rPr lang="en-US" altLang="zh-CN">
                <a:ea typeface="宋体" pitchFamily="2" charset="-122"/>
              </a:rPr>
              <a:t>3s</a:t>
            </a:r>
            <a:r>
              <a:rPr lang="en-US" altLang="zh-CN" baseline="30000">
                <a:ea typeface="宋体" pitchFamily="2" charset="-122"/>
              </a:rPr>
              <a:t>2</a:t>
            </a:r>
            <a:r>
              <a:rPr lang="en-US" altLang="zh-CN">
                <a:ea typeface="宋体" pitchFamily="2" charset="-122"/>
              </a:rPr>
              <a:t>3p</a:t>
            </a:r>
            <a:r>
              <a:rPr lang="en-US" altLang="zh-CN" baseline="30000">
                <a:ea typeface="宋体" pitchFamily="2" charset="-122"/>
              </a:rPr>
              <a:t>6</a:t>
            </a:r>
            <a:r>
              <a:rPr lang="en-US" altLang="zh-CN">
                <a:ea typeface="宋体" pitchFamily="2" charset="-122"/>
              </a:rPr>
              <a:t>4s</a:t>
            </a:r>
            <a:r>
              <a:rPr lang="en-US" altLang="zh-CN" baseline="30000">
                <a:ea typeface="宋体" pitchFamily="2" charset="-122"/>
              </a:rPr>
              <a:t>1</a:t>
            </a:r>
            <a:r>
              <a:rPr lang="en-US" altLang="zh-CN">
                <a:ea typeface="宋体" pitchFamily="2" charset="-122"/>
              </a:rPr>
              <a:t>3d</a:t>
            </a:r>
            <a:r>
              <a:rPr lang="en-US" altLang="zh-CN" baseline="30000">
                <a:ea typeface="宋体" pitchFamily="2" charset="-122"/>
              </a:rPr>
              <a:t>5</a:t>
            </a:r>
          </a:p>
        </p:txBody>
      </p:sp>
      <p:sp>
        <p:nvSpPr>
          <p:cNvPr id="182277" name="Text Box 5"/>
          <p:cNvSpPr txBox="1">
            <a:spLocks noChangeArrowheads="1"/>
          </p:cNvSpPr>
          <p:nvPr/>
        </p:nvSpPr>
        <p:spPr bwMode="auto">
          <a:xfrm>
            <a:off x="1042988" y="2276475"/>
            <a:ext cx="5943600" cy="519113"/>
          </a:xfrm>
          <a:prstGeom prst="rect">
            <a:avLst/>
          </a:prstGeom>
          <a:noFill/>
          <a:ln w="9525">
            <a:noFill/>
            <a:miter lim="800000"/>
            <a:headEnd/>
            <a:tailEnd/>
          </a:ln>
        </p:spPr>
        <p:txBody>
          <a:bodyPr>
            <a:spAutoFit/>
          </a:bodyPr>
          <a:lstStyle/>
          <a:p>
            <a:r>
              <a:rPr lang="zh-CN" altLang="en-US">
                <a:solidFill>
                  <a:srgbClr val="000000"/>
                </a:solidFill>
                <a:latin typeface="黑体" pitchFamily="49" charset="-122"/>
              </a:rPr>
              <a:t>应为：</a:t>
            </a:r>
            <a:r>
              <a:rPr lang="zh-CN" altLang="en-US">
                <a:latin typeface="Arial" pitchFamily="34" charset="0"/>
                <a:ea typeface="宋体" pitchFamily="2" charset="-122"/>
              </a:rPr>
              <a:t> </a:t>
            </a:r>
            <a:r>
              <a:rPr lang="en-US" altLang="zh-CN">
                <a:ea typeface="宋体" pitchFamily="2" charset="-122"/>
              </a:rPr>
              <a:t>1s</a:t>
            </a:r>
            <a:r>
              <a:rPr lang="en-US" altLang="zh-CN" baseline="30000">
                <a:ea typeface="宋体" pitchFamily="2" charset="-122"/>
              </a:rPr>
              <a:t>2</a:t>
            </a:r>
            <a:r>
              <a:rPr lang="en-US" altLang="zh-CN">
                <a:ea typeface="宋体" pitchFamily="2" charset="-122"/>
              </a:rPr>
              <a:t>2s</a:t>
            </a:r>
            <a:r>
              <a:rPr lang="en-US" altLang="zh-CN" baseline="30000">
                <a:ea typeface="宋体" pitchFamily="2" charset="-122"/>
              </a:rPr>
              <a:t>2</a:t>
            </a:r>
            <a:r>
              <a:rPr lang="en-US" altLang="zh-CN">
                <a:ea typeface="宋体" pitchFamily="2" charset="-122"/>
              </a:rPr>
              <a:t>2p</a:t>
            </a:r>
            <a:r>
              <a:rPr lang="en-US" altLang="zh-CN" baseline="30000">
                <a:ea typeface="宋体" pitchFamily="2" charset="-122"/>
              </a:rPr>
              <a:t>6</a:t>
            </a:r>
            <a:r>
              <a:rPr lang="en-US" altLang="zh-CN">
                <a:ea typeface="宋体" pitchFamily="2" charset="-122"/>
              </a:rPr>
              <a:t>3s</a:t>
            </a:r>
            <a:r>
              <a:rPr lang="en-US" altLang="zh-CN" baseline="30000">
                <a:ea typeface="宋体" pitchFamily="2" charset="-122"/>
              </a:rPr>
              <a:t>2</a:t>
            </a:r>
            <a:r>
              <a:rPr lang="en-US" altLang="zh-CN">
                <a:ea typeface="宋体" pitchFamily="2" charset="-122"/>
              </a:rPr>
              <a:t>3p</a:t>
            </a:r>
            <a:r>
              <a:rPr lang="en-US" altLang="zh-CN" baseline="30000">
                <a:ea typeface="宋体" pitchFamily="2" charset="-122"/>
              </a:rPr>
              <a:t>6</a:t>
            </a:r>
            <a:r>
              <a:rPr lang="en-US" altLang="zh-CN">
                <a:ea typeface="宋体" pitchFamily="2" charset="-122"/>
              </a:rPr>
              <a:t>3d</a:t>
            </a:r>
            <a:r>
              <a:rPr lang="en-US" altLang="zh-CN" baseline="30000">
                <a:ea typeface="宋体" pitchFamily="2" charset="-122"/>
              </a:rPr>
              <a:t>5</a:t>
            </a:r>
            <a:r>
              <a:rPr lang="en-US" altLang="zh-CN">
                <a:ea typeface="宋体" pitchFamily="2" charset="-122"/>
              </a:rPr>
              <a:t>4s</a:t>
            </a:r>
            <a:r>
              <a:rPr lang="en-US" altLang="zh-CN" baseline="30000">
                <a:ea typeface="宋体" pitchFamily="2" charset="-122"/>
              </a:rPr>
              <a:t>1</a:t>
            </a:r>
          </a:p>
        </p:txBody>
      </p:sp>
      <p:sp>
        <p:nvSpPr>
          <p:cNvPr id="182278" name="Rectangle 6"/>
          <p:cNvSpPr>
            <a:spLocks noChangeArrowheads="1"/>
          </p:cNvSpPr>
          <p:nvPr/>
        </p:nvSpPr>
        <p:spPr bwMode="auto">
          <a:xfrm>
            <a:off x="6084888" y="1268413"/>
            <a:ext cx="1131887" cy="1219200"/>
          </a:xfrm>
          <a:prstGeom prst="rect">
            <a:avLst/>
          </a:prstGeom>
          <a:noFill/>
          <a:ln w="9525" algn="ctr">
            <a:noFill/>
            <a:miter lim="800000"/>
            <a:headEnd/>
            <a:tailEnd/>
          </a:ln>
        </p:spPr>
        <p:txBody>
          <a:bodyPr lIns="0" tIns="0" rIns="0" bIns="0">
            <a:spAutoFit/>
          </a:bodyPr>
          <a:lstStyle/>
          <a:p>
            <a:pPr algn="ctr">
              <a:spcBef>
                <a:spcPct val="0"/>
              </a:spcBef>
            </a:pPr>
            <a:r>
              <a:rPr lang="en-US" altLang="zh-CN" sz="8000" b="1">
                <a:solidFill>
                  <a:srgbClr val="FF0000"/>
                </a:solidFill>
                <a:ea typeface="华文行楷" pitchFamily="2" charset="-122"/>
                <a:sym typeface="Symbol" pitchFamily="18" charset="2"/>
              </a:rPr>
              <a:t></a:t>
            </a:r>
          </a:p>
        </p:txBody>
      </p:sp>
      <p:sp>
        <p:nvSpPr>
          <p:cNvPr id="182279" name="Text Box 7"/>
          <p:cNvSpPr txBox="1">
            <a:spLocks noChangeArrowheads="1"/>
          </p:cNvSpPr>
          <p:nvPr/>
        </p:nvSpPr>
        <p:spPr bwMode="auto">
          <a:xfrm>
            <a:off x="755650" y="2924175"/>
            <a:ext cx="7467600" cy="519113"/>
          </a:xfrm>
          <a:prstGeom prst="rect">
            <a:avLst/>
          </a:prstGeom>
          <a:noFill/>
          <a:ln w="9525">
            <a:noFill/>
            <a:miter lim="800000"/>
            <a:headEnd/>
            <a:tailEnd/>
          </a:ln>
        </p:spPr>
        <p:txBody>
          <a:bodyPr>
            <a:spAutoFit/>
          </a:bodyPr>
          <a:lstStyle/>
          <a:p>
            <a:pPr>
              <a:spcBef>
                <a:spcPct val="30000"/>
              </a:spcBef>
            </a:pPr>
            <a:r>
              <a:rPr lang="zh-CN" altLang="zh-CN">
                <a:solidFill>
                  <a:srgbClr val="000000"/>
                </a:solidFill>
                <a:latin typeface="黑体" pitchFamily="49" charset="-122"/>
              </a:rPr>
              <a:t>当轨道处于全满、半满时，原子较稳定。</a:t>
            </a:r>
            <a:endParaRPr lang="zh-CN" altLang="en-US">
              <a:solidFill>
                <a:srgbClr val="000000"/>
              </a:solidFill>
              <a:latin typeface="黑体" pitchFamily="49" charset="-122"/>
            </a:endParaRPr>
          </a:p>
        </p:txBody>
      </p:sp>
      <p:grpSp>
        <p:nvGrpSpPr>
          <p:cNvPr id="2" name="Group 8"/>
          <p:cNvGrpSpPr>
            <a:grpSpLocks/>
          </p:cNvGrpSpPr>
          <p:nvPr/>
        </p:nvGrpSpPr>
        <p:grpSpPr bwMode="auto">
          <a:xfrm>
            <a:off x="900113" y="3573463"/>
            <a:ext cx="6521450" cy="1190625"/>
            <a:chOff x="744" y="3206"/>
            <a:chExt cx="4584" cy="922"/>
          </a:xfrm>
        </p:grpSpPr>
        <p:graphicFrame>
          <p:nvGraphicFramePr>
            <p:cNvPr id="9218" name="Object 9"/>
            <p:cNvGraphicFramePr>
              <a:graphicFrameLocks noChangeAspect="1"/>
            </p:cNvGraphicFramePr>
            <p:nvPr/>
          </p:nvGraphicFramePr>
          <p:xfrm>
            <a:off x="744" y="3206"/>
            <a:ext cx="4296" cy="922"/>
          </p:xfrm>
          <a:graphic>
            <a:graphicData uri="http://schemas.openxmlformats.org/presentationml/2006/ole">
              <p:oleObj spid="_x0000_s11266" name="公式" r:id="rId5" imgW="2273040" imgH="507960" progId="Equation.3">
                <p:embed/>
              </p:oleObj>
            </a:graphicData>
          </a:graphic>
        </p:graphicFrame>
        <p:sp>
          <p:nvSpPr>
            <p:cNvPr id="9227" name="Text Box 10"/>
            <p:cNvSpPr txBox="1">
              <a:spLocks noChangeArrowheads="1"/>
            </p:cNvSpPr>
            <p:nvPr/>
          </p:nvSpPr>
          <p:spPr bwMode="auto">
            <a:xfrm>
              <a:off x="4272" y="3715"/>
              <a:ext cx="1056" cy="402"/>
            </a:xfrm>
            <a:prstGeom prst="rect">
              <a:avLst/>
            </a:prstGeom>
            <a:noFill/>
            <a:ln w="9525">
              <a:noFill/>
              <a:miter lim="800000"/>
              <a:headEnd/>
              <a:tailEnd/>
            </a:ln>
          </p:spPr>
          <p:txBody>
            <a:bodyPr>
              <a:spAutoFit/>
            </a:bodyPr>
            <a:lstStyle/>
            <a:p>
              <a:r>
                <a:rPr lang="zh-CN" altLang="en-US">
                  <a:solidFill>
                    <a:srgbClr val="CC0000"/>
                  </a:solidFill>
                  <a:latin typeface="黑体" pitchFamily="49" charset="-122"/>
                </a:rPr>
                <a:t>原子芯</a:t>
              </a:r>
            </a:p>
          </p:txBody>
        </p:sp>
      </p:grpSp>
      <p:sp>
        <p:nvSpPr>
          <p:cNvPr id="182283" name="Text Box 11"/>
          <p:cNvSpPr txBox="1">
            <a:spLocks noChangeArrowheads="1"/>
          </p:cNvSpPr>
          <p:nvPr/>
        </p:nvSpPr>
        <p:spPr bwMode="auto">
          <a:xfrm>
            <a:off x="642910" y="5143512"/>
            <a:ext cx="7991475" cy="946150"/>
          </a:xfrm>
          <a:prstGeom prst="rect">
            <a:avLst/>
          </a:prstGeom>
          <a:noFill/>
          <a:ln w="9525">
            <a:noFill/>
            <a:miter lim="800000"/>
            <a:headEnd/>
            <a:tailEnd/>
          </a:ln>
        </p:spPr>
        <p:txBody>
          <a:bodyPr>
            <a:spAutoFit/>
          </a:bodyPr>
          <a:lstStyle/>
          <a:p>
            <a:pPr>
              <a:spcBef>
                <a:spcPct val="30000"/>
              </a:spcBef>
            </a:pPr>
            <a:r>
              <a:rPr lang="en-US" altLang="zh-CN" sz="2800" dirty="0">
                <a:solidFill>
                  <a:srgbClr val="FF0000"/>
                </a:solidFill>
              </a:rPr>
              <a:t>     </a:t>
            </a:r>
            <a:r>
              <a:rPr lang="zh-CN" altLang="en-US" sz="2800" dirty="0">
                <a:solidFill>
                  <a:srgbClr val="FF0000"/>
                </a:solidFill>
              </a:rPr>
              <a:t>用一个具有相同电子排布的稀有气体元素的元素符号来代表其内层电子的实体，称为</a:t>
            </a:r>
            <a:r>
              <a:rPr lang="zh-CN" altLang="en-US" sz="2800" b="1" dirty="0">
                <a:solidFill>
                  <a:srgbClr val="0000FF"/>
                </a:solidFill>
              </a:rPr>
              <a:t>原子实</a:t>
            </a:r>
            <a:r>
              <a:rPr lang="zh-CN" altLang="en-US" sz="2800" dirty="0">
                <a:solidFill>
                  <a:srgbClr val="FF0000"/>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fade">
                                      <p:cBhvr>
                                        <p:cTn id="7" dur="1000"/>
                                        <p:tgtEl>
                                          <p:spTgt spid="182276"/>
                                        </p:tgtEl>
                                      </p:cBhvr>
                                    </p:animEffect>
                                    <p:anim calcmode="lin" valueType="num">
                                      <p:cBhvr>
                                        <p:cTn id="8" dur="1000" fill="hold"/>
                                        <p:tgtEl>
                                          <p:spTgt spid="182276"/>
                                        </p:tgtEl>
                                        <p:attrNameLst>
                                          <p:attrName>ppt_x</p:attrName>
                                        </p:attrNameLst>
                                      </p:cBhvr>
                                      <p:tavLst>
                                        <p:tav tm="0">
                                          <p:val>
                                            <p:strVal val="#ppt_x"/>
                                          </p:val>
                                        </p:tav>
                                        <p:tav tm="100000">
                                          <p:val>
                                            <p:strVal val="#ppt_x"/>
                                          </p:val>
                                        </p:tav>
                                      </p:tavLst>
                                    </p:anim>
                                    <p:anim calcmode="lin" valueType="num">
                                      <p:cBhvr>
                                        <p:cTn id="9" dur="1000" fill="hold"/>
                                        <p:tgtEl>
                                          <p:spTgt spid="18227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82277"/>
                                        </p:tgtEl>
                                        <p:attrNameLst>
                                          <p:attrName>style.visibility</p:attrName>
                                        </p:attrNameLst>
                                      </p:cBhvr>
                                      <p:to>
                                        <p:strVal val="visible"/>
                                      </p:to>
                                    </p:set>
                                    <p:animEffect transition="in" filter="fade">
                                      <p:cBhvr>
                                        <p:cTn id="13" dur="2000"/>
                                        <p:tgtEl>
                                          <p:spTgt spid="182277"/>
                                        </p:tgtEl>
                                      </p:cBhvr>
                                    </p:animEffect>
                                  </p:childTnLst>
                                </p:cTn>
                              </p:par>
                            </p:childTnLst>
                          </p:cTn>
                        </p:par>
                        <p:par>
                          <p:cTn id="14" fill="hold">
                            <p:stCondLst>
                              <p:cond delay="3000"/>
                            </p:stCondLst>
                            <p:childTnLst>
                              <p:par>
                                <p:cTn id="15" presetID="23" presetClass="entr" presetSubtype="16" fill="hold" grpId="0" nodeType="afterEffect">
                                  <p:stCondLst>
                                    <p:cond delay="0"/>
                                  </p:stCondLst>
                                  <p:childTnLst>
                                    <p:set>
                                      <p:cBhvr>
                                        <p:cTn id="16" dur="1" fill="hold">
                                          <p:stCondLst>
                                            <p:cond delay="0"/>
                                          </p:stCondLst>
                                        </p:cTn>
                                        <p:tgtEl>
                                          <p:spTgt spid="182278"/>
                                        </p:tgtEl>
                                        <p:attrNameLst>
                                          <p:attrName>style.visibility</p:attrName>
                                        </p:attrNameLst>
                                      </p:cBhvr>
                                      <p:to>
                                        <p:strVal val="visible"/>
                                      </p:to>
                                    </p:set>
                                    <p:anim calcmode="lin" valueType="num">
                                      <p:cBhvr>
                                        <p:cTn id="17" dur="500" fill="hold"/>
                                        <p:tgtEl>
                                          <p:spTgt spid="182278"/>
                                        </p:tgtEl>
                                        <p:attrNameLst>
                                          <p:attrName>ppt_w</p:attrName>
                                        </p:attrNameLst>
                                      </p:cBhvr>
                                      <p:tavLst>
                                        <p:tav tm="0">
                                          <p:val>
                                            <p:fltVal val="0"/>
                                          </p:val>
                                        </p:tav>
                                        <p:tav tm="100000">
                                          <p:val>
                                            <p:strVal val="#ppt_w"/>
                                          </p:val>
                                        </p:tav>
                                      </p:tavLst>
                                    </p:anim>
                                    <p:anim calcmode="lin" valueType="num">
                                      <p:cBhvr>
                                        <p:cTn id="18" dur="500" fill="hold"/>
                                        <p:tgtEl>
                                          <p:spTgt spid="18227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4" name="voltage.wav" builtIn="1"/>
                                        </p:tgtEl>
                                      </p:cMediaNode>
                                    </p:audio>
                                  </p:subTnLst>
                                </p:cTn>
                              </p:par>
                            </p:childTnLst>
                          </p:cTn>
                        </p:par>
                        <p:par>
                          <p:cTn id="19" fill="hold">
                            <p:stCondLst>
                              <p:cond delay="3500"/>
                            </p:stCondLst>
                            <p:childTnLst>
                              <p:par>
                                <p:cTn id="20" presetID="47" presetClass="entr" presetSubtype="0" fill="hold" grpId="0" nodeType="after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fade">
                                      <p:cBhvr>
                                        <p:cTn id="22" dur="1000"/>
                                        <p:tgtEl>
                                          <p:spTgt spid="182279"/>
                                        </p:tgtEl>
                                      </p:cBhvr>
                                    </p:animEffect>
                                    <p:anim calcmode="lin" valueType="num">
                                      <p:cBhvr>
                                        <p:cTn id="23" dur="1000" fill="hold"/>
                                        <p:tgtEl>
                                          <p:spTgt spid="182279"/>
                                        </p:tgtEl>
                                        <p:attrNameLst>
                                          <p:attrName>ppt_x</p:attrName>
                                        </p:attrNameLst>
                                      </p:cBhvr>
                                      <p:tavLst>
                                        <p:tav tm="0">
                                          <p:val>
                                            <p:strVal val="#ppt_x"/>
                                          </p:val>
                                        </p:tav>
                                        <p:tav tm="100000">
                                          <p:val>
                                            <p:strVal val="#ppt_x"/>
                                          </p:val>
                                        </p:tav>
                                      </p:tavLst>
                                    </p:anim>
                                    <p:anim calcmode="lin" valueType="num">
                                      <p:cBhvr>
                                        <p:cTn id="24" dur="1000" fill="hold"/>
                                        <p:tgtEl>
                                          <p:spTgt spid="182279"/>
                                        </p:tgtEl>
                                        <p:attrNameLst>
                                          <p:attrName>ppt_y</p:attrName>
                                        </p:attrNameLst>
                                      </p:cBhvr>
                                      <p:tavLst>
                                        <p:tav tm="0">
                                          <p:val>
                                            <p:strVal val="#ppt_y-.1"/>
                                          </p:val>
                                        </p:tav>
                                        <p:tav tm="100000">
                                          <p:val>
                                            <p:strVal val="#ppt_y"/>
                                          </p:val>
                                        </p:tav>
                                      </p:tavLst>
                                    </p:anim>
                                  </p:childTnLst>
                                </p:cTn>
                              </p:par>
                            </p:childTnLst>
                          </p:cTn>
                        </p:par>
                        <p:par>
                          <p:cTn id="25" fill="hold">
                            <p:stCondLst>
                              <p:cond delay="4500"/>
                            </p:stCondLst>
                            <p:childTnLst>
                              <p:par>
                                <p:cTn id="26" presetID="47"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5500"/>
                            </p:stCondLst>
                            <p:childTnLst>
                              <p:par>
                                <p:cTn id="32" presetID="47" presetClass="entr" presetSubtype="0" fill="hold" grpId="0" nodeType="afterEffect">
                                  <p:stCondLst>
                                    <p:cond delay="0"/>
                                  </p:stCondLst>
                                  <p:childTnLst>
                                    <p:set>
                                      <p:cBhvr>
                                        <p:cTn id="33" dur="1" fill="hold">
                                          <p:stCondLst>
                                            <p:cond delay="0"/>
                                          </p:stCondLst>
                                        </p:cTn>
                                        <p:tgtEl>
                                          <p:spTgt spid="182283"/>
                                        </p:tgtEl>
                                        <p:attrNameLst>
                                          <p:attrName>style.visibility</p:attrName>
                                        </p:attrNameLst>
                                      </p:cBhvr>
                                      <p:to>
                                        <p:strVal val="visible"/>
                                      </p:to>
                                    </p:set>
                                    <p:animEffect transition="in" filter="fade">
                                      <p:cBhvr>
                                        <p:cTn id="34" dur="1000"/>
                                        <p:tgtEl>
                                          <p:spTgt spid="182283"/>
                                        </p:tgtEl>
                                      </p:cBhvr>
                                    </p:animEffect>
                                    <p:anim calcmode="lin" valueType="num">
                                      <p:cBhvr>
                                        <p:cTn id="35" dur="1000" fill="hold"/>
                                        <p:tgtEl>
                                          <p:spTgt spid="182283"/>
                                        </p:tgtEl>
                                        <p:attrNameLst>
                                          <p:attrName>ppt_x</p:attrName>
                                        </p:attrNameLst>
                                      </p:cBhvr>
                                      <p:tavLst>
                                        <p:tav tm="0">
                                          <p:val>
                                            <p:strVal val="#ppt_x"/>
                                          </p:val>
                                        </p:tav>
                                        <p:tav tm="100000">
                                          <p:val>
                                            <p:strVal val="#ppt_x"/>
                                          </p:val>
                                        </p:tav>
                                      </p:tavLst>
                                    </p:anim>
                                    <p:anim calcmode="lin" valueType="num">
                                      <p:cBhvr>
                                        <p:cTn id="36" dur="1000" fill="hold"/>
                                        <p:tgtEl>
                                          <p:spTgt spid="182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p:bldP spid="182277" grpId="0"/>
      <p:bldP spid="182278" grpId="0"/>
      <p:bldP spid="182279" grpId="0"/>
      <p:bldP spid="1822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609600" y="1285860"/>
            <a:ext cx="8534400" cy="4708981"/>
          </a:xfrm>
          <a:prstGeom prst="rect">
            <a:avLst/>
          </a:prstGeom>
          <a:noFill/>
          <a:ln w="9525">
            <a:noFill/>
            <a:miter lim="800000"/>
            <a:headEnd/>
            <a:tailEnd/>
          </a:ln>
        </p:spPr>
        <p:txBody>
          <a:bodyPr>
            <a:spAutoFit/>
          </a:bodyPr>
          <a:lstStyle/>
          <a:p>
            <a:pPr>
              <a:lnSpc>
                <a:spcPts val="4000"/>
              </a:lnSpc>
            </a:pPr>
            <a:r>
              <a:rPr kumimoji="1" lang="zh-CN" altLang="en-US" sz="2800" b="1" dirty="0" smtClean="0">
                <a:latin typeface="楷体_GB2312" pitchFamily="49" charset="-122"/>
                <a:ea typeface="楷体_GB2312" pitchFamily="49" charset="-122"/>
              </a:rPr>
              <a:t>化学反应</a:t>
            </a:r>
            <a:r>
              <a:rPr kumimoji="1" lang="zh-CN" altLang="en-US" sz="2800" b="1" dirty="0">
                <a:latin typeface="楷体_GB2312" pitchFamily="49" charset="-122"/>
                <a:ea typeface="楷体_GB2312" pitchFamily="49" charset="-122"/>
              </a:rPr>
              <a:t>只涉及外层电子的得失，只需写出外层电子分布式即可。</a:t>
            </a:r>
            <a:r>
              <a:rPr kumimoji="1" lang="zh-CN" altLang="en-US" sz="2800" b="1" dirty="0">
                <a:solidFill>
                  <a:srgbClr val="000099"/>
                </a:solidFill>
                <a:latin typeface="楷体_GB2312" pitchFamily="49" charset="-122"/>
                <a:ea typeface="楷体_GB2312" pitchFamily="49" charset="-122"/>
              </a:rPr>
              <a:t>外层电子分布式又称为价电子构型</a:t>
            </a:r>
            <a:r>
              <a:rPr kumimoji="1" lang="en-US" altLang="zh-CN" sz="2800" b="1" dirty="0">
                <a:solidFill>
                  <a:srgbClr val="000099"/>
                </a:solidFill>
                <a:latin typeface="楷体_GB2312" pitchFamily="49" charset="-122"/>
                <a:ea typeface="楷体_GB2312" pitchFamily="49" charset="-122"/>
              </a:rPr>
              <a:t>.</a:t>
            </a:r>
          </a:p>
          <a:p>
            <a:pPr>
              <a:lnSpc>
                <a:spcPts val="4000"/>
              </a:lnSpc>
              <a:buClr>
                <a:srgbClr val="00FFFF"/>
              </a:buClr>
              <a:buFont typeface="Wingdings" pitchFamily="2" charset="2"/>
              <a:buChar char="Ø"/>
            </a:pPr>
            <a:r>
              <a:rPr kumimoji="1" lang="en-US" altLang="zh-CN" sz="2800" b="1" dirty="0">
                <a:latin typeface="楷体_GB2312" pitchFamily="49" charset="-122"/>
                <a:ea typeface="楷体_GB2312" pitchFamily="49" charset="-122"/>
              </a:rPr>
              <a:t> </a:t>
            </a:r>
            <a:r>
              <a:rPr kumimoji="1" lang="zh-CN" altLang="en-US" sz="2800" b="1" dirty="0">
                <a:latin typeface="楷体_GB2312" pitchFamily="49" charset="-122"/>
                <a:ea typeface="楷体_GB2312" pitchFamily="49" charset="-122"/>
              </a:rPr>
              <a:t>主族元素 价电子构型为 </a:t>
            </a:r>
            <a:r>
              <a:rPr kumimoji="1" lang="en-US" altLang="zh-CN" sz="2800" b="1" dirty="0">
                <a:latin typeface="楷体_GB2312" pitchFamily="49" charset="-122"/>
                <a:ea typeface="楷体_GB2312" pitchFamily="49" charset="-122"/>
              </a:rPr>
              <a:t>ns</a:t>
            </a:r>
            <a:r>
              <a:rPr kumimoji="1" lang="zh-CN" altLang="en-US" sz="2800" b="1" dirty="0">
                <a:latin typeface="楷体_GB2312" pitchFamily="49" charset="-122"/>
                <a:ea typeface="楷体_GB2312" pitchFamily="49" charset="-122"/>
              </a:rPr>
              <a:t>电子</a:t>
            </a:r>
            <a:r>
              <a:rPr kumimoji="1" lang="en-US" altLang="zh-CN" sz="2800" b="1" dirty="0">
                <a:latin typeface="楷体_GB2312" pitchFamily="49" charset="-122"/>
                <a:ea typeface="楷体_GB2312" pitchFamily="49" charset="-122"/>
              </a:rPr>
              <a:t>+</a:t>
            </a:r>
            <a:r>
              <a:rPr kumimoji="1" lang="en-US" altLang="zh-CN" sz="2800" b="1" dirty="0" err="1">
                <a:latin typeface="楷体_GB2312" pitchFamily="49" charset="-122"/>
                <a:ea typeface="楷体_GB2312" pitchFamily="49" charset="-122"/>
              </a:rPr>
              <a:t>np</a:t>
            </a:r>
            <a:r>
              <a:rPr kumimoji="1" lang="en-US" altLang="zh-CN" sz="2800" b="1" dirty="0">
                <a:latin typeface="楷体_GB2312" pitchFamily="49" charset="-122"/>
                <a:ea typeface="楷体_GB2312" pitchFamily="49" charset="-122"/>
              </a:rPr>
              <a:t> </a:t>
            </a:r>
            <a:r>
              <a:rPr kumimoji="1" lang="zh-CN" altLang="en-US" sz="2800" b="1" dirty="0">
                <a:latin typeface="楷体_GB2312" pitchFamily="49" charset="-122"/>
                <a:ea typeface="楷体_GB2312" pitchFamily="49" charset="-122"/>
              </a:rPr>
              <a:t>电子，例如</a:t>
            </a:r>
          </a:p>
          <a:p>
            <a:pPr>
              <a:lnSpc>
                <a:spcPts val="4000"/>
              </a:lnSpc>
              <a:buClr>
                <a:srgbClr val="00FFFF"/>
              </a:buClr>
              <a:buFont typeface="Wingdings" pitchFamily="2" charset="2"/>
              <a:buNone/>
            </a:pPr>
            <a:r>
              <a:rPr kumimoji="1" lang="zh-CN" altLang="en-US" sz="2800" b="1" dirty="0">
                <a:latin typeface="楷体_GB2312" pitchFamily="49" charset="-122"/>
                <a:ea typeface="楷体_GB2312" pitchFamily="49" charset="-122"/>
              </a:rPr>
              <a:t>   </a:t>
            </a:r>
            <a:r>
              <a:rPr kumimoji="1" lang="en-US" altLang="zh-CN" sz="2800" b="1" baseline="-25000" dirty="0">
                <a:latin typeface="楷体_GB2312" pitchFamily="49" charset="-122"/>
                <a:ea typeface="楷体_GB2312" pitchFamily="49" charset="-122"/>
              </a:rPr>
              <a:t>17</a:t>
            </a:r>
            <a:r>
              <a:rPr kumimoji="1" lang="en-US" altLang="zh-CN" sz="2800" b="1" dirty="0">
                <a:latin typeface="楷体_GB2312" pitchFamily="49" charset="-122"/>
                <a:ea typeface="楷体_GB2312" pitchFamily="49" charset="-122"/>
              </a:rPr>
              <a:t>Cl</a:t>
            </a:r>
            <a:r>
              <a:rPr kumimoji="1" lang="zh-CN" altLang="en-US" sz="2800" b="1" dirty="0">
                <a:latin typeface="楷体_GB2312" pitchFamily="49" charset="-122"/>
                <a:ea typeface="楷体_GB2312" pitchFamily="49" charset="-122"/>
              </a:rPr>
              <a:t>的价电子构型：    </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5</a:t>
            </a:r>
            <a:r>
              <a:rPr kumimoji="1" lang="zh-CN" altLang="en-US" sz="2800" b="1" dirty="0">
                <a:latin typeface="楷体_GB2312" pitchFamily="49" charset="-122"/>
                <a:ea typeface="楷体_GB2312" pitchFamily="49" charset="-122"/>
              </a:rPr>
              <a:t>；    </a:t>
            </a:r>
          </a:p>
          <a:p>
            <a:pPr>
              <a:lnSpc>
                <a:spcPts val="4000"/>
              </a:lnSpc>
              <a:buClr>
                <a:srgbClr val="00FFFF"/>
              </a:buClr>
              <a:buFont typeface="Wingdings" pitchFamily="2" charset="2"/>
              <a:buNone/>
            </a:pPr>
            <a:r>
              <a:rPr kumimoji="1" lang="zh-CN" altLang="en-US" sz="2800" b="1" dirty="0">
                <a:latin typeface="楷体_GB2312" pitchFamily="49" charset="-122"/>
                <a:ea typeface="楷体_GB2312" pitchFamily="49" charset="-122"/>
              </a:rPr>
              <a:t>   </a:t>
            </a:r>
            <a:r>
              <a:rPr kumimoji="1" lang="en-US" altLang="zh-CN" sz="2800" b="1" baseline="-25000" dirty="0">
                <a:latin typeface="楷体_GB2312" pitchFamily="49" charset="-122"/>
                <a:ea typeface="楷体_GB2312" pitchFamily="49" charset="-122"/>
              </a:rPr>
              <a:t>34</a:t>
            </a:r>
            <a:r>
              <a:rPr kumimoji="1" lang="en-US" altLang="zh-CN" sz="2800" b="1" dirty="0">
                <a:latin typeface="楷体_GB2312" pitchFamily="49" charset="-122"/>
                <a:ea typeface="楷体_GB2312" pitchFamily="49" charset="-122"/>
              </a:rPr>
              <a:t>Se</a:t>
            </a:r>
            <a:r>
              <a:rPr kumimoji="1" lang="zh-CN" altLang="en-US" sz="2800" b="1" dirty="0">
                <a:latin typeface="楷体_GB2312" pitchFamily="49" charset="-122"/>
                <a:ea typeface="楷体_GB2312" pitchFamily="49" charset="-122"/>
              </a:rPr>
              <a:t>的价电子构型：    </a:t>
            </a:r>
            <a:r>
              <a:rPr kumimoji="1" lang="en-US" altLang="zh-CN" sz="2800" b="1" dirty="0">
                <a:latin typeface="楷体_GB2312" pitchFamily="49" charset="-122"/>
                <a:ea typeface="楷体_GB2312" pitchFamily="49" charset="-122"/>
              </a:rPr>
              <a:t>4s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4p</a:t>
            </a:r>
            <a:r>
              <a:rPr kumimoji="1" lang="en-US" altLang="zh-CN" sz="2800" b="1" baseline="30000" dirty="0">
                <a:latin typeface="楷体_GB2312" pitchFamily="49" charset="-122"/>
                <a:ea typeface="楷体_GB2312" pitchFamily="49" charset="-122"/>
              </a:rPr>
              <a:t>4</a:t>
            </a:r>
            <a:r>
              <a:rPr kumimoji="1" lang="zh-CN" altLang="en-US" sz="2800" b="1" dirty="0">
                <a:latin typeface="楷体_GB2312" pitchFamily="49" charset="-122"/>
                <a:ea typeface="楷体_GB2312" pitchFamily="49" charset="-122"/>
              </a:rPr>
              <a:t>。</a:t>
            </a:r>
          </a:p>
          <a:p>
            <a:pPr>
              <a:lnSpc>
                <a:spcPts val="4000"/>
              </a:lnSpc>
              <a:buClr>
                <a:srgbClr val="00FFFF"/>
              </a:buClr>
              <a:buFont typeface="Wingdings" pitchFamily="2" charset="2"/>
              <a:buChar char="Ø"/>
            </a:pPr>
            <a:r>
              <a:rPr kumimoji="1" lang="zh-CN" altLang="en-US" sz="2800" b="1" dirty="0">
                <a:latin typeface="楷体_GB2312" pitchFamily="49" charset="-122"/>
                <a:ea typeface="楷体_GB2312" pitchFamily="49" charset="-122"/>
              </a:rPr>
              <a:t> 副族元素 价电子构型为 </a:t>
            </a:r>
            <a:r>
              <a:rPr kumimoji="1" lang="en-US" altLang="zh-CN" sz="2800" b="1" dirty="0">
                <a:latin typeface="楷体_GB2312" pitchFamily="49" charset="-122"/>
                <a:ea typeface="楷体_GB2312" pitchFamily="49" charset="-122"/>
              </a:rPr>
              <a:t>ns</a:t>
            </a:r>
            <a:r>
              <a:rPr kumimoji="1" lang="zh-CN" altLang="en-US" sz="2800" b="1" dirty="0">
                <a:latin typeface="楷体_GB2312" pitchFamily="49" charset="-122"/>
                <a:ea typeface="楷体_GB2312" pitchFamily="49" charset="-122"/>
              </a:rPr>
              <a:t>电子</a:t>
            </a:r>
            <a:r>
              <a:rPr kumimoji="1" lang="en-US" altLang="zh-CN" sz="2800" b="1" dirty="0">
                <a:latin typeface="楷体_GB2312" pitchFamily="49" charset="-122"/>
                <a:ea typeface="楷体_GB2312" pitchFamily="49" charset="-122"/>
              </a:rPr>
              <a:t>+(n-1)d</a:t>
            </a:r>
            <a:r>
              <a:rPr kumimoji="1" lang="zh-CN" altLang="en-US" sz="2800" b="1" dirty="0">
                <a:latin typeface="楷体_GB2312" pitchFamily="49" charset="-122"/>
                <a:ea typeface="楷体_GB2312" pitchFamily="49" charset="-122"/>
              </a:rPr>
              <a:t>电子</a:t>
            </a:r>
          </a:p>
          <a:p>
            <a:pPr>
              <a:lnSpc>
                <a:spcPts val="4000"/>
              </a:lnSpc>
            </a:pPr>
            <a:r>
              <a:rPr kumimoji="1" lang="zh-CN" altLang="en-US" sz="2800" b="1" dirty="0">
                <a:latin typeface="楷体_GB2312" pitchFamily="49" charset="-122"/>
                <a:ea typeface="楷体_GB2312" pitchFamily="49" charset="-122"/>
              </a:rPr>
              <a:t>   </a:t>
            </a:r>
            <a:r>
              <a:rPr kumimoji="1" lang="en-US" altLang="zh-CN" sz="2800" b="1" dirty="0">
                <a:latin typeface="楷体_GB2312" pitchFamily="49" charset="-122"/>
                <a:ea typeface="楷体_GB2312" pitchFamily="49" charset="-122"/>
              </a:rPr>
              <a:t>Ti</a:t>
            </a:r>
            <a:r>
              <a:rPr kumimoji="1" lang="zh-CN" altLang="en-US" sz="2800" b="1" dirty="0">
                <a:latin typeface="楷体_GB2312" pitchFamily="49" charset="-122"/>
                <a:ea typeface="楷体_GB2312" pitchFamily="49" charset="-122"/>
              </a:rPr>
              <a:t>的价电子构型：     </a:t>
            </a:r>
            <a:r>
              <a:rPr kumimoji="1" lang="en-US" altLang="zh-CN" sz="2800" b="1" dirty="0">
                <a:latin typeface="楷体_GB2312" pitchFamily="49" charset="-122"/>
                <a:ea typeface="楷体_GB2312" pitchFamily="49" charset="-122"/>
              </a:rPr>
              <a:t>3d</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4s</a:t>
            </a:r>
            <a:r>
              <a:rPr kumimoji="1" lang="en-US" altLang="zh-CN" sz="2800" b="1" baseline="30000" dirty="0">
                <a:latin typeface="楷体_GB2312" pitchFamily="49" charset="-122"/>
                <a:ea typeface="楷体_GB2312" pitchFamily="49" charset="-122"/>
              </a:rPr>
              <a:t>2</a:t>
            </a:r>
            <a:r>
              <a:rPr kumimoji="1" lang="zh-CN" altLang="en-US" sz="2800" b="1" dirty="0">
                <a:latin typeface="楷体_GB2312" pitchFamily="49" charset="-122"/>
                <a:ea typeface="楷体_GB2312" pitchFamily="49" charset="-122"/>
              </a:rPr>
              <a:t>；  </a:t>
            </a:r>
          </a:p>
          <a:p>
            <a:pPr>
              <a:lnSpc>
                <a:spcPts val="4000"/>
              </a:lnSpc>
            </a:pPr>
            <a:r>
              <a:rPr kumimoji="1" lang="zh-CN" altLang="en-US" sz="2800" b="1" dirty="0">
                <a:latin typeface="楷体_GB2312" pitchFamily="49" charset="-122"/>
                <a:ea typeface="楷体_GB2312" pitchFamily="49" charset="-122"/>
              </a:rPr>
              <a:t>   </a:t>
            </a:r>
            <a:r>
              <a:rPr kumimoji="1" lang="en-US" altLang="zh-CN" sz="2800" b="1" dirty="0" err="1">
                <a:latin typeface="楷体_GB2312" pitchFamily="49" charset="-122"/>
                <a:ea typeface="楷体_GB2312" pitchFamily="49" charset="-122"/>
              </a:rPr>
              <a:t>Mn</a:t>
            </a:r>
            <a:r>
              <a:rPr kumimoji="1" lang="zh-CN" altLang="en-US" sz="2800" b="1" dirty="0">
                <a:latin typeface="楷体_GB2312" pitchFamily="49" charset="-122"/>
                <a:ea typeface="楷体_GB2312" pitchFamily="49" charset="-122"/>
              </a:rPr>
              <a:t>的价电子构型：     </a:t>
            </a:r>
            <a:r>
              <a:rPr kumimoji="1" lang="en-US" altLang="zh-CN" sz="2800" b="1" dirty="0">
                <a:latin typeface="楷体_GB2312" pitchFamily="49" charset="-122"/>
                <a:ea typeface="楷体_GB2312" pitchFamily="49" charset="-122"/>
              </a:rPr>
              <a:t>3d</a:t>
            </a:r>
            <a:r>
              <a:rPr kumimoji="1" lang="en-US" altLang="zh-CN" sz="2800" b="1" baseline="30000" dirty="0">
                <a:latin typeface="楷体_GB2312" pitchFamily="49" charset="-122"/>
                <a:ea typeface="楷体_GB2312" pitchFamily="49" charset="-122"/>
              </a:rPr>
              <a:t>5</a:t>
            </a:r>
            <a:r>
              <a:rPr kumimoji="1" lang="en-US" altLang="zh-CN" sz="2800" b="1" dirty="0">
                <a:latin typeface="楷体_GB2312" pitchFamily="49" charset="-122"/>
                <a:ea typeface="楷体_GB2312" pitchFamily="49" charset="-122"/>
              </a:rPr>
              <a:t>4s</a:t>
            </a:r>
            <a:r>
              <a:rPr kumimoji="1" lang="en-US" altLang="zh-CN" sz="2800" b="1" baseline="30000" dirty="0">
                <a:latin typeface="楷体_GB2312" pitchFamily="49" charset="-122"/>
                <a:ea typeface="楷体_GB2312" pitchFamily="49" charset="-122"/>
              </a:rPr>
              <a:t>2</a:t>
            </a:r>
            <a:r>
              <a:rPr kumimoji="1" lang="zh-CN" altLang="en-US" sz="2800" b="1" dirty="0">
                <a:latin typeface="楷体_GB2312" pitchFamily="49" charset="-122"/>
                <a:ea typeface="楷体_GB2312" pitchFamily="49" charset="-122"/>
              </a:rPr>
              <a:t>； </a:t>
            </a:r>
          </a:p>
          <a:p>
            <a:pPr>
              <a:lnSpc>
                <a:spcPts val="4000"/>
              </a:lnSpc>
            </a:pPr>
            <a:r>
              <a:rPr kumimoji="1" lang="zh-CN" altLang="en-US" sz="2800" b="1" dirty="0">
                <a:latin typeface="楷体_GB2312" pitchFamily="49" charset="-122"/>
                <a:ea typeface="楷体_GB2312" pitchFamily="49" charset="-122"/>
              </a:rPr>
              <a:t>   </a:t>
            </a:r>
            <a:r>
              <a:rPr kumimoji="1" lang="en-US" altLang="zh-CN" sz="2800" b="1" dirty="0">
                <a:latin typeface="楷体_GB2312" pitchFamily="49" charset="-122"/>
                <a:ea typeface="楷体_GB2312" pitchFamily="49" charset="-122"/>
              </a:rPr>
              <a:t>Cu</a:t>
            </a:r>
            <a:r>
              <a:rPr kumimoji="1" lang="zh-CN" altLang="en-US" sz="2800" b="1" dirty="0">
                <a:latin typeface="楷体_GB2312" pitchFamily="49" charset="-122"/>
                <a:ea typeface="楷体_GB2312" pitchFamily="49" charset="-122"/>
              </a:rPr>
              <a:t>的价电子构型：     </a:t>
            </a:r>
            <a:r>
              <a:rPr kumimoji="1" lang="en-US" altLang="zh-CN" sz="2800" b="1" dirty="0">
                <a:latin typeface="楷体_GB2312" pitchFamily="49" charset="-122"/>
                <a:ea typeface="楷体_GB2312" pitchFamily="49" charset="-122"/>
              </a:rPr>
              <a:t>3d</a:t>
            </a:r>
            <a:r>
              <a:rPr kumimoji="1" lang="en-US" altLang="zh-CN" sz="2800" b="1" baseline="30000" dirty="0">
                <a:latin typeface="楷体_GB2312" pitchFamily="49" charset="-122"/>
                <a:ea typeface="楷体_GB2312" pitchFamily="49" charset="-122"/>
              </a:rPr>
              <a:t>10</a:t>
            </a:r>
            <a:r>
              <a:rPr kumimoji="1" lang="en-US" altLang="zh-CN" sz="2800" b="1" dirty="0">
                <a:latin typeface="楷体_GB2312" pitchFamily="49" charset="-122"/>
                <a:ea typeface="楷体_GB2312" pitchFamily="49" charset="-122"/>
              </a:rPr>
              <a:t>4s</a:t>
            </a:r>
            <a:r>
              <a:rPr kumimoji="1" lang="en-US" altLang="zh-CN" sz="2800" b="1" baseline="30000" dirty="0">
                <a:latin typeface="楷体_GB2312" pitchFamily="49" charset="-122"/>
                <a:ea typeface="楷体_GB2312" pitchFamily="49" charset="-122"/>
              </a:rPr>
              <a:t>1</a:t>
            </a:r>
            <a:r>
              <a:rPr kumimoji="1" lang="zh-CN" altLang="en-US" sz="2800" b="1" dirty="0">
                <a:latin typeface="楷体_GB2312" pitchFamily="49" charset="-122"/>
                <a:ea typeface="楷体_GB2312" pitchFamily="49" charset="-122"/>
              </a:rPr>
              <a:t>。 </a:t>
            </a:r>
          </a:p>
        </p:txBody>
      </p:sp>
      <p:sp>
        <p:nvSpPr>
          <p:cNvPr id="3" name="矩形 2"/>
          <p:cNvSpPr/>
          <p:nvPr/>
        </p:nvSpPr>
        <p:spPr>
          <a:xfrm>
            <a:off x="857224" y="500042"/>
            <a:ext cx="6710491" cy="535531"/>
          </a:xfrm>
          <a:prstGeom prst="rect">
            <a:avLst/>
          </a:prstGeom>
        </p:spPr>
        <p:txBody>
          <a:bodyPr wrap="none">
            <a:spAutoFit/>
          </a:bodyPr>
          <a:lstStyle/>
          <a:p>
            <a:pPr>
              <a:lnSpc>
                <a:spcPct val="80000"/>
              </a:lnSpc>
            </a:pPr>
            <a:r>
              <a:rPr kumimoji="1" lang="en-US" altLang="zh-CN" sz="3600" b="1" dirty="0" smtClean="0">
                <a:solidFill>
                  <a:srgbClr val="FF0000"/>
                </a:solidFill>
                <a:latin typeface="楷体_GB2312" pitchFamily="49" charset="-122"/>
                <a:ea typeface="楷体_GB2312" pitchFamily="49" charset="-122"/>
              </a:rPr>
              <a:t>(2)</a:t>
            </a:r>
            <a:r>
              <a:rPr kumimoji="1" lang="en-US" altLang="zh-CN" sz="3600" b="1" dirty="0" smtClean="0">
                <a:solidFill>
                  <a:srgbClr val="FF0000"/>
                </a:solidFill>
                <a:latin typeface="Courier New" pitchFamily="49" charset="0"/>
                <a:ea typeface="楷体_GB2312" pitchFamily="49" charset="-122"/>
              </a:rPr>
              <a:t> </a:t>
            </a:r>
            <a:r>
              <a:rPr kumimoji="1" lang="zh-CN" altLang="en-US" sz="3600" b="1" dirty="0" smtClean="0">
                <a:solidFill>
                  <a:srgbClr val="FF0000"/>
                </a:solidFill>
                <a:latin typeface="楷体_GB2312" pitchFamily="49" charset="-122"/>
                <a:ea typeface="楷体_GB2312" pitchFamily="49" charset="-122"/>
              </a:rPr>
              <a:t>外层电子分布式</a:t>
            </a:r>
            <a:r>
              <a:rPr kumimoji="1" lang="zh-CN" altLang="en-US" sz="3600" dirty="0" smtClean="0">
                <a:solidFill>
                  <a:srgbClr val="FF0000"/>
                </a:solidFill>
                <a:latin typeface="楷体_GB2312" pitchFamily="49" charset="-122"/>
                <a:ea typeface="楷体_GB2312" pitchFamily="49" charset="-122"/>
              </a:rPr>
              <a:t>          </a:t>
            </a:r>
            <a:endParaRPr kumimoji="1" lang="zh-CN" altLang="en-US" sz="3600" b="1" dirty="0">
              <a:solidFill>
                <a:srgbClr val="FF0000"/>
              </a:solidFill>
              <a:latin typeface="Arial Unicode MS" pitchFamily="34" charset="-122"/>
              <a:ea typeface="宋体" pitchFamily="2"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zh-CN" altLang="en-US"/>
              <a:t>离子的外层电子构型</a:t>
            </a:r>
          </a:p>
        </p:txBody>
      </p:sp>
      <p:sp>
        <p:nvSpPr>
          <p:cNvPr id="227331" name="Text Box 3"/>
          <p:cNvSpPr txBox="1">
            <a:spLocks noChangeArrowheads="1"/>
          </p:cNvSpPr>
          <p:nvPr/>
        </p:nvSpPr>
        <p:spPr bwMode="auto">
          <a:xfrm>
            <a:off x="457200" y="1143000"/>
            <a:ext cx="8382000" cy="457200"/>
          </a:xfrm>
          <a:prstGeom prst="rect">
            <a:avLst/>
          </a:prstGeom>
          <a:noFill/>
          <a:ln w="9525">
            <a:noFill/>
            <a:miter lim="800000"/>
            <a:headEnd/>
            <a:tailEnd/>
          </a:ln>
          <a:effectLst/>
        </p:spPr>
        <p:txBody>
          <a:bodyPr>
            <a:spAutoFit/>
          </a:bodyPr>
          <a:lstStyle/>
          <a:p>
            <a:pPr>
              <a:spcBef>
                <a:spcPct val="50000"/>
              </a:spcBef>
            </a:pPr>
            <a:endParaRPr kumimoji="1" lang="zh-CN" altLang="zh-CN" sz="2400">
              <a:latin typeface="Tahoma" pitchFamily="34" charset="0"/>
              <a:ea typeface="楷体_GB2312" pitchFamily="49" charset="-122"/>
            </a:endParaRPr>
          </a:p>
        </p:txBody>
      </p:sp>
      <p:sp>
        <p:nvSpPr>
          <p:cNvPr id="227336" name="Text Box 8"/>
          <p:cNvSpPr txBox="1">
            <a:spLocks noChangeArrowheads="1"/>
          </p:cNvSpPr>
          <p:nvPr/>
        </p:nvSpPr>
        <p:spPr bwMode="auto">
          <a:xfrm>
            <a:off x="611188" y="1268413"/>
            <a:ext cx="7010400" cy="457200"/>
          </a:xfrm>
          <a:prstGeom prst="rect">
            <a:avLst/>
          </a:prstGeom>
          <a:noFill/>
          <a:ln w="9525">
            <a:noFill/>
            <a:miter lim="800000"/>
            <a:headEnd/>
            <a:tailEnd/>
          </a:ln>
          <a:effectLst/>
        </p:spPr>
        <p:txBody>
          <a:bodyPr>
            <a:spAutoFit/>
          </a:bodyPr>
          <a:lstStyle/>
          <a:p>
            <a:pPr>
              <a:spcBef>
                <a:spcPct val="50000"/>
              </a:spcBef>
              <a:buFontTx/>
              <a:buBlip>
                <a:blip r:embed="rId2"/>
              </a:buBlip>
            </a:pPr>
            <a:r>
              <a:rPr kumimoji="1" lang="en-US" altLang="zh-CN" sz="2400">
                <a:latin typeface="Tahoma" pitchFamily="34" charset="0"/>
                <a:ea typeface="楷体_GB2312" pitchFamily="49" charset="-122"/>
              </a:rPr>
              <a:t> </a:t>
            </a:r>
            <a:r>
              <a:rPr kumimoji="1" lang="zh-CN" altLang="en-US" sz="2400" b="1">
                <a:solidFill>
                  <a:schemeClr val="tx2"/>
                </a:solidFill>
                <a:latin typeface="Times New Roman" pitchFamily="18" charset="0"/>
                <a:ea typeface="楷体_GB2312" pitchFamily="49" charset="-122"/>
              </a:rPr>
              <a:t>离子</a:t>
            </a:r>
            <a:r>
              <a:rPr kumimoji="1" lang="zh-CN" altLang="en-US" sz="2400">
                <a:latin typeface="Tahoma" pitchFamily="34" charset="0"/>
                <a:ea typeface="楷体_GB2312" pitchFamily="49" charset="-122"/>
              </a:rPr>
              <a:t>：要写出同一层的全部电子分布。</a:t>
            </a:r>
          </a:p>
        </p:txBody>
      </p:sp>
      <p:sp>
        <p:nvSpPr>
          <p:cNvPr id="227337" name="Text Box 9"/>
          <p:cNvSpPr txBox="1">
            <a:spLocks noChangeArrowheads="1"/>
          </p:cNvSpPr>
          <p:nvPr/>
        </p:nvSpPr>
        <p:spPr bwMode="auto">
          <a:xfrm>
            <a:off x="762000" y="1857364"/>
            <a:ext cx="83820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0033CC"/>
                </a:solidFill>
                <a:latin typeface="宋体" pitchFamily="2" charset="-122"/>
              </a:rPr>
              <a:t>正离子：能量较高的最外层电子先失去。</a:t>
            </a:r>
            <a:endParaRPr kumimoji="1" lang="zh-CN" altLang="en-US" sz="2400" dirty="0">
              <a:solidFill>
                <a:srgbClr val="0033CC"/>
              </a:solidFill>
              <a:latin typeface="Tahoma" pitchFamily="34" charset="0"/>
              <a:ea typeface="楷体_GB2312" pitchFamily="49" charset="-122"/>
            </a:endParaRPr>
          </a:p>
        </p:txBody>
      </p:sp>
      <p:sp>
        <p:nvSpPr>
          <p:cNvPr id="227338" name="Text Box 10"/>
          <p:cNvSpPr txBox="1">
            <a:spLocks noChangeArrowheads="1"/>
          </p:cNvSpPr>
          <p:nvPr/>
        </p:nvSpPr>
        <p:spPr bwMode="auto">
          <a:xfrm>
            <a:off x="571472" y="4500570"/>
            <a:ext cx="83820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0033CC"/>
                </a:solidFill>
                <a:latin typeface="宋体" pitchFamily="2" charset="-122"/>
              </a:rPr>
              <a:t>负离子：所得的电子总是分布在最外电子层上。</a:t>
            </a:r>
            <a:endParaRPr kumimoji="1" lang="zh-CN" altLang="en-US" sz="2400" b="1" baseline="30000" dirty="0">
              <a:solidFill>
                <a:schemeClr val="tx2"/>
              </a:solidFill>
              <a:latin typeface="宋体" pitchFamily="2" charset="-122"/>
            </a:endParaRPr>
          </a:p>
        </p:txBody>
      </p:sp>
      <p:sp>
        <p:nvSpPr>
          <p:cNvPr id="227342" name="Text Box 14"/>
          <p:cNvSpPr txBox="1">
            <a:spLocks noChangeArrowheads="1"/>
          </p:cNvSpPr>
          <p:nvPr/>
        </p:nvSpPr>
        <p:spPr bwMode="auto">
          <a:xfrm>
            <a:off x="609600" y="2357430"/>
            <a:ext cx="8534400" cy="1960563"/>
          </a:xfrm>
          <a:prstGeom prst="rect">
            <a:avLst/>
          </a:prstGeom>
          <a:noFill/>
          <a:ln w="9525">
            <a:noFill/>
            <a:miter lim="800000"/>
            <a:headEnd/>
            <a:tailEnd/>
          </a:ln>
          <a:effectLst/>
        </p:spPr>
        <p:txBody>
          <a:bodyPr>
            <a:spAutoFit/>
            <a:flatTx/>
          </a:bodyPr>
          <a:lstStyle/>
          <a:p>
            <a:pPr>
              <a:lnSpc>
                <a:spcPct val="80000"/>
              </a:lnSpc>
              <a:spcBef>
                <a:spcPct val="50000"/>
              </a:spcBef>
            </a:pPr>
            <a:r>
              <a:rPr kumimoji="1" lang="en-US" altLang="zh-CN" sz="2800" b="1" baseline="-25000" dirty="0">
                <a:latin typeface="楷体_GB2312" pitchFamily="49" charset="-122"/>
                <a:ea typeface="楷体_GB2312" pitchFamily="49" charset="-122"/>
              </a:rPr>
              <a:t>22</a:t>
            </a:r>
            <a:r>
              <a:rPr kumimoji="1" lang="en-US" altLang="zh-CN" sz="2800" b="1" dirty="0">
                <a:latin typeface="楷体_GB2312" pitchFamily="49" charset="-122"/>
                <a:ea typeface="楷体_GB2312" pitchFamily="49" charset="-122"/>
              </a:rPr>
              <a:t>Ti:1s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2p</a:t>
            </a:r>
            <a:r>
              <a:rPr kumimoji="1" lang="en-US" altLang="zh-CN" sz="2800" b="1" baseline="30000" dirty="0">
                <a:latin typeface="楷体_GB2312" pitchFamily="49" charset="-122"/>
                <a:ea typeface="楷体_GB2312" pitchFamily="49" charset="-122"/>
              </a:rPr>
              <a:t>6</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sz="2800" b="1" u="sng" dirty="0">
                <a:solidFill>
                  <a:srgbClr val="FF0066"/>
                </a:solidFill>
                <a:latin typeface="楷体_GB2312" pitchFamily="49" charset="-122"/>
                <a:ea typeface="楷体_GB2312" pitchFamily="49" charset="-122"/>
              </a:rPr>
              <a:t>3d</a:t>
            </a:r>
            <a:r>
              <a:rPr kumimoji="1" lang="en-US" altLang="zh-CN" sz="2800" b="1" u="sng" baseline="30000" dirty="0">
                <a:solidFill>
                  <a:srgbClr val="FF0066"/>
                </a:solidFill>
                <a:latin typeface="楷体_GB2312" pitchFamily="49" charset="-122"/>
                <a:ea typeface="楷体_GB2312" pitchFamily="49" charset="-122"/>
              </a:rPr>
              <a:t>2</a:t>
            </a:r>
            <a:r>
              <a:rPr kumimoji="1" lang="en-US" altLang="zh-CN" sz="2800" b="1" u="sng" dirty="0">
                <a:solidFill>
                  <a:srgbClr val="FF0066"/>
                </a:solidFill>
                <a:latin typeface="楷体_GB2312" pitchFamily="49" charset="-122"/>
                <a:ea typeface="楷体_GB2312" pitchFamily="49" charset="-122"/>
              </a:rPr>
              <a:t>4s</a:t>
            </a:r>
            <a:r>
              <a:rPr kumimoji="1" lang="en-US" altLang="zh-CN" sz="2800" b="1" u="sng" baseline="30000" dirty="0">
                <a:solidFill>
                  <a:srgbClr val="FF0066"/>
                </a:solidFill>
                <a:latin typeface="楷体_GB2312" pitchFamily="49" charset="-122"/>
                <a:ea typeface="楷体_GB2312" pitchFamily="49" charset="-122"/>
              </a:rPr>
              <a:t>2</a:t>
            </a:r>
            <a:r>
              <a:rPr kumimoji="1" lang="en-US" altLang="zh-CN" sz="2800" b="1" baseline="30000" dirty="0">
                <a:latin typeface="楷体_GB2312" pitchFamily="49" charset="-122"/>
                <a:ea typeface="楷体_GB2312" pitchFamily="49" charset="-122"/>
              </a:rPr>
              <a:t> </a:t>
            </a:r>
            <a:r>
              <a:rPr kumimoji="1" lang="en-US" altLang="zh-CN" b="1" dirty="0"/>
              <a:t>→</a:t>
            </a:r>
            <a:r>
              <a:rPr kumimoji="1" lang="en-US" altLang="zh-CN" sz="2800" b="1" dirty="0">
                <a:latin typeface="Times New Roman" pitchFamily="18" charset="0"/>
                <a:ea typeface="楷体_GB2312" pitchFamily="49" charset="-122"/>
              </a:rPr>
              <a:t>Ti </a:t>
            </a:r>
            <a:r>
              <a:rPr kumimoji="1" lang="en-US" altLang="zh-CN" sz="2800" b="1" baseline="30000" dirty="0">
                <a:latin typeface="Times New Roman" pitchFamily="18" charset="0"/>
                <a:ea typeface="楷体_GB2312" pitchFamily="49" charset="-122"/>
              </a:rPr>
              <a:t>4+</a:t>
            </a:r>
            <a:r>
              <a:rPr kumimoji="1" lang="en-US" altLang="zh-CN" sz="2800" b="1" dirty="0"/>
              <a:t> :</a:t>
            </a:r>
            <a:r>
              <a:rPr kumimoji="1" lang="en-US" altLang="zh-CN" sz="2800" dirty="0">
                <a:latin typeface="楷体_GB2312" pitchFamily="49" charset="-122"/>
                <a:ea typeface="楷体_GB2312" pitchFamily="49" charset="-122"/>
              </a:rPr>
              <a:t> </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zh-CN" altLang="en-US" sz="2800" b="1" dirty="0">
                <a:latin typeface="楷体_GB2312" pitchFamily="49" charset="-122"/>
                <a:ea typeface="楷体_GB2312" pitchFamily="49" charset="-122"/>
              </a:rPr>
              <a:t>；  </a:t>
            </a:r>
          </a:p>
          <a:p>
            <a:pPr>
              <a:lnSpc>
                <a:spcPct val="80000"/>
              </a:lnSpc>
              <a:spcBef>
                <a:spcPct val="50000"/>
              </a:spcBef>
            </a:pPr>
            <a:r>
              <a:rPr kumimoji="1" lang="en-US" altLang="zh-CN" sz="2800" b="1" baseline="-25000" dirty="0">
                <a:latin typeface="楷体_GB2312" pitchFamily="49" charset="-122"/>
                <a:ea typeface="楷体_GB2312" pitchFamily="49" charset="-122"/>
              </a:rPr>
              <a:t>25</a:t>
            </a:r>
            <a:r>
              <a:rPr kumimoji="1" lang="en-US" altLang="zh-CN" sz="2800" b="1" dirty="0">
                <a:latin typeface="楷体_GB2312" pitchFamily="49" charset="-122"/>
                <a:ea typeface="楷体_GB2312" pitchFamily="49" charset="-122"/>
              </a:rPr>
              <a:t>Mn:1s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2p</a:t>
            </a:r>
            <a:r>
              <a:rPr kumimoji="1" lang="en-US" altLang="zh-CN" sz="2800" b="1" baseline="30000" dirty="0">
                <a:latin typeface="楷体_GB2312" pitchFamily="49" charset="-122"/>
                <a:ea typeface="楷体_GB2312" pitchFamily="49" charset="-122"/>
              </a:rPr>
              <a:t>6</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sz="2800" b="1" u="sng" dirty="0">
                <a:solidFill>
                  <a:srgbClr val="FF0066"/>
                </a:solidFill>
                <a:latin typeface="楷体_GB2312" pitchFamily="49" charset="-122"/>
                <a:ea typeface="楷体_GB2312" pitchFamily="49" charset="-122"/>
              </a:rPr>
              <a:t>3d</a:t>
            </a:r>
            <a:r>
              <a:rPr kumimoji="1" lang="en-US" altLang="zh-CN" sz="2800" b="1" u="sng" baseline="30000" dirty="0">
                <a:solidFill>
                  <a:srgbClr val="FF0066"/>
                </a:solidFill>
                <a:latin typeface="楷体_GB2312" pitchFamily="49" charset="-122"/>
                <a:ea typeface="楷体_GB2312" pitchFamily="49" charset="-122"/>
              </a:rPr>
              <a:t>5</a:t>
            </a:r>
            <a:r>
              <a:rPr kumimoji="1" lang="en-US" altLang="zh-CN" sz="2800" b="1" u="sng" dirty="0">
                <a:solidFill>
                  <a:srgbClr val="FF0066"/>
                </a:solidFill>
                <a:latin typeface="楷体_GB2312" pitchFamily="49" charset="-122"/>
                <a:ea typeface="楷体_GB2312" pitchFamily="49" charset="-122"/>
              </a:rPr>
              <a:t>4s</a:t>
            </a:r>
            <a:r>
              <a:rPr kumimoji="1" lang="en-US" altLang="zh-CN" sz="2800" b="1" u="sng" baseline="30000" dirty="0">
                <a:solidFill>
                  <a:srgbClr val="FF0066"/>
                </a:solidFill>
                <a:latin typeface="楷体_GB2312" pitchFamily="49" charset="-122"/>
                <a:ea typeface="楷体_GB2312" pitchFamily="49" charset="-122"/>
              </a:rPr>
              <a:t>2</a:t>
            </a:r>
            <a:r>
              <a:rPr kumimoji="1" lang="en-US" altLang="zh-CN" dirty="0"/>
              <a:t> </a:t>
            </a:r>
            <a:r>
              <a:rPr kumimoji="1" lang="en-US" altLang="zh-CN" b="1" dirty="0"/>
              <a:t>→</a:t>
            </a:r>
            <a:r>
              <a:rPr kumimoji="1" lang="en-US" altLang="zh-CN" sz="2800" b="1" dirty="0">
                <a:latin typeface="楷体_GB2312" pitchFamily="49" charset="-122"/>
                <a:ea typeface="楷体_GB2312" pitchFamily="49" charset="-122"/>
              </a:rPr>
              <a:t>Mn</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sz="2800" b="1" dirty="0">
                <a:latin typeface="楷体_GB2312" pitchFamily="49" charset="-122"/>
                <a:ea typeface="楷体_GB2312" pitchFamily="49" charset="-122"/>
              </a:rPr>
              <a:t>3d</a:t>
            </a:r>
            <a:r>
              <a:rPr kumimoji="1" lang="en-US" altLang="zh-CN" sz="2800" b="1" baseline="30000" dirty="0">
                <a:latin typeface="楷体_GB2312" pitchFamily="49" charset="-122"/>
                <a:ea typeface="楷体_GB2312" pitchFamily="49" charset="-122"/>
              </a:rPr>
              <a:t>5</a:t>
            </a:r>
            <a:r>
              <a:rPr kumimoji="1" lang="zh-CN" altLang="en-US" sz="2800" b="1" dirty="0">
                <a:latin typeface="楷体_GB2312" pitchFamily="49" charset="-122"/>
                <a:ea typeface="楷体_GB2312" pitchFamily="49" charset="-122"/>
              </a:rPr>
              <a:t>； </a:t>
            </a:r>
          </a:p>
          <a:p>
            <a:pPr>
              <a:lnSpc>
                <a:spcPct val="80000"/>
              </a:lnSpc>
              <a:spcBef>
                <a:spcPct val="50000"/>
              </a:spcBef>
            </a:pPr>
            <a:r>
              <a:rPr kumimoji="1" lang="en-US" altLang="zh-CN" sz="2800" b="1" baseline="-25000" dirty="0">
                <a:latin typeface="楷体_GB2312" pitchFamily="49" charset="-122"/>
                <a:ea typeface="楷体_GB2312" pitchFamily="49" charset="-122"/>
              </a:rPr>
              <a:t>29</a:t>
            </a:r>
            <a:r>
              <a:rPr kumimoji="1" lang="en-US" altLang="zh-CN" sz="2800" b="1" dirty="0">
                <a:latin typeface="楷体_GB2312" pitchFamily="49" charset="-122"/>
                <a:ea typeface="楷体_GB2312" pitchFamily="49" charset="-122"/>
              </a:rPr>
              <a:t>Cu:1s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2p</a:t>
            </a:r>
            <a:r>
              <a:rPr kumimoji="1" lang="en-US" altLang="zh-CN" sz="2800" b="1" baseline="30000" dirty="0">
                <a:latin typeface="楷体_GB2312" pitchFamily="49" charset="-122"/>
                <a:ea typeface="楷体_GB2312" pitchFamily="49" charset="-122"/>
              </a:rPr>
              <a:t>6</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sz="2800" b="1" u="sng" dirty="0">
                <a:solidFill>
                  <a:srgbClr val="FF0066"/>
                </a:solidFill>
                <a:latin typeface="楷体_GB2312" pitchFamily="49" charset="-122"/>
                <a:ea typeface="楷体_GB2312" pitchFamily="49" charset="-122"/>
              </a:rPr>
              <a:t>3d</a:t>
            </a:r>
            <a:r>
              <a:rPr kumimoji="1" lang="en-US" altLang="zh-CN" sz="2800" b="1" u="sng" baseline="30000" dirty="0">
                <a:solidFill>
                  <a:srgbClr val="FF0066"/>
                </a:solidFill>
                <a:latin typeface="楷体_GB2312" pitchFamily="49" charset="-122"/>
                <a:ea typeface="楷体_GB2312" pitchFamily="49" charset="-122"/>
              </a:rPr>
              <a:t>10</a:t>
            </a:r>
            <a:r>
              <a:rPr kumimoji="1" lang="en-US" altLang="zh-CN" sz="2800" b="1" u="sng" dirty="0">
                <a:solidFill>
                  <a:srgbClr val="FF0066"/>
                </a:solidFill>
                <a:latin typeface="楷体_GB2312" pitchFamily="49" charset="-122"/>
                <a:ea typeface="楷体_GB2312" pitchFamily="49" charset="-122"/>
              </a:rPr>
              <a:t>4s</a:t>
            </a:r>
            <a:r>
              <a:rPr kumimoji="1" lang="en-US" altLang="zh-CN" sz="2800" b="1" u="sng" baseline="30000" dirty="0">
                <a:solidFill>
                  <a:srgbClr val="FF0066"/>
                </a:solidFill>
                <a:latin typeface="楷体_GB2312" pitchFamily="49" charset="-122"/>
                <a:ea typeface="楷体_GB2312" pitchFamily="49" charset="-122"/>
              </a:rPr>
              <a:t>1 </a:t>
            </a:r>
            <a:r>
              <a:rPr kumimoji="1" lang="en-US" altLang="zh-CN" b="1" dirty="0"/>
              <a:t>→</a:t>
            </a:r>
            <a:r>
              <a:rPr kumimoji="1" lang="en-US" altLang="zh-CN" sz="2800" dirty="0">
                <a:latin typeface="楷体_GB2312" pitchFamily="49" charset="-122"/>
                <a:ea typeface="楷体_GB2312" pitchFamily="49" charset="-122"/>
              </a:rPr>
              <a:t>Cu</a:t>
            </a:r>
            <a:r>
              <a:rPr kumimoji="1" lang="en-US" altLang="zh-CN" sz="2800" baseline="30000" dirty="0">
                <a:latin typeface="楷体_GB2312" pitchFamily="49" charset="-122"/>
                <a:ea typeface="楷体_GB2312" pitchFamily="49" charset="-122"/>
              </a:rPr>
              <a:t>2+</a:t>
            </a:r>
            <a:r>
              <a:rPr kumimoji="1" lang="en-US" altLang="zh-CN" sz="2800" dirty="0">
                <a:latin typeface="楷体_GB2312" pitchFamily="49" charset="-122"/>
                <a:ea typeface="楷体_GB2312" pitchFamily="49" charset="-122"/>
              </a:rPr>
              <a:t>:</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sz="2800" b="1" dirty="0">
                <a:latin typeface="楷体_GB2312" pitchFamily="49" charset="-122"/>
                <a:ea typeface="楷体_GB2312" pitchFamily="49" charset="-122"/>
              </a:rPr>
              <a:t>3d</a:t>
            </a:r>
            <a:r>
              <a:rPr kumimoji="1" lang="en-US" altLang="zh-CN" sz="2800" b="1" baseline="30000" dirty="0">
                <a:latin typeface="楷体_GB2312" pitchFamily="49" charset="-122"/>
                <a:ea typeface="楷体_GB2312" pitchFamily="49" charset="-122"/>
              </a:rPr>
              <a:t>9</a:t>
            </a:r>
            <a:r>
              <a:rPr kumimoji="1" lang="zh-CN" altLang="en-US" sz="2800" b="1" dirty="0">
                <a:latin typeface="楷体_GB2312" pitchFamily="49" charset="-122"/>
                <a:ea typeface="楷体_GB2312" pitchFamily="49" charset="-122"/>
              </a:rPr>
              <a:t>。 </a:t>
            </a:r>
          </a:p>
        </p:txBody>
      </p:sp>
      <p:sp>
        <p:nvSpPr>
          <p:cNvPr id="227343" name="Text Box 15"/>
          <p:cNvSpPr txBox="1">
            <a:spLocks noChangeArrowheads="1"/>
          </p:cNvSpPr>
          <p:nvPr/>
        </p:nvSpPr>
        <p:spPr bwMode="auto">
          <a:xfrm>
            <a:off x="250825" y="5013325"/>
            <a:ext cx="8534400" cy="1246188"/>
          </a:xfrm>
          <a:prstGeom prst="rect">
            <a:avLst/>
          </a:prstGeom>
          <a:noFill/>
          <a:ln w="9525">
            <a:noFill/>
            <a:miter lim="800000"/>
            <a:headEnd/>
            <a:tailEnd/>
          </a:ln>
          <a:effectLst/>
        </p:spPr>
        <p:txBody>
          <a:bodyPr>
            <a:spAutoFit/>
            <a:flatTx/>
          </a:bodyPr>
          <a:lstStyle/>
          <a:p>
            <a:pPr>
              <a:lnSpc>
                <a:spcPct val="80000"/>
              </a:lnSpc>
              <a:spcBef>
                <a:spcPct val="50000"/>
              </a:spcBef>
            </a:pPr>
            <a:r>
              <a:rPr kumimoji="1" lang="en-US" altLang="zh-CN" sz="2800" b="1" dirty="0">
                <a:latin typeface="楷体_GB2312" pitchFamily="49" charset="-122"/>
                <a:ea typeface="楷体_GB2312" pitchFamily="49" charset="-122"/>
              </a:rPr>
              <a:t>   </a:t>
            </a:r>
            <a:r>
              <a:rPr kumimoji="1" lang="en-US" altLang="zh-CN" sz="2800" b="1" baseline="-25000" dirty="0">
                <a:latin typeface="楷体_GB2312" pitchFamily="49" charset="-122"/>
                <a:ea typeface="楷体_GB2312" pitchFamily="49" charset="-122"/>
              </a:rPr>
              <a:t>17</a:t>
            </a:r>
            <a:r>
              <a:rPr kumimoji="1" lang="en-US" altLang="zh-CN" sz="2800" b="1" dirty="0">
                <a:latin typeface="楷体_GB2312" pitchFamily="49" charset="-122"/>
                <a:ea typeface="楷体_GB2312" pitchFamily="49" charset="-122"/>
              </a:rPr>
              <a:t>Cl:1s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2p</a:t>
            </a:r>
            <a:r>
              <a:rPr kumimoji="1" lang="en-US" altLang="zh-CN" sz="2800" b="1" baseline="30000" dirty="0">
                <a:latin typeface="楷体_GB2312" pitchFamily="49" charset="-122"/>
                <a:ea typeface="楷体_GB2312" pitchFamily="49" charset="-122"/>
              </a:rPr>
              <a:t>6</a:t>
            </a:r>
            <a:r>
              <a:rPr kumimoji="1" lang="en-US" altLang="zh-CN" sz="2800" b="1" u="sng" dirty="0">
                <a:solidFill>
                  <a:srgbClr val="FF0066"/>
                </a:solidFill>
                <a:latin typeface="楷体_GB2312" pitchFamily="49" charset="-122"/>
                <a:ea typeface="楷体_GB2312" pitchFamily="49" charset="-122"/>
              </a:rPr>
              <a:t>3s</a:t>
            </a:r>
            <a:r>
              <a:rPr kumimoji="1" lang="en-US" altLang="zh-CN" sz="2800" b="1" u="sng" baseline="30000" dirty="0">
                <a:solidFill>
                  <a:srgbClr val="FF0066"/>
                </a:solidFill>
                <a:latin typeface="楷体_GB2312" pitchFamily="49" charset="-122"/>
                <a:ea typeface="楷体_GB2312" pitchFamily="49" charset="-122"/>
              </a:rPr>
              <a:t>2</a:t>
            </a:r>
            <a:r>
              <a:rPr kumimoji="1" lang="en-US" altLang="zh-CN" sz="2800" b="1" u="sng" dirty="0">
                <a:solidFill>
                  <a:srgbClr val="FF0066"/>
                </a:solidFill>
                <a:latin typeface="楷体_GB2312" pitchFamily="49" charset="-122"/>
                <a:ea typeface="楷体_GB2312" pitchFamily="49" charset="-122"/>
              </a:rPr>
              <a:t>3p</a:t>
            </a:r>
            <a:r>
              <a:rPr kumimoji="1" lang="en-US" altLang="zh-CN" sz="2800" b="1" u="sng" baseline="30000" dirty="0">
                <a:solidFill>
                  <a:srgbClr val="FF0066"/>
                </a:solidFill>
                <a:latin typeface="楷体_GB2312" pitchFamily="49" charset="-122"/>
                <a:ea typeface="楷体_GB2312" pitchFamily="49" charset="-122"/>
              </a:rPr>
              <a:t>5</a:t>
            </a:r>
            <a:r>
              <a:rPr kumimoji="1" lang="en-US" altLang="zh-CN" b="1" dirty="0"/>
              <a:t>→</a:t>
            </a:r>
            <a:r>
              <a:rPr kumimoji="1" lang="en-US" altLang="zh-CN" sz="2800" b="1" dirty="0">
                <a:latin typeface="楷体_GB2312" pitchFamily="49" charset="-122"/>
                <a:ea typeface="楷体_GB2312" pitchFamily="49" charset="-122"/>
              </a:rPr>
              <a:t>Cl</a:t>
            </a:r>
            <a:r>
              <a:rPr kumimoji="1" lang="en-US" altLang="zh-CN" sz="2800" b="1" baseline="30000" dirty="0">
                <a:latin typeface="楷体_GB2312" pitchFamily="49" charset="-122"/>
                <a:ea typeface="楷体_GB2312" pitchFamily="49" charset="-122"/>
              </a:rPr>
              <a:t>-</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zh-CN" altLang="en-US" sz="2800" b="1" dirty="0">
                <a:latin typeface="楷体_GB2312" pitchFamily="49" charset="-122"/>
                <a:ea typeface="楷体_GB2312" pitchFamily="49" charset="-122"/>
              </a:rPr>
              <a:t>；    </a:t>
            </a:r>
          </a:p>
          <a:p>
            <a:pPr>
              <a:lnSpc>
                <a:spcPct val="80000"/>
              </a:lnSpc>
              <a:spcBef>
                <a:spcPct val="50000"/>
              </a:spcBef>
              <a:buClr>
                <a:srgbClr val="00FFFF"/>
              </a:buClr>
              <a:buFont typeface="Wingdings" pitchFamily="2" charset="2"/>
              <a:buNone/>
            </a:pPr>
            <a:r>
              <a:rPr kumimoji="1" lang="zh-CN" altLang="en-US" sz="2800" b="1" dirty="0">
                <a:latin typeface="楷体_GB2312" pitchFamily="49" charset="-122"/>
                <a:ea typeface="楷体_GB2312" pitchFamily="49" charset="-122"/>
              </a:rPr>
              <a:t>   </a:t>
            </a:r>
            <a:r>
              <a:rPr kumimoji="1" lang="en-US" altLang="zh-CN" sz="2800" b="1" baseline="-25000" dirty="0">
                <a:latin typeface="楷体_GB2312" pitchFamily="49" charset="-122"/>
                <a:ea typeface="楷体_GB2312" pitchFamily="49" charset="-122"/>
              </a:rPr>
              <a:t>16</a:t>
            </a:r>
            <a:r>
              <a:rPr kumimoji="1" lang="en-US" altLang="zh-CN" sz="2800" b="1" dirty="0">
                <a:latin typeface="楷体_GB2312" pitchFamily="49" charset="-122"/>
                <a:ea typeface="楷体_GB2312" pitchFamily="49" charset="-122"/>
              </a:rPr>
              <a:t>S:1s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2p</a:t>
            </a:r>
            <a:r>
              <a:rPr kumimoji="1" lang="en-US" altLang="zh-CN" sz="2800" b="1" baseline="30000" dirty="0">
                <a:latin typeface="楷体_GB2312" pitchFamily="49" charset="-122"/>
                <a:ea typeface="楷体_GB2312" pitchFamily="49" charset="-122"/>
              </a:rPr>
              <a:t>6</a:t>
            </a:r>
            <a:r>
              <a:rPr kumimoji="1" lang="en-US" altLang="zh-CN" sz="2800" b="1" u="sng" dirty="0">
                <a:solidFill>
                  <a:srgbClr val="FF0066"/>
                </a:solidFill>
                <a:latin typeface="楷体_GB2312" pitchFamily="49" charset="-122"/>
                <a:ea typeface="楷体_GB2312" pitchFamily="49" charset="-122"/>
              </a:rPr>
              <a:t>3s</a:t>
            </a:r>
            <a:r>
              <a:rPr kumimoji="1" lang="en-US" altLang="zh-CN" sz="2800" b="1" u="sng" baseline="30000" dirty="0">
                <a:solidFill>
                  <a:srgbClr val="FF0066"/>
                </a:solidFill>
                <a:latin typeface="楷体_GB2312" pitchFamily="49" charset="-122"/>
                <a:ea typeface="楷体_GB2312" pitchFamily="49" charset="-122"/>
              </a:rPr>
              <a:t>2</a:t>
            </a:r>
            <a:r>
              <a:rPr kumimoji="1" lang="en-US" altLang="zh-CN" sz="2800" b="1" u="sng" dirty="0">
                <a:solidFill>
                  <a:srgbClr val="FF0066"/>
                </a:solidFill>
                <a:latin typeface="楷体_GB2312" pitchFamily="49" charset="-122"/>
                <a:ea typeface="楷体_GB2312" pitchFamily="49" charset="-122"/>
              </a:rPr>
              <a:t>3p</a:t>
            </a:r>
            <a:r>
              <a:rPr kumimoji="1" lang="en-US" altLang="zh-CN" sz="2800" b="1" u="sng" baseline="30000" dirty="0">
                <a:solidFill>
                  <a:srgbClr val="FF0066"/>
                </a:solidFill>
                <a:latin typeface="楷体_GB2312" pitchFamily="49" charset="-122"/>
                <a:ea typeface="楷体_GB2312" pitchFamily="49" charset="-122"/>
              </a:rPr>
              <a:t>4</a:t>
            </a:r>
            <a:r>
              <a:rPr kumimoji="1" lang="en-US" altLang="zh-CN" b="1" dirty="0">
                <a:latin typeface="楷体_GB2312" pitchFamily="49" charset="-122"/>
                <a:ea typeface="楷体_GB2312" pitchFamily="49" charset="-122"/>
              </a:rPr>
              <a:t>→</a:t>
            </a:r>
            <a:r>
              <a:rPr kumimoji="1" lang="en-US" altLang="zh-CN" sz="2800" b="1" dirty="0">
                <a:latin typeface="楷体_GB2312" pitchFamily="49" charset="-122"/>
                <a:ea typeface="楷体_GB2312" pitchFamily="49" charset="-122"/>
              </a:rPr>
              <a:t>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:3s</a:t>
            </a:r>
            <a:r>
              <a:rPr kumimoji="1" lang="en-US" altLang="zh-CN" sz="2800" b="1" baseline="30000" dirty="0">
                <a:latin typeface="楷体_GB2312" pitchFamily="49" charset="-122"/>
                <a:ea typeface="楷体_GB2312" pitchFamily="49" charset="-122"/>
              </a:rPr>
              <a:t>2</a:t>
            </a:r>
            <a:r>
              <a:rPr kumimoji="1" lang="en-US" altLang="zh-CN" sz="2800" b="1" dirty="0">
                <a:latin typeface="楷体_GB2312" pitchFamily="49" charset="-122"/>
                <a:ea typeface="楷体_GB2312" pitchFamily="49" charset="-122"/>
              </a:rPr>
              <a:t>3p</a:t>
            </a:r>
            <a:r>
              <a:rPr kumimoji="1" lang="en-US" altLang="zh-CN" sz="2800" b="1" baseline="30000" dirty="0">
                <a:latin typeface="楷体_GB2312" pitchFamily="49" charset="-122"/>
                <a:ea typeface="楷体_GB2312" pitchFamily="49" charset="-122"/>
              </a:rPr>
              <a:t>6</a:t>
            </a:r>
            <a:r>
              <a:rPr kumimoji="1" lang="en-US" altLang="zh-CN" dirty="0"/>
              <a:t> </a:t>
            </a:r>
            <a:r>
              <a:rPr kumimoji="1" lang="zh-CN" altLang="en-US" sz="2800" b="1" dirty="0">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7336"/>
                                        </p:tgtEl>
                                        <p:attrNameLst>
                                          <p:attrName>style.visibility</p:attrName>
                                        </p:attrNameLst>
                                      </p:cBhvr>
                                      <p:to>
                                        <p:strVal val="visible"/>
                                      </p:to>
                                    </p:set>
                                    <p:animEffect transition="in" filter="dissolve">
                                      <p:cBhvr>
                                        <p:cTn id="7" dur="500"/>
                                        <p:tgtEl>
                                          <p:spTgt spid="227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7337"/>
                                        </p:tgtEl>
                                        <p:attrNameLst>
                                          <p:attrName>style.visibility</p:attrName>
                                        </p:attrNameLst>
                                      </p:cBhvr>
                                      <p:to>
                                        <p:strVal val="visible"/>
                                      </p:to>
                                    </p:set>
                                    <p:animEffect transition="in" filter="wipe(left)">
                                      <p:cBhvr>
                                        <p:cTn id="12" dur="2000"/>
                                        <p:tgtEl>
                                          <p:spTgt spid="2273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7342"/>
                                        </p:tgtEl>
                                        <p:attrNameLst>
                                          <p:attrName>style.visibility</p:attrName>
                                        </p:attrNameLst>
                                      </p:cBhvr>
                                      <p:to>
                                        <p:strVal val="visible"/>
                                      </p:to>
                                    </p:set>
                                    <p:animEffect transition="in" filter="blinds(horizontal)">
                                      <p:cBhvr>
                                        <p:cTn id="17" dur="500"/>
                                        <p:tgtEl>
                                          <p:spTgt spid="227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7338"/>
                                        </p:tgtEl>
                                        <p:attrNameLst>
                                          <p:attrName>style.visibility</p:attrName>
                                        </p:attrNameLst>
                                      </p:cBhvr>
                                      <p:to>
                                        <p:strVal val="visible"/>
                                      </p:to>
                                    </p:set>
                                    <p:animEffect transition="in" filter="wipe(left)">
                                      <p:cBhvr>
                                        <p:cTn id="22" dur="2000"/>
                                        <p:tgtEl>
                                          <p:spTgt spid="2273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7343"/>
                                        </p:tgtEl>
                                        <p:attrNameLst>
                                          <p:attrName>style.visibility</p:attrName>
                                        </p:attrNameLst>
                                      </p:cBhvr>
                                      <p:to>
                                        <p:strVal val="visible"/>
                                      </p:to>
                                    </p:set>
                                    <p:animEffect transition="in" filter="blinds(horizontal)">
                                      <p:cBhvr>
                                        <p:cTn id="27" dur="500"/>
                                        <p:tgtEl>
                                          <p:spTgt spid="227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6" grpId="0" autoUpdateAnimBg="0"/>
      <p:bldP spid="227337" grpId="0" autoUpdateAnimBg="0"/>
      <p:bldP spid="227338" grpId="0" autoUpdateAnimBg="0"/>
      <p:bldP spid="227342" grpId="0"/>
      <p:bldP spid="227343"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z="3600" smtClean="0"/>
              <a:t>4.1.3  </a:t>
            </a:r>
            <a:r>
              <a:rPr lang="zh-CN" altLang="en-US" sz="3600" smtClean="0"/>
              <a:t>原子的电子层结构与元素周期律</a:t>
            </a:r>
          </a:p>
        </p:txBody>
      </p:sp>
      <p:sp>
        <p:nvSpPr>
          <p:cNvPr id="133123" name="Rectangle 3"/>
          <p:cNvSpPr>
            <a:spLocks noGrp="1" noChangeArrowheads="1"/>
          </p:cNvSpPr>
          <p:nvPr>
            <p:ph type="body" idx="1"/>
          </p:nvPr>
        </p:nvSpPr>
        <p:spPr>
          <a:xfrm>
            <a:off x="428596" y="1214422"/>
            <a:ext cx="8362950" cy="5040312"/>
          </a:xfrm>
        </p:spPr>
        <p:txBody>
          <a:bodyPr/>
          <a:lstStyle/>
          <a:p>
            <a:pPr marL="685800" indent="-685800" eaLnBrk="1" hangingPunct="1">
              <a:lnSpc>
                <a:spcPct val="140000"/>
              </a:lnSpc>
              <a:buFontTx/>
              <a:buNone/>
            </a:pPr>
            <a:r>
              <a:rPr lang="en-US" altLang="zh-CN" sz="2800" dirty="0" smtClean="0"/>
              <a:t>1. </a:t>
            </a:r>
            <a:r>
              <a:rPr lang="zh-CN" altLang="en-US" sz="2800" dirty="0" smtClean="0"/>
              <a:t>元素周期表</a:t>
            </a:r>
          </a:p>
          <a:p>
            <a:pPr marL="685800" indent="-685800" eaLnBrk="1" hangingPunct="1">
              <a:lnSpc>
                <a:spcPct val="140000"/>
              </a:lnSpc>
              <a:buFontTx/>
              <a:buNone/>
            </a:pPr>
            <a:r>
              <a:rPr lang="en-US" altLang="zh-CN" sz="2800" dirty="0" smtClean="0"/>
              <a:t>2.  </a:t>
            </a:r>
            <a:r>
              <a:rPr lang="zh-CN" altLang="en-US" sz="2800" dirty="0" smtClean="0"/>
              <a:t>元素的族</a:t>
            </a:r>
          </a:p>
          <a:p>
            <a:pPr marL="685800" indent="-685800" eaLnBrk="1" hangingPunct="1">
              <a:lnSpc>
                <a:spcPct val="140000"/>
              </a:lnSpc>
              <a:buFontTx/>
              <a:buNone/>
            </a:pPr>
            <a:r>
              <a:rPr lang="en-US" altLang="zh-CN" sz="2800" dirty="0" smtClean="0"/>
              <a:t>3.  </a:t>
            </a:r>
            <a:r>
              <a:rPr lang="zh-CN" altLang="en-US" sz="2800" dirty="0" smtClean="0"/>
              <a:t>元素的分区</a:t>
            </a:r>
          </a:p>
          <a:p>
            <a:pPr marL="685800" indent="-685800" eaLnBrk="1" hangingPunct="1">
              <a:lnSpc>
                <a:spcPct val="140000"/>
              </a:lnSpc>
              <a:buNone/>
            </a:pPr>
            <a:r>
              <a:rPr lang="en-US" altLang="zh-CN" sz="2800" dirty="0" smtClean="0"/>
              <a:t>4.  </a:t>
            </a:r>
            <a:r>
              <a:rPr lang="zh-CN" altLang="en-US" sz="2800" dirty="0" smtClean="0"/>
              <a:t>元素</a:t>
            </a:r>
            <a:r>
              <a:rPr lang="zh-CN" altLang="en-US" sz="2800" dirty="0" smtClean="0"/>
              <a:t>性质的</a:t>
            </a:r>
          </a:p>
          <a:p>
            <a:pPr marL="685800" indent="-685800" eaLnBrk="1" hangingPunct="1">
              <a:lnSpc>
                <a:spcPct val="140000"/>
              </a:lnSpc>
              <a:buFontTx/>
              <a:buNone/>
            </a:pPr>
            <a:r>
              <a:rPr lang="zh-CN" altLang="en-US" sz="2800" dirty="0" smtClean="0"/>
              <a:t>       周期性</a:t>
            </a:r>
          </a:p>
        </p:txBody>
      </p:sp>
      <p:pic>
        <p:nvPicPr>
          <p:cNvPr id="77828" name="Picture 7"/>
          <p:cNvPicPr>
            <a:picLocks noChangeArrowheads="1"/>
          </p:cNvPicPr>
          <p:nvPr/>
        </p:nvPicPr>
        <p:blipFill>
          <a:blip r:embed="rId2"/>
          <a:srcRect/>
          <a:stretch>
            <a:fillRect/>
          </a:stretch>
        </p:blipFill>
        <p:spPr bwMode="auto">
          <a:xfrm>
            <a:off x="2928926" y="1285860"/>
            <a:ext cx="6215074" cy="3500462"/>
          </a:xfrm>
          <a:prstGeom prst="rect">
            <a:avLst/>
          </a:prstGeom>
          <a:solidFill>
            <a:schemeClr val="bg1"/>
          </a:solidFill>
          <a:ln w="127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slide(fromBottom)">
                                      <p:cBhvr>
                                        <p:cTn id="7" dur="500"/>
                                        <p:tgtEl>
                                          <p:spTgt spid="133123">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33123">
                                            <p:txEl>
                                              <p:pRg st="1" end="1"/>
                                            </p:txEl>
                                          </p:spTgt>
                                        </p:tgtEl>
                                        <p:attrNameLst>
                                          <p:attrName>style.visibility</p:attrName>
                                        </p:attrNameLst>
                                      </p:cBhvr>
                                      <p:to>
                                        <p:strVal val="visible"/>
                                      </p:to>
                                    </p:set>
                                    <p:animEffect transition="in" filter="slide(fromBottom)">
                                      <p:cBhvr>
                                        <p:cTn id="11" dur="500"/>
                                        <p:tgtEl>
                                          <p:spTgt spid="133123">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33123">
                                            <p:txEl>
                                              <p:pRg st="2" end="2"/>
                                            </p:txEl>
                                          </p:spTgt>
                                        </p:tgtEl>
                                        <p:attrNameLst>
                                          <p:attrName>style.visibility</p:attrName>
                                        </p:attrNameLst>
                                      </p:cBhvr>
                                      <p:to>
                                        <p:strVal val="visible"/>
                                      </p:to>
                                    </p:set>
                                    <p:animEffect transition="in" filter="slide(fromBottom)">
                                      <p:cBhvr>
                                        <p:cTn id="15" dur="500"/>
                                        <p:tgtEl>
                                          <p:spTgt spid="133123">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33123">
                                            <p:txEl>
                                              <p:pRg st="3" end="3"/>
                                            </p:txEl>
                                          </p:spTgt>
                                        </p:tgtEl>
                                        <p:attrNameLst>
                                          <p:attrName>style.visibility</p:attrName>
                                        </p:attrNameLst>
                                      </p:cBhvr>
                                      <p:to>
                                        <p:strVal val="visible"/>
                                      </p:to>
                                    </p:set>
                                    <p:animEffect transition="in" filter="slide(fromBottom)">
                                      <p:cBhvr>
                                        <p:cTn id="19" dur="500"/>
                                        <p:tgtEl>
                                          <p:spTgt spid="133123">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33123">
                                            <p:txEl>
                                              <p:pRg st="4" end="4"/>
                                            </p:txEl>
                                          </p:spTgt>
                                        </p:tgtEl>
                                        <p:attrNameLst>
                                          <p:attrName>style.visibility</p:attrName>
                                        </p:attrNameLst>
                                      </p:cBhvr>
                                      <p:to>
                                        <p:strVal val="visible"/>
                                      </p:to>
                                    </p:set>
                                    <p:animEffect transition="in" filter="slide(fromBottom)">
                                      <p:cBhvr>
                                        <p:cTn id="23" dur="500"/>
                                        <p:tgtEl>
                                          <p:spTgt spid="133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autoUpdateAnimBg="0"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mtClean="0"/>
              <a:t>原子结构与元素周期律</a:t>
            </a:r>
          </a:p>
        </p:txBody>
      </p:sp>
      <p:sp>
        <p:nvSpPr>
          <p:cNvPr id="78851" name="Rectangle 3"/>
          <p:cNvSpPr>
            <a:spLocks noGrp="1" noChangeArrowheads="1"/>
          </p:cNvSpPr>
          <p:nvPr>
            <p:ph type="body" idx="1"/>
          </p:nvPr>
        </p:nvSpPr>
        <p:spPr/>
        <p:txBody>
          <a:bodyPr/>
          <a:lstStyle/>
          <a:p>
            <a:pPr eaLnBrk="1" hangingPunct="1">
              <a:lnSpc>
                <a:spcPct val="140000"/>
              </a:lnSpc>
            </a:pPr>
            <a:r>
              <a:rPr lang="zh-CN" altLang="en-US" sz="3200" smtClean="0"/>
              <a:t>元素周期律的基础是原子核外电子的分布呈现周期性，即最外层电子的构型重复着从 </a:t>
            </a:r>
            <a:r>
              <a:rPr lang="en-US" altLang="zh-CN" sz="3200" i="1" smtClean="0"/>
              <a:t>n</a:t>
            </a:r>
            <a:r>
              <a:rPr lang="en-US" altLang="zh-CN" sz="3200" smtClean="0"/>
              <a:t>s</a:t>
            </a:r>
            <a:r>
              <a:rPr lang="en-US" altLang="zh-CN" sz="3200" baseline="30000" smtClean="0"/>
              <a:t>1 </a:t>
            </a:r>
            <a:r>
              <a:rPr lang="zh-CN" altLang="en-US" sz="3200" smtClean="0"/>
              <a:t>开始到</a:t>
            </a:r>
            <a:r>
              <a:rPr lang="en-US" altLang="zh-CN" sz="3200" i="1" smtClean="0"/>
              <a:t>n</a:t>
            </a:r>
            <a:r>
              <a:rPr lang="en-US" altLang="zh-CN" sz="3200" smtClean="0"/>
              <a:t>s</a:t>
            </a:r>
            <a:r>
              <a:rPr lang="en-US" altLang="zh-CN" sz="3200" baseline="30000" smtClean="0"/>
              <a:t>2</a:t>
            </a:r>
            <a:r>
              <a:rPr lang="en-US" altLang="zh-CN" sz="3200" i="1" smtClean="0"/>
              <a:t>n</a:t>
            </a:r>
            <a:r>
              <a:rPr lang="en-US" altLang="zh-CN" sz="3200" smtClean="0"/>
              <a:t>p</a:t>
            </a:r>
            <a:r>
              <a:rPr lang="en-US" altLang="zh-CN" sz="3200" baseline="30000" smtClean="0"/>
              <a:t>6</a:t>
            </a:r>
            <a:r>
              <a:rPr lang="en-US" altLang="zh-CN" sz="3200" smtClean="0"/>
              <a:t> </a:t>
            </a:r>
            <a:r>
              <a:rPr lang="zh-CN" altLang="en-US" sz="3200" smtClean="0"/>
              <a:t>结束这一周期性变化。 </a:t>
            </a:r>
          </a:p>
          <a:p>
            <a:pPr eaLnBrk="1" hangingPunct="1">
              <a:lnSpc>
                <a:spcPct val="140000"/>
              </a:lnSpc>
            </a:pPr>
            <a:r>
              <a:rPr lang="zh-CN" altLang="en-US" sz="3200" smtClean="0"/>
              <a:t>元素周期表</a:t>
            </a:r>
            <a:r>
              <a:rPr lang="en-US" altLang="zh-CN" sz="3200" smtClean="0"/>
              <a:t>(periodic table of elements)</a:t>
            </a:r>
            <a:r>
              <a:rPr lang="zh-CN" altLang="en-US" sz="3200" smtClean="0"/>
              <a:t>是元素周期律的表现形式。</a:t>
            </a:r>
          </a:p>
        </p:txBody>
      </p:sp>
      <p:pic>
        <p:nvPicPr>
          <p:cNvPr id="78852" name="Picture 4" descr="门捷列夫p317"/>
          <p:cNvPicPr>
            <a:picLocks noChangeAspect="1" noChangeArrowheads="1"/>
          </p:cNvPicPr>
          <p:nvPr/>
        </p:nvPicPr>
        <p:blipFill>
          <a:blip r:embed="rId2"/>
          <a:srcRect t="3233" b="14584"/>
          <a:stretch>
            <a:fillRect/>
          </a:stretch>
        </p:blipFill>
        <p:spPr bwMode="auto">
          <a:xfrm>
            <a:off x="5292725" y="4292600"/>
            <a:ext cx="3505200" cy="2057400"/>
          </a:xfrm>
          <a:prstGeom prst="rect">
            <a:avLst/>
          </a:prstGeom>
          <a:noFill/>
          <a:ln w="9525">
            <a:noFill/>
            <a:miter lim="800000"/>
            <a:headEnd/>
            <a:tailEnd/>
          </a:ln>
        </p:spPr>
      </p:pic>
      <p:sp>
        <p:nvSpPr>
          <p:cNvPr id="78853" name="Text Box 5"/>
          <p:cNvSpPr txBox="1">
            <a:spLocks noChangeArrowheads="1"/>
          </p:cNvSpPr>
          <p:nvPr/>
        </p:nvSpPr>
        <p:spPr bwMode="auto">
          <a:xfrm>
            <a:off x="1547813" y="5516563"/>
            <a:ext cx="3717925" cy="822325"/>
          </a:xfrm>
          <a:prstGeom prst="rect">
            <a:avLst/>
          </a:prstGeom>
          <a:noFill/>
          <a:ln w="9525">
            <a:noFill/>
            <a:miter lim="800000"/>
            <a:headEnd/>
            <a:tailEnd/>
          </a:ln>
        </p:spPr>
        <p:txBody>
          <a:bodyPr wrap="none">
            <a:spAutoFit/>
          </a:bodyPr>
          <a:lstStyle/>
          <a:p>
            <a:pPr algn="ctr" eaLnBrk="0" hangingPunct="0">
              <a:spcBef>
                <a:spcPct val="0"/>
              </a:spcBef>
            </a:pPr>
            <a:r>
              <a:rPr lang="en-US" altLang="zh-CN" sz="2400">
                <a:ea typeface="宋体" pitchFamily="2" charset="-122"/>
              </a:rPr>
              <a:t>DmitriIvanovich Mendeleev </a:t>
            </a:r>
          </a:p>
          <a:p>
            <a:pPr algn="ctr" eaLnBrk="0" hangingPunct="0">
              <a:spcBef>
                <a:spcPct val="0"/>
              </a:spcBef>
            </a:pPr>
            <a:r>
              <a:rPr lang="en-US" altLang="zh-CN" sz="2400">
                <a:ea typeface="宋体" pitchFamily="2" charset="-122"/>
              </a:rPr>
              <a:t>(1834-1907) </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37BDCA5-F8EA-436E-8AD6-0D3719C18C54}" type="slidenum">
              <a:rPr lang="en-US" altLang="zh-CN"/>
              <a:pPr/>
              <a:t>6</a:t>
            </a:fld>
            <a:endParaRPr lang="en-US" altLang="zh-CN"/>
          </a:p>
        </p:txBody>
      </p:sp>
      <p:sp>
        <p:nvSpPr>
          <p:cNvPr id="750595" name="Rectangle 3"/>
          <p:cNvSpPr>
            <a:spLocks noGrp="1" noChangeArrowheads="1"/>
          </p:cNvSpPr>
          <p:nvPr>
            <p:ph type="body" idx="1"/>
          </p:nvPr>
        </p:nvSpPr>
        <p:spPr/>
        <p:txBody>
          <a:bodyPr/>
          <a:lstStyle/>
          <a:p>
            <a:r>
              <a:rPr lang="en-US" altLang="zh-CN" b="1">
                <a:latin typeface="黑体" pitchFamily="49" charset="-122"/>
              </a:rPr>
              <a:t>4.1  </a:t>
            </a:r>
            <a:r>
              <a:rPr lang="zh-CN" altLang="en-US" b="1">
                <a:latin typeface="黑体" pitchFamily="49" charset="-122"/>
              </a:rPr>
              <a:t>原子结构</a:t>
            </a:r>
          </a:p>
          <a:p>
            <a:pPr>
              <a:buFont typeface="Wingdings" pitchFamily="2" charset="2"/>
              <a:buChar char="u"/>
            </a:pPr>
            <a:r>
              <a:rPr lang="en-US" altLang="zh-CN">
                <a:latin typeface="楷体_GB2312" pitchFamily="49" charset="-122"/>
                <a:ea typeface="楷体_GB2312" pitchFamily="49" charset="-122"/>
              </a:rPr>
              <a:t>4.1.1 </a:t>
            </a:r>
            <a:r>
              <a:rPr lang="zh-CN" altLang="en-US">
                <a:latin typeface="楷体_GB2312" pitchFamily="49" charset="-122"/>
                <a:ea typeface="楷体_GB2312" pitchFamily="49" charset="-122"/>
              </a:rPr>
              <a:t>核外电子运动状态</a:t>
            </a:r>
          </a:p>
          <a:p>
            <a:pPr>
              <a:buFont typeface="Wingdings" pitchFamily="2" charset="2"/>
              <a:buChar char="u"/>
            </a:pPr>
            <a:r>
              <a:rPr lang="en-US" altLang="zh-CN">
                <a:latin typeface="楷体_GB2312" pitchFamily="49" charset="-122"/>
                <a:ea typeface="楷体_GB2312" pitchFamily="49" charset="-122"/>
              </a:rPr>
              <a:t>4.1.2</a:t>
            </a:r>
            <a:r>
              <a:rPr lang="zh-CN" altLang="en-US">
                <a:latin typeface="楷体_GB2312" pitchFamily="49" charset="-122"/>
                <a:ea typeface="楷体_GB2312" pitchFamily="49" charset="-122"/>
              </a:rPr>
              <a:t>多电子原子核外电子分布方式</a:t>
            </a:r>
          </a:p>
          <a:p>
            <a:pPr>
              <a:buFont typeface="Wingdings" pitchFamily="2" charset="2"/>
              <a:buChar char="u"/>
            </a:pPr>
            <a:r>
              <a:rPr lang="en-US" altLang="zh-CN">
                <a:latin typeface="楷体_GB2312" pitchFamily="49" charset="-122"/>
                <a:ea typeface="楷体_GB2312" pitchFamily="49" charset="-122"/>
              </a:rPr>
              <a:t>4.1.3</a:t>
            </a:r>
            <a:r>
              <a:rPr lang="zh-CN" altLang="en-US">
                <a:latin typeface="楷体_GB2312" pitchFamily="49" charset="-122"/>
                <a:ea typeface="楷体_GB2312" pitchFamily="49" charset="-122"/>
              </a:rPr>
              <a:t>原子的电子层结构与元素周期律</a:t>
            </a:r>
          </a:p>
        </p:txBody>
      </p:sp>
      <p:sp>
        <p:nvSpPr>
          <p:cNvPr id="750596" name="Rectangle 4"/>
          <p:cNvSpPr>
            <a:spLocks noGrp="1" noChangeArrowheads="1"/>
          </p:cNvSpPr>
          <p:nvPr>
            <p:ph type="title"/>
          </p:nvPr>
        </p:nvSpPr>
        <p:spPr>
          <a:noFill/>
          <a:ln/>
        </p:spPr>
        <p:txBody>
          <a:bodyPr/>
          <a:lstStyle/>
          <a:p>
            <a:r>
              <a:rPr lang="zh-CN" altLang="en-US"/>
              <a:t>第四章  物质结构基础</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p:cNvPicPr>
            <a:picLocks noChangeArrowheads="1"/>
          </p:cNvPicPr>
          <p:nvPr/>
        </p:nvPicPr>
        <p:blipFill>
          <a:blip r:embed="rId2"/>
          <a:srcRect t="4822"/>
          <a:stretch>
            <a:fillRect/>
          </a:stretch>
        </p:blipFill>
        <p:spPr bwMode="auto">
          <a:xfrm>
            <a:off x="539750" y="1557338"/>
            <a:ext cx="8077200" cy="4894262"/>
          </a:xfrm>
          <a:prstGeom prst="rect">
            <a:avLst/>
          </a:prstGeom>
          <a:solidFill>
            <a:schemeClr val="bg1"/>
          </a:solidFill>
          <a:ln w="12700">
            <a:noFill/>
            <a:miter lim="800000"/>
            <a:headEnd/>
            <a:tailEnd/>
          </a:ln>
        </p:spPr>
      </p:pic>
      <p:sp>
        <p:nvSpPr>
          <p:cNvPr id="79875" name="Rectangle 6"/>
          <p:cNvSpPr>
            <a:spLocks noGrp="1" noChangeArrowheads="1"/>
          </p:cNvSpPr>
          <p:nvPr>
            <p:ph type="title"/>
          </p:nvPr>
        </p:nvSpPr>
        <p:spPr/>
        <p:txBody>
          <a:bodyPr/>
          <a:lstStyle/>
          <a:p>
            <a:pPr eaLnBrk="1" hangingPunct="1"/>
            <a:r>
              <a:rPr lang="zh-CN" altLang="en-US" smtClean="0"/>
              <a:t>元素周期表</a:t>
            </a:r>
          </a:p>
        </p:txBody>
      </p:sp>
      <p:sp>
        <p:nvSpPr>
          <p:cNvPr id="79876" name="Text Box 8"/>
          <p:cNvSpPr txBox="1">
            <a:spLocks noChangeArrowheads="1"/>
          </p:cNvSpPr>
          <p:nvPr/>
        </p:nvSpPr>
        <p:spPr bwMode="auto">
          <a:xfrm>
            <a:off x="755650" y="1196975"/>
            <a:ext cx="7724775" cy="396875"/>
          </a:xfrm>
          <a:prstGeom prst="rect">
            <a:avLst/>
          </a:prstGeom>
          <a:noFill/>
          <a:ln w="9525" algn="ctr">
            <a:noFill/>
            <a:miter lim="800000"/>
            <a:headEnd/>
            <a:tailEnd/>
          </a:ln>
        </p:spPr>
        <p:txBody>
          <a:bodyPr>
            <a:spAutoFit/>
          </a:bodyPr>
          <a:lstStyle/>
          <a:p>
            <a:pPr marL="342900" indent="-342900"/>
            <a:r>
              <a:rPr lang="en-US" altLang="zh-CN" sz="2000"/>
              <a:t>1                                                                                                        17    18</a:t>
            </a:r>
          </a:p>
        </p:txBody>
      </p:sp>
      <p:sp>
        <p:nvSpPr>
          <p:cNvPr id="79877" name="Text Box 9"/>
          <p:cNvSpPr txBox="1">
            <a:spLocks noChangeArrowheads="1"/>
          </p:cNvSpPr>
          <p:nvPr/>
        </p:nvSpPr>
        <p:spPr bwMode="auto">
          <a:xfrm>
            <a:off x="1187450" y="1773238"/>
            <a:ext cx="6480175" cy="396875"/>
          </a:xfrm>
          <a:prstGeom prst="rect">
            <a:avLst/>
          </a:prstGeom>
          <a:noFill/>
          <a:ln w="9525" algn="ctr">
            <a:noFill/>
            <a:miter lim="800000"/>
            <a:headEnd/>
            <a:tailEnd/>
          </a:ln>
        </p:spPr>
        <p:txBody>
          <a:bodyPr>
            <a:spAutoFit/>
          </a:bodyPr>
          <a:lstStyle/>
          <a:p>
            <a:pPr marL="342900" indent="-342900"/>
            <a:r>
              <a:rPr lang="en-US" altLang="zh-CN" sz="2000"/>
              <a:t>2                                                                      13   14    15  16</a:t>
            </a:r>
          </a:p>
        </p:txBody>
      </p:sp>
      <p:sp>
        <p:nvSpPr>
          <p:cNvPr id="79878" name="Text Box 10"/>
          <p:cNvSpPr txBox="1">
            <a:spLocks noChangeArrowheads="1"/>
          </p:cNvSpPr>
          <p:nvPr/>
        </p:nvSpPr>
        <p:spPr bwMode="auto">
          <a:xfrm>
            <a:off x="1547813" y="2708275"/>
            <a:ext cx="4319587" cy="396875"/>
          </a:xfrm>
          <a:prstGeom prst="rect">
            <a:avLst/>
          </a:prstGeom>
          <a:noFill/>
          <a:ln w="9525" algn="ctr">
            <a:noFill/>
            <a:miter lim="800000"/>
            <a:headEnd/>
            <a:tailEnd/>
          </a:ln>
        </p:spPr>
        <p:txBody>
          <a:bodyPr>
            <a:spAutoFit/>
          </a:bodyPr>
          <a:lstStyle/>
          <a:p>
            <a:pPr marL="342900" indent="-342900"/>
            <a:r>
              <a:rPr lang="en-US" altLang="zh-CN" sz="2000"/>
              <a:t>3      4     5    6     7    8     9    10   11   12    </a:t>
            </a:r>
          </a:p>
        </p:txBody>
      </p:sp>
      <p:sp>
        <p:nvSpPr>
          <p:cNvPr id="79879" name="Text Box 11"/>
          <p:cNvSpPr txBox="1">
            <a:spLocks noChangeArrowheads="1"/>
          </p:cNvSpPr>
          <p:nvPr/>
        </p:nvSpPr>
        <p:spPr bwMode="auto">
          <a:xfrm>
            <a:off x="395288" y="1773238"/>
            <a:ext cx="288925" cy="3462337"/>
          </a:xfrm>
          <a:prstGeom prst="rect">
            <a:avLst/>
          </a:prstGeom>
          <a:noFill/>
          <a:ln w="9525" algn="ctr">
            <a:noFill/>
            <a:miter lim="800000"/>
            <a:headEnd/>
            <a:tailEnd/>
          </a:ln>
        </p:spPr>
        <p:txBody>
          <a:bodyPr>
            <a:spAutoFit/>
          </a:bodyPr>
          <a:lstStyle/>
          <a:p>
            <a:pPr marL="342900" indent="-342900">
              <a:lnSpc>
                <a:spcPct val="115000"/>
              </a:lnSpc>
            </a:pPr>
            <a:r>
              <a:rPr lang="en-US" altLang="zh-CN" sz="2000"/>
              <a:t>1</a:t>
            </a:r>
          </a:p>
          <a:p>
            <a:pPr marL="342900" indent="-342900">
              <a:lnSpc>
                <a:spcPct val="115000"/>
              </a:lnSpc>
            </a:pPr>
            <a:r>
              <a:rPr lang="en-US" altLang="zh-CN" sz="2000"/>
              <a:t>2</a:t>
            </a:r>
          </a:p>
          <a:p>
            <a:pPr marL="342900" indent="-342900">
              <a:lnSpc>
                <a:spcPct val="115000"/>
              </a:lnSpc>
            </a:pPr>
            <a:r>
              <a:rPr lang="en-US" altLang="zh-CN" sz="2000"/>
              <a:t>3</a:t>
            </a:r>
          </a:p>
          <a:p>
            <a:pPr marL="342900" indent="-342900">
              <a:lnSpc>
                <a:spcPct val="115000"/>
              </a:lnSpc>
            </a:pPr>
            <a:r>
              <a:rPr lang="en-US" altLang="zh-CN" sz="2000"/>
              <a:t>4</a:t>
            </a:r>
          </a:p>
          <a:p>
            <a:pPr marL="342900" indent="-342900">
              <a:lnSpc>
                <a:spcPct val="115000"/>
              </a:lnSpc>
            </a:pPr>
            <a:r>
              <a:rPr lang="en-US" altLang="zh-CN" sz="2000"/>
              <a:t>5</a:t>
            </a:r>
          </a:p>
          <a:p>
            <a:pPr marL="342900" indent="-342900">
              <a:lnSpc>
                <a:spcPct val="115000"/>
              </a:lnSpc>
            </a:pPr>
            <a:r>
              <a:rPr lang="en-US" altLang="zh-CN" sz="2000"/>
              <a:t>6</a:t>
            </a:r>
          </a:p>
          <a:p>
            <a:pPr marL="342900" indent="-342900">
              <a:lnSpc>
                <a:spcPct val="115000"/>
              </a:lnSpc>
            </a:pPr>
            <a:r>
              <a:rPr lang="en-US" altLang="zh-CN" sz="2000"/>
              <a:t>7</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68313" y="188913"/>
            <a:ext cx="8229600" cy="706437"/>
          </a:xfrm>
        </p:spPr>
        <p:txBody>
          <a:bodyPr/>
          <a:lstStyle/>
          <a:p>
            <a:pPr eaLnBrk="1" hangingPunct="1"/>
            <a:r>
              <a:rPr lang="en-US" altLang="zh-CN" smtClean="0"/>
              <a:t>1. </a:t>
            </a:r>
            <a:r>
              <a:rPr lang="zh-CN" altLang="en-US" smtClean="0"/>
              <a:t>元素的周期</a:t>
            </a:r>
          </a:p>
        </p:txBody>
      </p:sp>
      <p:pic>
        <p:nvPicPr>
          <p:cNvPr id="80899" name="Picture 4"/>
          <p:cNvPicPr>
            <a:picLocks noGrp="1" noChangeAspect="1" noChangeArrowheads="1"/>
          </p:cNvPicPr>
          <p:nvPr>
            <p:ph type="body" idx="1"/>
          </p:nvPr>
        </p:nvPicPr>
        <p:blipFill>
          <a:blip r:embed="rId2"/>
          <a:srcRect/>
          <a:stretch>
            <a:fillRect/>
          </a:stretch>
        </p:blipFill>
        <p:spPr>
          <a:xfrm>
            <a:off x="323850" y="2205038"/>
            <a:ext cx="7323138" cy="4314825"/>
          </a:xfrm>
          <a:noFill/>
        </p:spPr>
      </p:pic>
      <p:sp>
        <p:nvSpPr>
          <p:cNvPr id="80900" name="Text Box 5"/>
          <p:cNvSpPr txBox="1">
            <a:spLocks noChangeArrowheads="1"/>
          </p:cNvSpPr>
          <p:nvPr/>
        </p:nvSpPr>
        <p:spPr bwMode="auto">
          <a:xfrm>
            <a:off x="3276600" y="5876925"/>
            <a:ext cx="3206750" cy="519113"/>
          </a:xfrm>
          <a:prstGeom prst="rect">
            <a:avLst/>
          </a:prstGeom>
          <a:noFill/>
          <a:ln w="9525" algn="ctr">
            <a:noFill/>
            <a:miter lim="800000"/>
            <a:headEnd/>
            <a:tailEnd/>
          </a:ln>
        </p:spPr>
        <p:txBody>
          <a:bodyPr wrap="none">
            <a:spAutoFit/>
          </a:bodyPr>
          <a:lstStyle/>
          <a:p>
            <a:pPr marL="342900" indent="-342900"/>
            <a:r>
              <a:rPr lang="en-US" altLang="zh-CN">
                <a:solidFill>
                  <a:srgbClr val="FF0000"/>
                </a:solidFill>
              </a:rPr>
              <a:t>2</a:t>
            </a:r>
            <a:r>
              <a:rPr lang="zh-CN" altLang="en-US">
                <a:solidFill>
                  <a:srgbClr val="FF0000"/>
                </a:solidFill>
              </a:rPr>
              <a:t>种元素，特短周期</a:t>
            </a:r>
          </a:p>
        </p:txBody>
      </p:sp>
      <p:sp>
        <p:nvSpPr>
          <p:cNvPr id="80901" name="Text Box 6"/>
          <p:cNvSpPr txBox="1">
            <a:spLocks noChangeArrowheads="1"/>
          </p:cNvSpPr>
          <p:nvPr/>
        </p:nvSpPr>
        <p:spPr bwMode="auto">
          <a:xfrm>
            <a:off x="4067175" y="4797425"/>
            <a:ext cx="2851150" cy="519113"/>
          </a:xfrm>
          <a:prstGeom prst="rect">
            <a:avLst/>
          </a:prstGeom>
          <a:noFill/>
          <a:ln w="9525" algn="ctr">
            <a:noFill/>
            <a:miter lim="800000"/>
            <a:headEnd/>
            <a:tailEnd/>
          </a:ln>
        </p:spPr>
        <p:txBody>
          <a:bodyPr wrap="none">
            <a:spAutoFit/>
          </a:bodyPr>
          <a:lstStyle/>
          <a:p>
            <a:pPr marL="342900" indent="-342900"/>
            <a:r>
              <a:rPr lang="en-US" altLang="zh-CN">
                <a:solidFill>
                  <a:srgbClr val="FF0000"/>
                </a:solidFill>
              </a:rPr>
              <a:t>8</a:t>
            </a:r>
            <a:r>
              <a:rPr lang="zh-CN" altLang="en-US">
                <a:solidFill>
                  <a:srgbClr val="FF0000"/>
                </a:solidFill>
              </a:rPr>
              <a:t>种元素，短周期</a:t>
            </a:r>
          </a:p>
        </p:txBody>
      </p:sp>
      <p:sp>
        <p:nvSpPr>
          <p:cNvPr id="80902" name="Text Box 7"/>
          <p:cNvSpPr txBox="1">
            <a:spLocks noChangeArrowheads="1"/>
          </p:cNvSpPr>
          <p:nvPr/>
        </p:nvSpPr>
        <p:spPr bwMode="auto">
          <a:xfrm>
            <a:off x="5867400" y="3357563"/>
            <a:ext cx="3028950" cy="519112"/>
          </a:xfrm>
          <a:prstGeom prst="rect">
            <a:avLst/>
          </a:prstGeom>
          <a:noFill/>
          <a:ln w="9525" algn="ctr">
            <a:noFill/>
            <a:miter lim="800000"/>
            <a:headEnd/>
            <a:tailEnd/>
          </a:ln>
        </p:spPr>
        <p:txBody>
          <a:bodyPr wrap="none">
            <a:spAutoFit/>
          </a:bodyPr>
          <a:lstStyle/>
          <a:p>
            <a:pPr marL="342900" indent="-342900"/>
            <a:r>
              <a:rPr lang="en-US" altLang="zh-CN">
                <a:solidFill>
                  <a:srgbClr val="FF0000"/>
                </a:solidFill>
              </a:rPr>
              <a:t>18</a:t>
            </a:r>
            <a:r>
              <a:rPr lang="zh-CN" altLang="en-US">
                <a:solidFill>
                  <a:srgbClr val="FF0000"/>
                </a:solidFill>
              </a:rPr>
              <a:t>种元素，长周期</a:t>
            </a:r>
          </a:p>
        </p:txBody>
      </p:sp>
      <p:sp>
        <p:nvSpPr>
          <p:cNvPr id="80903" name="Text Box 8"/>
          <p:cNvSpPr txBox="1">
            <a:spLocks noChangeArrowheads="1"/>
          </p:cNvSpPr>
          <p:nvPr/>
        </p:nvSpPr>
        <p:spPr bwMode="auto">
          <a:xfrm>
            <a:off x="827088" y="1700213"/>
            <a:ext cx="7296150" cy="519112"/>
          </a:xfrm>
          <a:prstGeom prst="rect">
            <a:avLst/>
          </a:prstGeom>
          <a:noFill/>
          <a:ln w="9525" algn="ctr">
            <a:noFill/>
            <a:miter lim="800000"/>
            <a:headEnd/>
            <a:tailEnd/>
          </a:ln>
        </p:spPr>
        <p:txBody>
          <a:bodyPr wrap="none">
            <a:spAutoFit/>
          </a:bodyPr>
          <a:lstStyle/>
          <a:p>
            <a:pPr marL="342900" indent="-342900"/>
            <a:r>
              <a:rPr lang="en-US" altLang="zh-CN">
                <a:solidFill>
                  <a:srgbClr val="FF0000"/>
                </a:solidFill>
              </a:rPr>
              <a:t>32</a:t>
            </a:r>
            <a:r>
              <a:rPr lang="zh-CN" altLang="en-US">
                <a:solidFill>
                  <a:srgbClr val="FF0000"/>
                </a:solidFill>
              </a:rPr>
              <a:t>种元素，特长周期。第七周期为不完全周期</a:t>
            </a:r>
          </a:p>
        </p:txBody>
      </p:sp>
      <p:sp>
        <p:nvSpPr>
          <p:cNvPr id="80904" name="Rectangle 9"/>
          <p:cNvSpPr>
            <a:spLocks noChangeArrowheads="1"/>
          </p:cNvSpPr>
          <p:nvPr/>
        </p:nvSpPr>
        <p:spPr bwMode="auto">
          <a:xfrm>
            <a:off x="395288" y="1196975"/>
            <a:ext cx="8229600" cy="504825"/>
          </a:xfrm>
          <a:prstGeom prst="rect">
            <a:avLst/>
          </a:prstGeom>
          <a:noFill/>
          <a:ln w="9525">
            <a:noFill/>
            <a:miter lim="800000"/>
            <a:headEnd/>
            <a:tailEnd/>
          </a:ln>
        </p:spPr>
        <p:txBody>
          <a:bodyPr anchor="ctr"/>
          <a:lstStyle/>
          <a:p>
            <a:pPr>
              <a:spcBef>
                <a:spcPct val="0"/>
              </a:spcBef>
            </a:pPr>
            <a:r>
              <a:rPr lang="zh-CN" altLang="en-US">
                <a:solidFill>
                  <a:schemeClr val="accent2"/>
                </a:solidFill>
              </a:rPr>
              <a:t>一个能级组对应于周期表的一个周期。</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mtClean="0"/>
              <a:t>1.</a:t>
            </a:r>
            <a:r>
              <a:rPr lang="zh-CN" altLang="en-US" smtClean="0"/>
              <a:t>元素的周期</a:t>
            </a:r>
          </a:p>
        </p:txBody>
      </p:sp>
      <p:sp>
        <p:nvSpPr>
          <p:cNvPr id="81923" name="Rectangle 3"/>
          <p:cNvSpPr>
            <a:spLocks noGrp="1" noChangeArrowheads="1"/>
          </p:cNvSpPr>
          <p:nvPr>
            <p:ph type="body" idx="1"/>
          </p:nvPr>
        </p:nvSpPr>
        <p:spPr/>
        <p:txBody>
          <a:bodyPr/>
          <a:lstStyle/>
          <a:p>
            <a:pPr eaLnBrk="1" hangingPunct="1"/>
            <a:r>
              <a:rPr lang="zh-CN" altLang="en-US" smtClean="0"/>
              <a:t>一个能级组对应元素周期表中的一个周期：</a:t>
            </a:r>
          </a:p>
          <a:p>
            <a:pPr eaLnBrk="1" hangingPunct="1"/>
            <a:r>
              <a:rPr lang="zh-CN" altLang="en-US" smtClean="0"/>
              <a:t>各周期元素的数目等于相应能级组中原子轨道能容纳的电子总数。</a:t>
            </a:r>
          </a:p>
          <a:p>
            <a:pPr eaLnBrk="1" hangingPunct="1"/>
            <a:r>
              <a:rPr lang="zh-CN" altLang="en-US" smtClean="0"/>
              <a:t>各周期所包含的元素数目正是相应能级组中轨道数的两倍。</a:t>
            </a:r>
          </a:p>
          <a:p>
            <a:pPr eaLnBrk="1" hangingPunct="1"/>
            <a:r>
              <a:rPr lang="zh-CN" altLang="en-US" smtClean="0"/>
              <a:t>周期号数等于电子层数</a:t>
            </a:r>
            <a:r>
              <a:rPr lang="zh-CN" altLang="en-US" smtClean="0">
                <a:solidFill>
                  <a:srgbClr val="FF0000"/>
                </a:solidFill>
              </a:rPr>
              <a:t>（最外层电子的主量子数</a:t>
            </a:r>
            <a:r>
              <a:rPr lang="en-US" altLang="zh-CN" smtClean="0">
                <a:solidFill>
                  <a:srgbClr val="FF0000"/>
                </a:solidFill>
              </a:rPr>
              <a:t>n)</a:t>
            </a:r>
            <a:r>
              <a:rPr lang="zh-CN" altLang="en-US" smtClean="0"/>
              <a:t>。</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smtClean="0"/>
              <a:t>2. </a:t>
            </a:r>
            <a:r>
              <a:rPr lang="zh-CN" altLang="en-US" smtClean="0"/>
              <a:t>元素的族</a:t>
            </a:r>
          </a:p>
        </p:txBody>
      </p:sp>
      <p:sp>
        <p:nvSpPr>
          <p:cNvPr id="566275" name="Rectangle 3"/>
          <p:cNvSpPr>
            <a:spLocks noGrp="1" noChangeArrowheads="1"/>
          </p:cNvSpPr>
          <p:nvPr>
            <p:ph type="body" idx="1"/>
          </p:nvPr>
        </p:nvSpPr>
        <p:spPr>
          <a:xfrm>
            <a:off x="0" y="1341438"/>
            <a:ext cx="9144000" cy="5040312"/>
          </a:xfrm>
        </p:spPr>
        <p:txBody>
          <a:bodyPr/>
          <a:lstStyle/>
          <a:p>
            <a:pPr eaLnBrk="1" hangingPunct="1"/>
            <a:r>
              <a:rPr lang="zh-CN" altLang="en-US" smtClean="0">
                <a:solidFill>
                  <a:srgbClr val="0000FF"/>
                </a:solidFill>
              </a:rPr>
              <a:t>族：</a:t>
            </a:r>
            <a:r>
              <a:rPr lang="zh-CN" altLang="en-US" smtClean="0"/>
              <a:t>具有相似的价层电子结构。</a:t>
            </a:r>
          </a:p>
          <a:p>
            <a:pPr eaLnBrk="1" hangingPunct="1"/>
            <a:r>
              <a:rPr lang="zh-CN" altLang="en-US" smtClean="0">
                <a:solidFill>
                  <a:srgbClr val="FF0000"/>
                </a:solidFill>
              </a:rPr>
              <a:t>主族元素（</a:t>
            </a:r>
            <a:r>
              <a:rPr lang="en-US" altLang="zh-CN" smtClean="0">
                <a:solidFill>
                  <a:srgbClr val="FF0000"/>
                </a:solidFill>
              </a:rPr>
              <a:t>A):</a:t>
            </a:r>
            <a:r>
              <a:rPr lang="zh-CN" altLang="en-US" smtClean="0"/>
              <a:t>周期表的第</a:t>
            </a:r>
            <a:r>
              <a:rPr lang="en-US" altLang="zh-CN" smtClean="0"/>
              <a:t>1</a:t>
            </a:r>
            <a:r>
              <a:rPr lang="zh-CN" altLang="en-US" smtClean="0"/>
              <a:t>，</a:t>
            </a:r>
            <a:r>
              <a:rPr lang="en-US" altLang="zh-CN" smtClean="0"/>
              <a:t>2</a:t>
            </a:r>
            <a:r>
              <a:rPr lang="zh-CN" altLang="en-US" smtClean="0"/>
              <a:t>，</a:t>
            </a:r>
            <a:r>
              <a:rPr lang="en-US" altLang="zh-CN" smtClean="0"/>
              <a:t>13</a:t>
            </a:r>
            <a:r>
              <a:rPr lang="zh-CN" altLang="en-US" smtClean="0"/>
              <a:t>，</a:t>
            </a:r>
            <a:r>
              <a:rPr lang="en-US" altLang="zh-CN" smtClean="0"/>
              <a:t>14</a:t>
            </a:r>
            <a:r>
              <a:rPr lang="zh-CN" altLang="en-US" smtClean="0"/>
              <a:t>，</a:t>
            </a:r>
            <a:r>
              <a:rPr lang="en-US" altLang="zh-CN" smtClean="0"/>
              <a:t>15</a:t>
            </a:r>
            <a:r>
              <a:rPr lang="zh-CN" altLang="en-US" smtClean="0"/>
              <a:t>，</a:t>
            </a:r>
            <a:r>
              <a:rPr lang="en-US" altLang="zh-CN" smtClean="0"/>
              <a:t>16</a:t>
            </a:r>
            <a:r>
              <a:rPr lang="zh-CN" altLang="en-US" smtClean="0"/>
              <a:t>，</a:t>
            </a:r>
            <a:r>
              <a:rPr lang="en-US" altLang="zh-CN" smtClean="0"/>
              <a:t>17</a:t>
            </a:r>
            <a:r>
              <a:rPr lang="zh-CN" altLang="en-US" smtClean="0"/>
              <a:t>列，分别为</a:t>
            </a:r>
            <a:r>
              <a:rPr lang="en-US" altLang="zh-CN" smtClean="0"/>
              <a:t>ⅠA</a:t>
            </a:r>
            <a:r>
              <a:rPr lang="zh-CN" altLang="en-US" smtClean="0"/>
              <a:t>，</a:t>
            </a:r>
            <a:r>
              <a:rPr lang="en-US" altLang="zh-CN" smtClean="0"/>
              <a:t>ⅡA</a:t>
            </a:r>
            <a:r>
              <a:rPr lang="zh-CN" altLang="en-US" smtClean="0"/>
              <a:t>，</a:t>
            </a:r>
            <a:r>
              <a:rPr lang="en-US" altLang="zh-CN" smtClean="0"/>
              <a:t>ⅢA</a:t>
            </a:r>
            <a:r>
              <a:rPr lang="zh-CN" altLang="en-US" smtClean="0"/>
              <a:t>，</a:t>
            </a:r>
            <a:r>
              <a:rPr lang="en-US" altLang="zh-CN" smtClean="0"/>
              <a:t>ⅣA</a:t>
            </a:r>
            <a:r>
              <a:rPr lang="zh-CN" altLang="en-US" smtClean="0"/>
              <a:t>，</a:t>
            </a:r>
            <a:r>
              <a:rPr lang="en-US" altLang="zh-CN" smtClean="0"/>
              <a:t>ⅤA</a:t>
            </a:r>
            <a:r>
              <a:rPr lang="zh-CN" altLang="en-US" smtClean="0"/>
              <a:t>，</a:t>
            </a:r>
            <a:r>
              <a:rPr lang="en-US" altLang="zh-CN" smtClean="0"/>
              <a:t>ⅥA</a:t>
            </a:r>
            <a:r>
              <a:rPr lang="zh-CN" altLang="en-US" smtClean="0"/>
              <a:t>，</a:t>
            </a:r>
            <a:r>
              <a:rPr lang="en-US" altLang="zh-CN" smtClean="0"/>
              <a:t>ⅦA</a:t>
            </a:r>
            <a:r>
              <a:rPr lang="zh-CN" altLang="en-US" smtClean="0"/>
              <a:t>。价电子全部排布在最外层的</a:t>
            </a:r>
            <a:r>
              <a:rPr lang="en-US" altLang="zh-CN" smtClean="0"/>
              <a:t>ns</a:t>
            </a:r>
            <a:r>
              <a:rPr lang="zh-CN" altLang="en-US" smtClean="0"/>
              <a:t>或</a:t>
            </a:r>
            <a:r>
              <a:rPr lang="en-US" altLang="zh-CN" smtClean="0"/>
              <a:t>np</a:t>
            </a:r>
            <a:r>
              <a:rPr lang="zh-CN" altLang="en-US" smtClean="0"/>
              <a:t>轨道。族序数</a:t>
            </a:r>
            <a:r>
              <a:rPr lang="en-US" altLang="zh-CN" smtClean="0"/>
              <a:t>=</a:t>
            </a:r>
            <a:r>
              <a:rPr lang="zh-CN" altLang="en-US" smtClean="0"/>
              <a:t>价电子总数，同族元素价电子数相同。</a:t>
            </a:r>
          </a:p>
          <a:p>
            <a:pPr eaLnBrk="1" hangingPunct="1"/>
            <a:r>
              <a:rPr lang="zh-CN" altLang="en-US" smtClean="0">
                <a:solidFill>
                  <a:srgbClr val="FF0000"/>
                </a:solidFill>
              </a:rPr>
              <a:t>稀有气体</a:t>
            </a:r>
            <a:r>
              <a:rPr lang="zh-CN" altLang="en-US" smtClean="0"/>
              <a:t>（</a:t>
            </a:r>
            <a:r>
              <a:rPr lang="en-US" altLang="zh-CN" smtClean="0"/>
              <a:t>He</a:t>
            </a:r>
            <a:r>
              <a:rPr lang="zh-CN" altLang="en-US" smtClean="0"/>
              <a:t>除外）为</a:t>
            </a:r>
            <a:r>
              <a:rPr lang="en-US" altLang="zh-CN" smtClean="0"/>
              <a:t>8e</a:t>
            </a:r>
            <a:r>
              <a:rPr lang="en-US" altLang="zh-CN" baseline="30000" smtClean="0"/>
              <a:t>-</a:t>
            </a:r>
            <a:r>
              <a:rPr lang="zh-CN" altLang="en-US" smtClean="0"/>
              <a:t>，为</a:t>
            </a:r>
            <a:r>
              <a:rPr lang="en-US" altLang="zh-CN" smtClean="0"/>
              <a:t>ⅧA</a:t>
            </a:r>
            <a:r>
              <a:rPr lang="zh-CN" altLang="en-US" smtClean="0"/>
              <a:t>，通常称为零族。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animEffect transition="in" filter="blinds(horizontal)">
                                      <p:cBhvr>
                                        <p:cTn id="7" dur="500"/>
                                        <p:tgtEl>
                                          <p:spTgt spid="566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6275">
                                            <p:txEl>
                                              <p:pRg st="1" end="1"/>
                                            </p:txEl>
                                          </p:spTgt>
                                        </p:tgtEl>
                                        <p:attrNameLst>
                                          <p:attrName>style.visibility</p:attrName>
                                        </p:attrNameLst>
                                      </p:cBhvr>
                                      <p:to>
                                        <p:strVal val="visible"/>
                                      </p:to>
                                    </p:set>
                                    <p:animEffect transition="in" filter="blinds(horizontal)">
                                      <p:cBhvr>
                                        <p:cTn id="12" dur="500"/>
                                        <p:tgtEl>
                                          <p:spTgt spid="566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6275">
                                            <p:txEl>
                                              <p:pRg st="2" end="2"/>
                                            </p:txEl>
                                          </p:spTgt>
                                        </p:tgtEl>
                                        <p:attrNameLst>
                                          <p:attrName>style.visibility</p:attrName>
                                        </p:attrNameLst>
                                      </p:cBhvr>
                                      <p:to>
                                        <p:strVal val="visible"/>
                                      </p:to>
                                    </p:set>
                                    <p:animEffect transition="in" filter="blinds(horizontal)">
                                      <p:cBhvr>
                                        <p:cTn id="17" dur="500"/>
                                        <p:tgtEl>
                                          <p:spTgt spid="5662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rrowheads="1"/>
          </p:cNvPicPr>
          <p:nvPr/>
        </p:nvPicPr>
        <p:blipFill>
          <a:blip r:embed="rId2"/>
          <a:srcRect t="4822"/>
          <a:stretch>
            <a:fillRect/>
          </a:stretch>
        </p:blipFill>
        <p:spPr bwMode="auto">
          <a:xfrm>
            <a:off x="539750" y="1557338"/>
            <a:ext cx="8077200" cy="4894262"/>
          </a:xfrm>
          <a:prstGeom prst="rect">
            <a:avLst/>
          </a:prstGeom>
          <a:solidFill>
            <a:schemeClr val="bg1"/>
          </a:solidFill>
          <a:ln w="12700">
            <a:noFill/>
            <a:miter lim="800000"/>
            <a:headEnd/>
            <a:tailEnd/>
          </a:ln>
        </p:spPr>
      </p:pic>
      <p:sp>
        <p:nvSpPr>
          <p:cNvPr id="83971" name="Rectangle 3"/>
          <p:cNvSpPr>
            <a:spLocks noGrp="1" noChangeArrowheads="1"/>
          </p:cNvSpPr>
          <p:nvPr>
            <p:ph type="title"/>
          </p:nvPr>
        </p:nvSpPr>
        <p:spPr/>
        <p:txBody>
          <a:bodyPr/>
          <a:lstStyle/>
          <a:p>
            <a:pPr eaLnBrk="1" hangingPunct="1"/>
            <a:r>
              <a:rPr lang="zh-CN" altLang="en-US" smtClean="0"/>
              <a:t>元素周期表</a:t>
            </a:r>
          </a:p>
        </p:txBody>
      </p:sp>
      <p:sp>
        <p:nvSpPr>
          <p:cNvPr id="83972" name="Text Box 4"/>
          <p:cNvSpPr txBox="1">
            <a:spLocks noChangeArrowheads="1"/>
          </p:cNvSpPr>
          <p:nvPr/>
        </p:nvSpPr>
        <p:spPr bwMode="auto">
          <a:xfrm>
            <a:off x="755650" y="1196975"/>
            <a:ext cx="7724775" cy="396875"/>
          </a:xfrm>
          <a:prstGeom prst="rect">
            <a:avLst/>
          </a:prstGeom>
          <a:noFill/>
          <a:ln w="9525" algn="ctr">
            <a:noFill/>
            <a:miter lim="800000"/>
            <a:headEnd/>
            <a:tailEnd/>
          </a:ln>
        </p:spPr>
        <p:txBody>
          <a:bodyPr>
            <a:spAutoFit/>
          </a:bodyPr>
          <a:lstStyle/>
          <a:p>
            <a:pPr marL="342900" indent="-342900"/>
            <a:r>
              <a:rPr lang="en-US" altLang="zh-CN" sz="2000"/>
              <a:t>1                                                                                                        17    18</a:t>
            </a:r>
          </a:p>
        </p:txBody>
      </p:sp>
      <p:sp>
        <p:nvSpPr>
          <p:cNvPr id="83973" name="Text Box 5"/>
          <p:cNvSpPr txBox="1">
            <a:spLocks noChangeArrowheads="1"/>
          </p:cNvSpPr>
          <p:nvPr/>
        </p:nvSpPr>
        <p:spPr bwMode="auto">
          <a:xfrm>
            <a:off x="1187450" y="1773238"/>
            <a:ext cx="6480175" cy="396875"/>
          </a:xfrm>
          <a:prstGeom prst="rect">
            <a:avLst/>
          </a:prstGeom>
          <a:noFill/>
          <a:ln w="9525" algn="ctr">
            <a:noFill/>
            <a:miter lim="800000"/>
            <a:headEnd/>
            <a:tailEnd/>
          </a:ln>
        </p:spPr>
        <p:txBody>
          <a:bodyPr>
            <a:spAutoFit/>
          </a:bodyPr>
          <a:lstStyle/>
          <a:p>
            <a:pPr marL="342900" indent="-342900"/>
            <a:r>
              <a:rPr lang="en-US" altLang="zh-CN" sz="2000"/>
              <a:t>2                                                                      13   14    15  16</a:t>
            </a:r>
          </a:p>
        </p:txBody>
      </p:sp>
      <p:sp>
        <p:nvSpPr>
          <p:cNvPr id="83974" name="Text Box 6"/>
          <p:cNvSpPr txBox="1">
            <a:spLocks noChangeArrowheads="1"/>
          </p:cNvSpPr>
          <p:nvPr/>
        </p:nvSpPr>
        <p:spPr bwMode="auto">
          <a:xfrm>
            <a:off x="1547813" y="2708275"/>
            <a:ext cx="4319587" cy="396875"/>
          </a:xfrm>
          <a:prstGeom prst="rect">
            <a:avLst/>
          </a:prstGeom>
          <a:noFill/>
          <a:ln w="9525" algn="ctr">
            <a:noFill/>
            <a:miter lim="800000"/>
            <a:headEnd/>
            <a:tailEnd/>
          </a:ln>
        </p:spPr>
        <p:txBody>
          <a:bodyPr>
            <a:spAutoFit/>
          </a:bodyPr>
          <a:lstStyle/>
          <a:p>
            <a:pPr marL="342900" indent="-342900"/>
            <a:r>
              <a:rPr lang="en-US" altLang="zh-CN" sz="2000"/>
              <a:t>3      4     5    6     7    8     9    10   11   12    </a:t>
            </a:r>
          </a:p>
        </p:txBody>
      </p:sp>
      <p:sp>
        <p:nvSpPr>
          <p:cNvPr id="83975" name="Text Box 7"/>
          <p:cNvSpPr txBox="1">
            <a:spLocks noChangeArrowheads="1"/>
          </p:cNvSpPr>
          <p:nvPr/>
        </p:nvSpPr>
        <p:spPr bwMode="auto">
          <a:xfrm>
            <a:off x="395288" y="1773238"/>
            <a:ext cx="288925" cy="3462337"/>
          </a:xfrm>
          <a:prstGeom prst="rect">
            <a:avLst/>
          </a:prstGeom>
          <a:noFill/>
          <a:ln w="9525" algn="ctr">
            <a:noFill/>
            <a:miter lim="800000"/>
            <a:headEnd/>
            <a:tailEnd/>
          </a:ln>
        </p:spPr>
        <p:txBody>
          <a:bodyPr>
            <a:spAutoFit/>
          </a:bodyPr>
          <a:lstStyle/>
          <a:p>
            <a:pPr marL="342900" indent="-342900">
              <a:lnSpc>
                <a:spcPct val="115000"/>
              </a:lnSpc>
            </a:pPr>
            <a:r>
              <a:rPr lang="en-US" altLang="zh-CN" sz="2000"/>
              <a:t>1</a:t>
            </a:r>
          </a:p>
          <a:p>
            <a:pPr marL="342900" indent="-342900">
              <a:lnSpc>
                <a:spcPct val="115000"/>
              </a:lnSpc>
            </a:pPr>
            <a:r>
              <a:rPr lang="en-US" altLang="zh-CN" sz="2000"/>
              <a:t>2</a:t>
            </a:r>
          </a:p>
          <a:p>
            <a:pPr marL="342900" indent="-342900">
              <a:lnSpc>
                <a:spcPct val="115000"/>
              </a:lnSpc>
            </a:pPr>
            <a:r>
              <a:rPr lang="en-US" altLang="zh-CN" sz="2000"/>
              <a:t>3</a:t>
            </a:r>
          </a:p>
          <a:p>
            <a:pPr marL="342900" indent="-342900">
              <a:lnSpc>
                <a:spcPct val="115000"/>
              </a:lnSpc>
            </a:pPr>
            <a:r>
              <a:rPr lang="en-US" altLang="zh-CN" sz="2000"/>
              <a:t>4</a:t>
            </a:r>
          </a:p>
          <a:p>
            <a:pPr marL="342900" indent="-342900">
              <a:lnSpc>
                <a:spcPct val="115000"/>
              </a:lnSpc>
            </a:pPr>
            <a:r>
              <a:rPr lang="en-US" altLang="zh-CN" sz="2000"/>
              <a:t>5</a:t>
            </a:r>
          </a:p>
          <a:p>
            <a:pPr marL="342900" indent="-342900">
              <a:lnSpc>
                <a:spcPct val="115000"/>
              </a:lnSpc>
            </a:pPr>
            <a:r>
              <a:rPr lang="en-US" altLang="zh-CN" sz="2000"/>
              <a:t>6</a:t>
            </a:r>
          </a:p>
          <a:p>
            <a:pPr marL="342900" indent="-342900">
              <a:lnSpc>
                <a:spcPct val="115000"/>
              </a:lnSpc>
            </a:pPr>
            <a:r>
              <a:rPr lang="en-US" altLang="zh-CN" sz="2000"/>
              <a:t>7</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mtClean="0"/>
              <a:t>2.</a:t>
            </a:r>
            <a:r>
              <a:rPr lang="zh-CN" altLang="en-US" smtClean="0"/>
              <a:t>元素的族</a:t>
            </a:r>
          </a:p>
        </p:txBody>
      </p:sp>
      <p:sp>
        <p:nvSpPr>
          <p:cNvPr id="84995" name="Rectangle 3"/>
          <p:cNvSpPr>
            <a:spLocks noGrp="1" noChangeArrowheads="1"/>
          </p:cNvSpPr>
          <p:nvPr>
            <p:ph type="body" idx="1"/>
          </p:nvPr>
        </p:nvSpPr>
        <p:spPr>
          <a:xfrm>
            <a:off x="0" y="1341438"/>
            <a:ext cx="9144000" cy="5040312"/>
          </a:xfrm>
        </p:spPr>
        <p:txBody>
          <a:bodyPr/>
          <a:lstStyle/>
          <a:p>
            <a:pPr eaLnBrk="1" hangingPunct="1"/>
            <a:r>
              <a:rPr lang="zh-CN" altLang="en-US" sz="3200" smtClean="0">
                <a:solidFill>
                  <a:srgbClr val="FF0000"/>
                </a:solidFill>
              </a:rPr>
              <a:t>副族元素（</a:t>
            </a:r>
            <a:r>
              <a:rPr lang="en-US" altLang="zh-CN" sz="3200" smtClean="0">
                <a:solidFill>
                  <a:srgbClr val="FF0000"/>
                </a:solidFill>
              </a:rPr>
              <a:t>B)</a:t>
            </a:r>
            <a:r>
              <a:rPr lang="zh-CN" altLang="en-US" sz="3200" smtClean="0">
                <a:solidFill>
                  <a:srgbClr val="FF0000"/>
                </a:solidFill>
              </a:rPr>
              <a:t>：</a:t>
            </a:r>
            <a:r>
              <a:rPr lang="zh-CN" altLang="en-US" sz="3200" smtClean="0"/>
              <a:t>周期表的第</a:t>
            </a:r>
            <a:r>
              <a:rPr lang="en-US" altLang="zh-CN" sz="3200" smtClean="0"/>
              <a:t>3~7</a:t>
            </a:r>
            <a:r>
              <a:rPr lang="zh-CN" altLang="en-US" sz="3200" smtClean="0"/>
              <a:t>，</a:t>
            </a:r>
            <a:r>
              <a:rPr lang="en-US" altLang="zh-CN" sz="3200" smtClean="0"/>
              <a:t>11</a:t>
            </a:r>
            <a:r>
              <a:rPr lang="zh-CN" altLang="en-US" sz="3200" smtClean="0"/>
              <a:t>，</a:t>
            </a:r>
            <a:r>
              <a:rPr lang="en-US" altLang="zh-CN" sz="3200" smtClean="0"/>
              <a:t>12</a:t>
            </a:r>
            <a:r>
              <a:rPr lang="zh-CN" altLang="en-US" sz="3200" smtClean="0"/>
              <a:t>列，分别为</a:t>
            </a:r>
            <a:r>
              <a:rPr lang="en-US" altLang="zh-CN" sz="3200" smtClean="0"/>
              <a:t>ⅢB</a:t>
            </a:r>
            <a:r>
              <a:rPr lang="zh-CN" altLang="en-US" sz="3200" smtClean="0"/>
              <a:t>，</a:t>
            </a:r>
            <a:r>
              <a:rPr lang="en-US" altLang="zh-CN" sz="3200" smtClean="0"/>
              <a:t>ⅣB</a:t>
            </a:r>
            <a:r>
              <a:rPr lang="zh-CN" altLang="en-US" sz="3200" smtClean="0"/>
              <a:t>，</a:t>
            </a:r>
            <a:r>
              <a:rPr lang="en-US" altLang="zh-CN" sz="3200" smtClean="0"/>
              <a:t>ⅤB</a:t>
            </a:r>
            <a:r>
              <a:rPr lang="zh-CN" altLang="en-US" sz="3200" smtClean="0"/>
              <a:t>，</a:t>
            </a:r>
            <a:r>
              <a:rPr lang="en-US" altLang="zh-CN" sz="3200" smtClean="0"/>
              <a:t>ⅥB</a:t>
            </a:r>
            <a:r>
              <a:rPr lang="zh-CN" altLang="en-US" sz="3200" smtClean="0"/>
              <a:t>，</a:t>
            </a:r>
            <a:r>
              <a:rPr lang="en-US" altLang="zh-CN" sz="3200" smtClean="0"/>
              <a:t>ⅦB</a:t>
            </a:r>
            <a:r>
              <a:rPr lang="zh-CN" altLang="en-US" sz="3200" smtClean="0"/>
              <a:t>， </a:t>
            </a:r>
            <a:r>
              <a:rPr lang="en-US" altLang="zh-CN" sz="3200" smtClean="0"/>
              <a:t>ⅠB</a:t>
            </a:r>
            <a:r>
              <a:rPr lang="zh-CN" altLang="en-US" sz="3200" smtClean="0"/>
              <a:t>，</a:t>
            </a:r>
            <a:r>
              <a:rPr lang="en-US" altLang="zh-CN" sz="3200" smtClean="0"/>
              <a:t>ⅡB </a:t>
            </a:r>
            <a:r>
              <a:rPr lang="zh-CN" altLang="en-US" sz="3200" smtClean="0"/>
              <a:t>。</a:t>
            </a:r>
          </a:p>
          <a:p>
            <a:pPr eaLnBrk="1" hangingPunct="1">
              <a:buFont typeface="Wingdings" pitchFamily="2" charset="2"/>
              <a:buChar char="n"/>
            </a:pPr>
            <a:r>
              <a:rPr lang="zh-CN" altLang="en-US" sz="3200" smtClean="0"/>
              <a:t>最后一个电子填在价电子层的（</a:t>
            </a:r>
            <a:r>
              <a:rPr lang="en-US" altLang="zh-CN" sz="3200" smtClean="0"/>
              <a:t>n-1)d</a:t>
            </a:r>
            <a:r>
              <a:rPr lang="zh-CN" altLang="en-US" sz="3200" smtClean="0"/>
              <a:t>或</a:t>
            </a:r>
            <a:r>
              <a:rPr lang="en-US" altLang="zh-CN" sz="3200" smtClean="0"/>
              <a:t>(n-2)f</a:t>
            </a:r>
            <a:r>
              <a:rPr lang="zh-CN" altLang="en-US" sz="3200" smtClean="0"/>
              <a:t>轨道上，又称为过渡元素。</a:t>
            </a:r>
          </a:p>
          <a:p>
            <a:pPr eaLnBrk="1" hangingPunct="1">
              <a:buFont typeface="Wingdings" pitchFamily="2" charset="2"/>
              <a:buChar char="n"/>
            </a:pPr>
            <a:r>
              <a:rPr lang="zh-CN" altLang="en-US" sz="3200" smtClean="0"/>
              <a:t>前五个副族的价电子数目</a:t>
            </a:r>
            <a:r>
              <a:rPr lang="en-US" altLang="zh-CN" sz="3200" smtClean="0"/>
              <a:t>=</a:t>
            </a:r>
            <a:r>
              <a:rPr lang="zh-CN" altLang="en-US" sz="3200" smtClean="0"/>
              <a:t>族序数， </a:t>
            </a:r>
            <a:r>
              <a:rPr lang="en-US" altLang="zh-CN" sz="3200" smtClean="0"/>
              <a:t>ⅠB</a:t>
            </a:r>
            <a:r>
              <a:rPr lang="zh-CN" altLang="en-US" sz="3200" smtClean="0"/>
              <a:t>和</a:t>
            </a:r>
            <a:r>
              <a:rPr lang="en-US" altLang="zh-CN" sz="3200" smtClean="0"/>
              <a:t>ⅡB </a:t>
            </a:r>
            <a:r>
              <a:rPr lang="zh-CN" altLang="en-US" sz="3200" smtClean="0"/>
              <a:t>是根据</a:t>
            </a:r>
            <a:r>
              <a:rPr lang="en-US" altLang="zh-CN" sz="3200" smtClean="0"/>
              <a:t>ns</a:t>
            </a:r>
            <a:r>
              <a:rPr lang="zh-CN" altLang="en-US" sz="3200" smtClean="0"/>
              <a:t>轨道上有</a:t>
            </a:r>
            <a:r>
              <a:rPr lang="en-US" altLang="zh-CN" sz="3200" smtClean="0"/>
              <a:t>1</a:t>
            </a:r>
            <a:r>
              <a:rPr lang="zh-CN" altLang="en-US" sz="3200" smtClean="0"/>
              <a:t>个还是</a:t>
            </a:r>
            <a:r>
              <a:rPr lang="en-US" altLang="zh-CN" sz="3200" smtClean="0"/>
              <a:t>2</a:t>
            </a:r>
            <a:r>
              <a:rPr lang="zh-CN" altLang="en-US" sz="3200" smtClean="0"/>
              <a:t>个电子来划分。</a:t>
            </a:r>
          </a:p>
          <a:p>
            <a:pPr eaLnBrk="1" hangingPunct="1"/>
            <a:r>
              <a:rPr lang="zh-CN" altLang="en-US" sz="3200" smtClean="0"/>
              <a:t>周期表中第</a:t>
            </a:r>
            <a:r>
              <a:rPr lang="en-US" altLang="zh-CN" sz="3200" smtClean="0"/>
              <a:t>8~10</a:t>
            </a:r>
            <a:r>
              <a:rPr lang="zh-CN" altLang="en-US" sz="3200" smtClean="0"/>
              <a:t>列称为</a:t>
            </a:r>
            <a:r>
              <a:rPr lang="en-US" altLang="zh-CN" sz="3200" smtClean="0"/>
              <a:t>Ⅷ</a:t>
            </a:r>
            <a:r>
              <a:rPr lang="zh-CN" altLang="en-US" sz="3200" smtClean="0"/>
              <a:t>族，价电子排布为</a:t>
            </a:r>
            <a:r>
              <a:rPr lang="en-US" altLang="zh-CN" sz="3200" smtClean="0"/>
              <a:t>(n-1)d</a:t>
            </a:r>
            <a:r>
              <a:rPr lang="en-US" altLang="zh-CN" sz="3200" baseline="30000" smtClean="0"/>
              <a:t>6~10</a:t>
            </a:r>
            <a:r>
              <a:rPr lang="en-US" altLang="zh-CN" sz="3200" smtClean="0"/>
              <a:t>ns</a:t>
            </a:r>
            <a:r>
              <a:rPr lang="en-US" altLang="zh-CN" sz="3200" baseline="30000" smtClean="0"/>
              <a:t>0~2</a:t>
            </a:r>
            <a:r>
              <a:rPr lang="zh-CN" altLang="en-US" sz="3200" smtClean="0"/>
              <a:t>，列数与价电子数相同。</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12"/>
          <p:cNvSpPr>
            <a:spLocks noGrp="1" noChangeArrowheads="1"/>
          </p:cNvSpPr>
          <p:nvPr>
            <p:ph type="body" idx="1"/>
          </p:nvPr>
        </p:nvSpPr>
        <p:spPr>
          <a:xfrm>
            <a:off x="457200" y="1341438"/>
            <a:ext cx="8305800" cy="5040312"/>
          </a:xfrm>
        </p:spPr>
        <p:txBody>
          <a:bodyPr/>
          <a:lstStyle/>
          <a:p>
            <a:pPr eaLnBrk="1" hangingPunct="1">
              <a:lnSpc>
                <a:spcPct val="130000"/>
              </a:lnSpc>
            </a:pPr>
            <a:r>
              <a:rPr kumimoji="1" lang="zh-CN" altLang="en-US" sz="2400" smtClean="0">
                <a:solidFill>
                  <a:srgbClr val="CC0000"/>
                </a:solidFill>
              </a:rPr>
              <a:t>周期号数</a:t>
            </a:r>
            <a:r>
              <a:rPr kumimoji="1" lang="zh-CN" altLang="en-US" sz="2400" smtClean="0">
                <a:solidFill>
                  <a:srgbClr val="000000"/>
                </a:solidFill>
              </a:rPr>
              <a:t>等于电子层数。</a:t>
            </a:r>
          </a:p>
          <a:p>
            <a:pPr eaLnBrk="1" hangingPunct="1">
              <a:lnSpc>
                <a:spcPct val="130000"/>
              </a:lnSpc>
            </a:pPr>
            <a:r>
              <a:rPr kumimoji="1" lang="zh-CN" altLang="en-US" sz="2400" smtClean="0">
                <a:solidFill>
                  <a:srgbClr val="000000"/>
                </a:solidFill>
              </a:rPr>
              <a:t>各周期元素的数目等于相应能级组中原子轨道所能容纳的电子总数。</a:t>
            </a:r>
          </a:p>
          <a:p>
            <a:pPr eaLnBrk="1" hangingPunct="1">
              <a:lnSpc>
                <a:spcPct val="130000"/>
              </a:lnSpc>
            </a:pPr>
            <a:r>
              <a:rPr kumimoji="1" lang="zh-CN" altLang="en-US" sz="2400" smtClean="0">
                <a:solidFill>
                  <a:srgbClr val="000000"/>
                </a:solidFill>
              </a:rPr>
              <a:t>主族元素（</a:t>
            </a:r>
            <a:r>
              <a:rPr kumimoji="1" lang="en-US" altLang="zh-CN" sz="2400" smtClean="0">
                <a:solidFill>
                  <a:srgbClr val="000000"/>
                </a:solidFill>
              </a:rPr>
              <a:t>A</a:t>
            </a:r>
            <a:r>
              <a:rPr kumimoji="1" lang="zh-CN" altLang="en-US" sz="2400" smtClean="0">
                <a:solidFill>
                  <a:srgbClr val="000000"/>
                </a:solidFill>
              </a:rPr>
              <a:t>）的族数等于原子最外层电子数；</a:t>
            </a:r>
            <a:r>
              <a:rPr kumimoji="1" lang="en-US" altLang="zh-CN" sz="2400" smtClean="0">
                <a:solidFill>
                  <a:srgbClr val="000000"/>
                </a:solidFill>
              </a:rPr>
              <a:t>Ⅰ</a:t>
            </a:r>
            <a:r>
              <a:rPr kumimoji="1" lang="zh-CN" altLang="en-US" sz="2400" smtClean="0">
                <a:solidFill>
                  <a:srgbClr val="000000"/>
                </a:solidFill>
              </a:rPr>
              <a:t>、</a:t>
            </a:r>
            <a:r>
              <a:rPr kumimoji="1" lang="en-US" altLang="zh-CN" sz="2400" smtClean="0">
                <a:solidFill>
                  <a:srgbClr val="000000"/>
                </a:solidFill>
              </a:rPr>
              <a:t>Ⅱ</a:t>
            </a:r>
            <a:r>
              <a:rPr kumimoji="1" lang="zh-CN" altLang="en-US" sz="2400" smtClean="0">
                <a:solidFill>
                  <a:srgbClr val="000000"/>
                </a:solidFill>
              </a:rPr>
              <a:t>副族元素（用</a:t>
            </a:r>
            <a:r>
              <a:rPr kumimoji="1" lang="en-US" altLang="zh-CN" sz="2400" smtClean="0">
                <a:solidFill>
                  <a:srgbClr val="000000"/>
                </a:solidFill>
              </a:rPr>
              <a:t>B</a:t>
            </a:r>
            <a:r>
              <a:rPr kumimoji="1" lang="zh-CN" altLang="en-US" sz="2400" smtClean="0">
                <a:solidFill>
                  <a:srgbClr val="000000"/>
                </a:solidFill>
              </a:rPr>
              <a:t>表示）的</a:t>
            </a:r>
            <a:r>
              <a:rPr kumimoji="1" lang="zh-CN" altLang="en-US" sz="2400" smtClean="0">
                <a:solidFill>
                  <a:srgbClr val="CC0000"/>
                </a:solidFill>
              </a:rPr>
              <a:t>族数</a:t>
            </a:r>
            <a:r>
              <a:rPr kumimoji="1" lang="zh-CN" altLang="en-US" sz="2400" smtClean="0">
                <a:solidFill>
                  <a:srgbClr val="000000"/>
                </a:solidFill>
              </a:rPr>
              <a:t>等于原子最外层</a:t>
            </a:r>
            <a:r>
              <a:rPr kumimoji="1" lang="en-US" altLang="zh-CN" sz="2400" smtClean="0">
                <a:solidFill>
                  <a:srgbClr val="000000"/>
                </a:solidFill>
              </a:rPr>
              <a:t>s</a:t>
            </a:r>
            <a:r>
              <a:rPr kumimoji="1" lang="zh-CN" altLang="en-US" sz="2400" smtClean="0">
                <a:solidFill>
                  <a:srgbClr val="000000"/>
                </a:solidFill>
              </a:rPr>
              <a:t>电子数，</a:t>
            </a:r>
            <a:r>
              <a:rPr kumimoji="1" lang="en-US" altLang="zh-CN" sz="2400" smtClean="0"/>
              <a:t>Ⅲ~ⅦB</a:t>
            </a:r>
            <a:r>
              <a:rPr kumimoji="1" lang="zh-CN" altLang="en-US" sz="2400" smtClean="0"/>
              <a:t>元素的族序数则等于最外层</a:t>
            </a:r>
            <a:r>
              <a:rPr kumimoji="1" lang="en-US" altLang="zh-CN" sz="2400" smtClean="0"/>
              <a:t>s</a:t>
            </a:r>
            <a:r>
              <a:rPr kumimoji="1" lang="zh-CN" altLang="en-US" sz="2400" smtClean="0"/>
              <a:t>电子与次外层电子</a:t>
            </a:r>
            <a:r>
              <a:rPr kumimoji="1" lang="en-US" altLang="zh-CN" sz="2400" smtClean="0"/>
              <a:t>d</a:t>
            </a:r>
            <a:r>
              <a:rPr kumimoji="1" lang="zh-CN" altLang="en-US" sz="2400" smtClean="0"/>
              <a:t>电子数之和；</a:t>
            </a:r>
            <a:r>
              <a:rPr lang="zh-CN" altLang="en-US" sz="2400" smtClean="0"/>
              <a:t>稀有气体列为零族（也称为</a:t>
            </a:r>
            <a:r>
              <a:rPr lang="en-US" altLang="zh-CN" sz="2400" smtClean="0"/>
              <a:t>ⅧA</a:t>
            </a:r>
            <a:r>
              <a:rPr lang="zh-CN" altLang="en-US" sz="2400" smtClean="0"/>
              <a:t>） 。</a:t>
            </a:r>
            <a:endParaRPr lang="zh-CN" altLang="en-US" sz="2400" smtClean="0">
              <a:solidFill>
                <a:srgbClr val="000000"/>
              </a:solidFill>
            </a:endParaRPr>
          </a:p>
          <a:p>
            <a:pPr eaLnBrk="1" hangingPunct="1">
              <a:lnSpc>
                <a:spcPct val="130000"/>
              </a:lnSpc>
            </a:pPr>
            <a:r>
              <a:rPr kumimoji="1" lang="zh-CN" altLang="en-US" sz="2400" smtClean="0">
                <a:solidFill>
                  <a:srgbClr val="000000"/>
                </a:solidFill>
              </a:rPr>
              <a:t>根据原子的价层电子分布将周期系分成</a:t>
            </a:r>
            <a:r>
              <a:rPr kumimoji="1" lang="en-US" altLang="zh-CN" sz="2400" smtClean="0">
                <a:solidFill>
                  <a:srgbClr val="000000"/>
                </a:solidFill>
              </a:rPr>
              <a:t>5</a:t>
            </a:r>
            <a:r>
              <a:rPr kumimoji="1" lang="zh-CN" altLang="en-US" sz="2400" smtClean="0">
                <a:solidFill>
                  <a:srgbClr val="000000"/>
                </a:solidFill>
              </a:rPr>
              <a:t>个区。</a:t>
            </a:r>
          </a:p>
        </p:txBody>
      </p:sp>
      <p:sp>
        <p:nvSpPr>
          <p:cNvPr id="86019" name="Rectangle 11"/>
          <p:cNvSpPr>
            <a:spLocks noGrp="1" noChangeArrowheads="1"/>
          </p:cNvSpPr>
          <p:nvPr>
            <p:ph type="title"/>
          </p:nvPr>
        </p:nvSpPr>
        <p:spPr/>
        <p:txBody>
          <a:bodyPr/>
          <a:lstStyle/>
          <a:p>
            <a:pPr algn="l" eaLnBrk="1" hangingPunct="1"/>
            <a:r>
              <a:rPr lang="zh-CN" altLang="en-US" i="1" smtClean="0"/>
              <a:t>元素周期表</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900113" y="5484813"/>
            <a:ext cx="7767637" cy="1373187"/>
          </a:xfrm>
          <a:prstGeom prst="rect">
            <a:avLst/>
          </a:prstGeom>
          <a:noFill/>
          <a:ln w="9525">
            <a:noFill/>
            <a:miter lim="800000"/>
            <a:headEnd/>
            <a:tailEnd/>
          </a:ln>
        </p:spPr>
        <p:txBody>
          <a:bodyPr>
            <a:spAutoFit/>
          </a:bodyPr>
          <a:lstStyle/>
          <a:p>
            <a:pPr eaLnBrk="0" hangingPunct="0">
              <a:spcBef>
                <a:spcPct val="0"/>
              </a:spcBef>
            </a:pPr>
            <a:r>
              <a:rPr lang="en-US" altLang="zh-CN"/>
              <a:t>s </a:t>
            </a:r>
            <a:r>
              <a:rPr lang="zh-CN" altLang="en-US"/>
              <a:t>区</a:t>
            </a:r>
            <a:r>
              <a:rPr lang="en-US" altLang="zh-CN"/>
              <a:t>—</a:t>
            </a:r>
            <a:r>
              <a:rPr lang="en-US" altLang="zh-CN" i="1"/>
              <a:t>n</a:t>
            </a:r>
            <a:r>
              <a:rPr lang="en-US" altLang="zh-CN"/>
              <a:t>s</a:t>
            </a:r>
            <a:r>
              <a:rPr lang="en-US" altLang="zh-CN" baseline="30000"/>
              <a:t>1~2</a:t>
            </a:r>
            <a:r>
              <a:rPr lang="en-US" altLang="zh-CN"/>
              <a:t>                               p </a:t>
            </a:r>
            <a:r>
              <a:rPr lang="zh-CN" altLang="en-US"/>
              <a:t>区</a:t>
            </a:r>
            <a:r>
              <a:rPr lang="en-US" altLang="zh-CN"/>
              <a:t>—</a:t>
            </a:r>
            <a:r>
              <a:rPr lang="en-US" altLang="zh-CN" i="1"/>
              <a:t>n</a:t>
            </a:r>
            <a:r>
              <a:rPr lang="en-US" altLang="zh-CN"/>
              <a:t>s</a:t>
            </a:r>
            <a:r>
              <a:rPr lang="en-US" altLang="zh-CN" baseline="30000"/>
              <a:t>2</a:t>
            </a:r>
            <a:r>
              <a:rPr lang="en-US" altLang="zh-CN" i="1"/>
              <a:t>n</a:t>
            </a:r>
            <a:r>
              <a:rPr lang="en-US" altLang="zh-CN"/>
              <a:t>p</a:t>
            </a:r>
            <a:r>
              <a:rPr lang="en-US" altLang="zh-CN" baseline="30000"/>
              <a:t>1~6</a:t>
            </a:r>
          </a:p>
          <a:p>
            <a:pPr eaLnBrk="0" hangingPunct="0">
              <a:spcBef>
                <a:spcPct val="0"/>
              </a:spcBef>
            </a:pPr>
            <a:r>
              <a:rPr lang="en-US" altLang="zh-CN"/>
              <a:t>d </a:t>
            </a:r>
            <a:r>
              <a:rPr lang="zh-CN" altLang="en-US"/>
              <a:t>区</a:t>
            </a:r>
            <a:r>
              <a:rPr lang="en-US" altLang="zh-CN"/>
              <a:t>—(</a:t>
            </a:r>
            <a:r>
              <a:rPr lang="en-US" altLang="zh-CN" i="1"/>
              <a:t>n</a:t>
            </a:r>
            <a:r>
              <a:rPr lang="en-US" altLang="zh-CN"/>
              <a:t>-1)d</a:t>
            </a:r>
            <a:r>
              <a:rPr lang="en-US" altLang="zh-CN" baseline="30000"/>
              <a:t>1~10</a:t>
            </a:r>
            <a:r>
              <a:rPr lang="en-US" altLang="zh-CN" i="1"/>
              <a:t>n</a:t>
            </a:r>
            <a:r>
              <a:rPr lang="en-US" altLang="zh-CN"/>
              <a:t>s</a:t>
            </a:r>
            <a:r>
              <a:rPr lang="en-US" altLang="zh-CN" baseline="30000"/>
              <a:t>1~2               </a:t>
            </a:r>
            <a:r>
              <a:rPr lang="en-US" altLang="zh-CN"/>
              <a:t>    ds</a:t>
            </a:r>
            <a:r>
              <a:rPr lang="zh-CN" altLang="en-US"/>
              <a:t>区－</a:t>
            </a:r>
            <a:r>
              <a:rPr lang="en-US" altLang="zh-CN"/>
              <a:t>(</a:t>
            </a:r>
            <a:r>
              <a:rPr lang="en-US" altLang="zh-CN" i="1"/>
              <a:t>n</a:t>
            </a:r>
            <a:r>
              <a:rPr lang="en-US" altLang="zh-CN"/>
              <a:t>-1)d</a:t>
            </a:r>
            <a:r>
              <a:rPr lang="en-US" altLang="zh-CN" baseline="30000"/>
              <a:t>10</a:t>
            </a:r>
            <a:r>
              <a:rPr lang="en-US" altLang="zh-CN" i="1"/>
              <a:t>n</a:t>
            </a:r>
            <a:r>
              <a:rPr lang="en-US" altLang="zh-CN"/>
              <a:t>s</a:t>
            </a:r>
            <a:r>
              <a:rPr lang="en-US" altLang="zh-CN" baseline="30000"/>
              <a:t>1~2</a:t>
            </a:r>
            <a:r>
              <a:rPr lang="en-US" altLang="zh-CN"/>
              <a:t> </a:t>
            </a:r>
          </a:p>
          <a:p>
            <a:pPr eaLnBrk="0" hangingPunct="0">
              <a:spcBef>
                <a:spcPct val="0"/>
              </a:spcBef>
            </a:pPr>
            <a:r>
              <a:rPr lang="en-US" altLang="zh-CN"/>
              <a:t>f </a:t>
            </a:r>
            <a:r>
              <a:rPr lang="zh-CN" altLang="en-US"/>
              <a:t>区</a:t>
            </a:r>
            <a:r>
              <a:rPr lang="en-US" altLang="zh-CN"/>
              <a:t>—(</a:t>
            </a:r>
            <a:r>
              <a:rPr lang="en-US" altLang="zh-CN" i="1"/>
              <a:t>n</a:t>
            </a:r>
            <a:r>
              <a:rPr lang="en-US" altLang="zh-CN"/>
              <a:t>-2)f</a:t>
            </a:r>
            <a:r>
              <a:rPr lang="en-US" altLang="zh-CN" baseline="30000"/>
              <a:t>1~14</a:t>
            </a:r>
            <a:r>
              <a:rPr lang="en-US" altLang="zh-CN"/>
              <a:t>(</a:t>
            </a:r>
            <a:r>
              <a:rPr lang="en-US" altLang="zh-CN" i="1"/>
              <a:t>n</a:t>
            </a:r>
            <a:r>
              <a:rPr lang="en-US" altLang="zh-CN"/>
              <a:t>-1)d</a:t>
            </a:r>
            <a:r>
              <a:rPr lang="en-US" altLang="zh-CN" baseline="30000"/>
              <a:t>0~2</a:t>
            </a:r>
            <a:r>
              <a:rPr lang="en-US" altLang="zh-CN" i="1"/>
              <a:t>n</a:t>
            </a:r>
            <a:r>
              <a:rPr lang="en-US" altLang="zh-CN"/>
              <a:t>s</a:t>
            </a:r>
            <a:r>
              <a:rPr lang="en-US" altLang="zh-CN" baseline="30000"/>
              <a:t>2</a:t>
            </a:r>
          </a:p>
        </p:txBody>
      </p:sp>
      <p:pic>
        <p:nvPicPr>
          <p:cNvPr id="87043" name="Picture 4"/>
          <p:cNvPicPr>
            <a:picLocks noChangeArrowheads="1"/>
          </p:cNvPicPr>
          <p:nvPr/>
        </p:nvPicPr>
        <p:blipFill>
          <a:blip r:embed="rId2"/>
          <a:srcRect/>
          <a:stretch>
            <a:fillRect/>
          </a:stretch>
        </p:blipFill>
        <p:spPr bwMode="auto">
          <a:xfrm>
            <a:off x="1331913" y="0"/>
            <a:ext cx="7315200" cy="5029200"/>
          </a:xfrm>
          <a:prstGeom prst="rect">
            <a:avLst/>
          </a:prstGeom>
          <a:solidFill>
            <a:schemeClr val="bg1"/>
          </a:solidFill>
          <a:ln w="12700">
            <a:noFill/>
            <a:miter lim="800000"/>
            <a:headEnd/>
            <a:tailEnd/>
          </a:ln>
        </p:spPr>
      </p:pic>
      <p:sp>
        <p:nvSpPr>
          <p:cNvPr id="110597" name="Rectangle 5"/>
          <p:cNvSpPr>
            <a:spLocks noChangeArrowheads="1"/>
          </p:cNvSpPr>
          <p:nvPr/>
        </p:nvSpPr>
        <p:spPr bwMode="auto">
          <a:xfrm>
            <a:off x="1447800" y="228600"/>
            <a:ext cx="838200" cy="3733800"/>
          </a:xfrm>
          <a:prstGeom prst="rect">
            <a:avLst/>
          </a:prstGeom>
          <a:noFill/>
          <a:ln w="28575">
            <a:solidFill>
              <a:schemeClr val="tx1"/>
            </a:solidFill>
            <a:miter lim="800000"/>
            <a:headEnd/>
            <a:tailEnd/>
          </a:ln>
        </p:spPr>
        <p:txBody>
          <a:bodyPr wrap="none" anchor="ctr"/>
          <a:lstStyle/>
          <a:p>
            <a:endParaRPr lang="zh-CN" altLang="en-US"/>
          </a:p>
        </p:txBody>
      </p:sp>
      <p:sp>
        <p:nvSpPr>
          <p:cNvPr id="110598" name="Rectangle 6"/>
          <p:cNvSpPr>
            <a:spLocks noChangeArrowheads="1"/>
          </p:cNvSpPr>
          <p:nvPr/>
        </p:nvSpPr>
        <p:spPr bwMode="auto">
          <a:xfrm>
            <a:off x="6096000" y="228600"/>
            <a:ext cx="2362200" cy="3124200"/>
          </a:xfrm>
          <a:prstGeom prst="rect">
            <a:avLst/>
          </a:prstGeom>
          <a:noFill/>
          <a:ln w="38100">
            <a:solidFill>
              <a:schemeClr val="tx1"/>
            </a:solidFill>
            <a:miter lim="800000"/>
            <a:headEnd/>
            <a:tailEnd/>
          </a:ln>
        </p:spPr>
        <p:txBody>
          <a:bodyPr wrap="none" anchor="ctr"/>
          <a:lstStyle/>
          <a:p>
            <a:endParaRPr lang="zh-CN" altLang="en-US"/>
          </a:p>
        </p:txBody>
      </p:sp>
      <p:sp>
        <p:nvSpPr>
          <p:cNvPr id="110599" name="Rectangle 7"/>
          <p:cNvSpPr>
            <a:spLocks noChangeArrowheads="1"/>
          </p:cNvSpPr>
          <p:nvPr/>
        </p:nvSpPr>
        <p:spPr bwMode="auto">
          <a:xfrm>
            <a:off x="2303463" y="1752600"/>
            <a:ext cx="3106737" cy="2209800"/>
          </a:xfrm>
          <a:prstGeom prst="rect">
            <a:avLst/>
          </a:prstGeom>
          <a:noFill/>
          <a:ln w="38100">
            <a:solidFill>
              <a:schemeClr val="tx1"/>
            </a:solidFill>
            <a:miter lim="800000"/>
            <a:headEnd/>
            <a:tailEnd/>
          </a:ln>
        </p:spPr>
        <p:txBody>
          <a:bodyPr wrap="none" anchor="ctr"/>
          <a:lstStyle/>
          <a:p>
            <a:endParaRPr lang="zh-CN" altLang="en-US"/>
          </a:p>
        </p:txBody>
      </p:sp>
      <p:sp>
        <p:nvSpPr>
          <p:cNvPr id="110600" name="Rectangle 8"/>
          <p:cNvSpPr>
            <a:spLocks noChangeArrowheads="1"/>
          </p:cNvSpPr>
          <p:nvPr/>
        </p:nvSpPr>
        <p:spPr bwMode="auto">
          <a:xfrm>
            <a:off x="5410200" y="1752600"/>
            <a:ext cx="685800" cy="2133600"/>
          </a:xfrm>
          <a:prstGeom prst="rect">
            <a:avLst/>
          </a:prstGeom>
          <a:noFill/>
          <a:ln w="38100">
            <a:solidFill>
              <a:schemeClr val="tx1"/>
            </a:solidFill>
            <a:miter lim="800000"/>
            <a:headEnd/>
            <a:tailEnd/>
          </a:ln>
        </p:spPr>
        <p:txBody>
          <a:bodyPr wrap="none" anchor="ctr"/>
          <a:lstStyle/>
          <a:p>
            <a:endParaRPr lang="zh-CN" altLang="en-US"/>
          </a:p>
        </p:txBody>
      </p:sp>
      <p:sp>
        <p:nvSpPr>
          <p:cNvPr id="110601" name="Rectangle 9"/>
          <p:cNvSpPr>
            <a:spLocks noChangeArrowheads="1"/>
          </p:cNvSpPr>
          <p:nvPr/>
        </p:nvSpPr>
        <p:spPr bwMode="auto">
          <a:xfrm>
            <a:off x="2971800" y="3962400"/>
            <a:ext cx="5486400" cy="990600"/>
          </a:xfrm>
          <a:prstGeom prst="rect">
            <a:avLst/>
          </a:prstGeom>
          <a:noFill/>
          <a:ln w="38100">
            <a:solidFill>
              <a:schemeClr val="tx1"/>
            </a:solidFill>
            <a:miter lim="800000"/>
            <a:headEnd/>
            <a:tailEnd/>
          </a:ln>
        </p:spPr>
        <p:txBody>
          <a:bodyPr wrap="none" anchor="ctr"/>
          <a:lstStyle/>
          <a:p>
            <a:pPr algn="ctr" eaLnBrk="0" hangingPunct="0">
              <a:spcBef>
                <a:spcPct val="0"/>
              </a:spcBef>
            </a:pPr>
            <a:endParaRPr lang="zh-CN" altLang="zh-CN" sz="1800">
              <a:latin typeface="Arial" pitchFamily="34" charset="0"/>
              <a:ea typeface="宋体" pitchFamily="2" charset="-122"/>
            </a:endParaRPr>
          </a:p>
        </p:txBody>
      </p:sp>
      <p:sp>
        <p:nvSpPr>
          <p:cNvPr id="87049" name="Text Box 11"/>
          <p:cNvSpPr txBox="1">
            <a:spLocks noChangeArrowheads="1"/>
          </p:cNvSpPr>
          <p:nvPr/>
        </p:nvSpPr>
        <p:spPr bwMode="auto">
          <a:xfrm>
            <a:off x="2700338" y="188913"/>
            <a:ext cx="2827337" cy="641350"/>
          </a:xfrm>
          <a:prstGeom prst="rect">
            <a:avLst/>
          </a:prstGeom>
          <a:noFill/>
          <a:ln w="9525" algn="ctr">
            <a:noFill/>
            <a:miter lim="800000"/>
            <a:headEnd/>
            <a:tailEnd/>
          </a:ln>
        </p:spPr>
        <p:txBody>
          <a:bodyPr>
            <a:spAutoFit/>
          </a:bodyPr>
          <a:lstStyle/>
          <a:p>
            <a:pPr marL="342900" indent="-342900"/>
            <a:r>
              <a:rPr lang="en-US" altLang="zh-CN" sz="3600">
                <a:solidFill>
                  <a:srgbClr val="0000FF"/>
                </a:solidFill>
              </a:rPr>
              <a:t>3.</a:t>
            </a:r>
            <a:r>
              <a:rPr lang="zh-CN" altLang="en-US" sz="3600">
                <a:solidFill>
                  <a:srgbClr val="0000FF"/>
                </a:solidFill>
              </a:rPr>
              <a:t>元素的分区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checkerboard(across)">
                                      <p:cBhvr>
                                        <p:cTn id="7" dur="500"/>
                                        <p:tgtEl>
                                          <p:spTgt spid="1105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0597"/>
                                        </p:tgtEl>
                                        <p:attrNameLst>
                                          <p:attrName>style.visibility</p:attrName>
                                        </p:attrNameLst>
                                      </p:cBhvr>
                                      <p:to>
                                        <p:strVal val="visible"/>
                                      </p:to>
                                    </p:set>
                                  </p:childTnLst>
                                  <p:subTnLst>
                                    <p:animClr>
                                      <p:cBhvr override="childStyle">
                                        <p:cTn dur="1" fill="hold" display="0" masterRel="nextClick" afterEffect="1"/>
                                        <p:tgtEl>
                                          <p:spTgt spid="110597"/>
                                        </p:tgtEl>
                                        <p:attrNameLst>
                                          <p:attrName>ppt_c</p:attrName>
                                        </p:attrNameLst>
                                      </p:cBhvr>
                                      <p:to>
                                        <a:srgbClr val="FF3300"/>
                                      </p:to>
                                    </p:animClr>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0598"/>
                                        </p:tgtEl>
                                        <p:attrNameLst>
                                          <p:attrName>style.visibility</p:attrName>
                                        </p:attrNameLst>
                                      </p:cBhvr>
                                      <p:to>
                                        <p:strVal val="visible"/>
                                      </p:to>
                                    </p:set>
                                  </p:childTnLst>
                                  <p:subTnLst>
                                    <p:animClr>
                                      <p:cBhvr override="childStyle">
                                        <p:cTn dur="1" fill="hold" display="0" masterRel="nextClick" afterEffect="1"/>
                                        <p:tgtEl>
                                          <p:spTgt spid="110598"/>
                                        </p:tgtEl>
                                        <p:attrNameLst>
                                          <p:attrName>ppt_c</p:attrName>
                                        </p:attrNameLst>
                                      </p:cBhvr>
                                      <p:to>
                                        <a:srgbClr val="662260"/>
                                      </p:to>
                                    </p:animClr>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0599"/>
                                        </p:tgtEl>
                                        <p:attrNameLst>
                                          <p:attrName>style.visibility</p:attrName>
                                        </p:attrNameLst>
                                      </p:cBhvr>
                                      <p:to>
                                        <p:strVal val="visible"/>
                                      </p:to>
                                    </p:set>
                                  </p:childTnLst>
                                  <p:subTnLst>
                                    <p:animClr>
                                      <p:cBhvr override="childStyle">
                                        <p:cTn dur="1" fill="hold" display="0" masterRel="nextClick" afterEffect="1"/>
                                        <p:tgtEl>
                                          <p:spTgt spid="110599"/>
                                        </p:tgtEl>
                                        <p:attrNameLst>
                                          <p:attrName>ppt_c</p:attrName>
                                        </p:attrNameLst>
                                      </p:cBhvr>
                                      <p:to>
                                        <a:srgbClr val="00CC00"/>
                                      </p:to>
                                    </p:animClr>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10600"/>
                                        </p:tgtEl>
                                        <p:attrNameLst>
                                          <p:attrName>style.visibility</p:attrName>
                                        </p:attrNameLst>
                                      </p:cBhvr>
                                      <p:to>
                                        <p:strVal val="visible"/>
                                      </p:to>
                                    </p:set>
                                  </p:childTnLst>
                                  <p:subTnLst>
                                    <p:animClr>
                                      <p:cBhvr override="childStyle">
                                        <p:cTn dur="1" fill="hold" display="0" masterRel="nextClick" afterEffect="1"/>
                                        <p:tgtEl>
                                          <p:spTgt spid="110600"/>
                                        </p:tgtEl>
                                        <p:attrNameLst>
                                          <p:attrName>ppt_c</p:attrName>
                                        </p:attrNameLst>
                                      </p:cBhvr>
                                      <p:to>
                                        <a:schemeClr val="folHlink"/>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7" grpId="0" animBg="1"/>
      <p:bldP spid="110598" grpId="0" animBg="1"/>
      <p:bldP spid="110599" grpId="0" animBg="1"/>
      <p:bldP spid="110600" grpId="0" animBg="1"/>
      <p:bldP spid="11060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539750" y="1052513"/>
            <a:ext cx="8305800" cy="5349875"/>
          </a:xfrm>
          <a:prstGeom prst="rect">
            <a:avLst/>
          </a:prstGeom>
          <a:noFill/>
          <a:ln w="9525">
            <a:noFill/>
            <a:miter lim="800000"/>
            <a:headEnd/>
            <a:tailEnd/>
          </a:ln>
        </p:spPr>
        <p:txBody>
          <a:bodyPr>
            <a:spAutoFit/>
          </a:bodyPr>
          <a:lstStyle/>
          <a:p>
            <a:r>
              <a:rPr kumimoji="1" lang="zh-CN" altLang="en-US" sz="3000" b="1">
                <a:solidFill>
                  <a:srgbClr val="0000FF"/>
                </a:solidFill>
                <a:latin typeface="楷体_GB2312" pitchFamily="49" charset="-122"/>
                <a:ea typeface="楷体_GB2312" pitchFamily="49" charset="-122"/>
              </a:rPr>
              <a:t>电负性（</a:t>
            </a:r>
            <a:r>
              <a:rPr kumimoji="1" lang="en-US" altLang="zh-CN" sz="3000" b="1">
                <a:solidFill>
                  <a:srgbClr val="0000FF"/>
                </a:solidFill>
                <a:latin typeface="楷体_GB2312" pitchFamily="49" charset="-122"/>
                <a:ea typeface="楷体_GB2312" pitchFamily="49" charset="-122"/>
              </a:rPr>
              <a:t>electronegativity)</a:t>
            </a:r>
          </a:p>
          <a:p>
            <a:r>
              <a:rPr kumimoji="1" lang="en-US" altLang="zh-CN" sz="3000" b="1">
                <a:latin typeface="楷体_GB2312" pitchFamily="49" charset="-122"/>
                <a:ea typeface="楷体_GB2312" pitchFamily="49" charset="-122"/>
              </a:rPr>
              <a:t>     </a:t>
            </a:r>
            <a:r>
              <a:rPr kumimoji="1" lang="zh-CN" altLang="en-US" sz="3000" b="1">
                <a:latin typeface="楷体_GB2312" pitchFamily="49" charset="-122"/>
                <a:ea typeface="楷体_GB2312" pitchFamily="49" charset="-122"/>
              </a:rPr>
              <a:t>鲍林在</a:t>
            </a:r>
            <a:r>
              <a:rPr kumimoji="1" lang="en-US" altLang="zh-CN" sz="3000" b="1">
                <a:latin typeface="楷体_GB2312" pitchFamily="49" charset="-122"/>
                <a:ea typeface="楷体_GB2312" pitchFamily="49" charset="-122"/>
              </a:rPr>
              <a:t>1932</a:t>
            </a:r>
            <a:r>
              <a:rPr kumimoji="1" lang="zh-CN" altLang="en-US" sz="3000" b="1">
                <a:latin typeface="楷体_GB2312" pitchFamily="49" charset="-122"/>
                <a:ea typeface="楷体_GB2312" pitchFamily="49" charset="-122"/>
              </a:rPr>
              <a:t>年引入</a:t>
            </a:r>
            <a:r>
              <a:rPr kumimoji="1" lang="zh-CN" altLang="en-US" sz="3000" b="1">
                <a:latin typeface="Courier New" pitchFamily="49" charset="0"/>
                <a:ea typeface="楷体_GB2312" pitchFamily="49" charset="-122"/>
              </a:rPr>
              <a:t>“</a:t>
            </a:r>
            <a:r>
              <a:rPr kumimoji="1" lang="zh-CN" altLang="en-US" sz="3000" b="1">
                <a:latin typeface="楷体_GB2312" pitchFamily="49" charset="-122"/>
                <a:ea typeface="楷体_GB2312" pitchFamily="49" charset="-122"/>
              </a:rPr>
              <a:t>电负性</a:t>
            </a:r>
            <a:r>
              <a:rPr kumimoji="1" lang="zh-CN" altLang="en-US" sz="3000" b="1">
                <a:latin typeface="Courier New" pitchFamily="49" charset="0"/>
                <a:ea typeface="楷体_GB2312" pitchFamily="49" charset="-122"/>
              </a:rPr>
              <a:t>”</a:t>
            </a:r>
            <a:r>
              <a:rPr kumimoji="1" lang="zh-CN" altLang="en-US" sz="3000" b="1">
                <a:latin typeface="楷体_GB2312" pitchFamily="49" charset="-122"/>
                <a:ea typeface="楷体_GB2312" pitchFamily="49" charset="-122"/>
              </a:rPr>
              <a:t>表征原子吸引电子的能力的强弱。</a:t>
            </a:r>
          </a:p>
          <a:p>
            <a:r>
              <a:rPr kumimoji="1" lang="zh-CN" altLang="en-US" sz="3000" b="1">
                <a:latin typeface="楷体_GB2312" pitchFamily="49" charset="-122"/>
                <a:ea typeface="楷体_GB2312" pitchFamily="49" charset="-122"/>
              </a:rPr>
              <a:t>    电负性数值越大，原子在分子中吸引电子的能力越强；电负性值越小，原子在分子中吸引电子的能力越弱。</a:t>
            </a:r>
          </a:p>
          <a:p>
            <a:r>
              <a:rPr kumimoji="1" lang="zh-CN" altLang="en-US" sz="3000" b="1">
                <a:latin typeface="楷体_GB2312" pitchFamily="49" charset="-122"/>
                <a:ea typeface="楷体_GB2312" pitchFamily="49" charset="-122"/>
              </a:rPr>
              <a:t>    鲍林根据化学键离解时耗能的高低，确定了周期表中各元素的电负性的值（鲍林用离解能数据计算电负性时指定</a:t>
            </a:r>
            <a:r>
              <a:rPr kumimoji="1" lang="en-US" altLang="zh-CN" sz="3000" b="1">
                <a:latin typeface="楷体_GB2312" pitchFamily="49" charset="-122"/>
                <a:ea typeface="楷体_GB2312" pitchFamily="49" charset="-122"/>
              </a:rPr>
              <a:t>F </a:t>
            </a:r>
            <a:r>
              <a:rPr kumimoji="1" lang="zh-CN" altLang="en-US" sz="3000" b="1">
                <a:latin typeface="楷体_GB2312" pitchFamily="49" charset="-122"/>
                <a:ea typeface="楷体_GB2312" pitchFamily="49" charset="-122"/>
              </a:rPr>
              <a:t>的电负性为</a:t>
            </a:r>
            <a:r>
              <a:rPr kumimoji="1" lang="en-US" altLang="zh-CN" sz="3000" b="1">
                <a:latin typeface="楷体_GB2312" pitchFamily="49" charset="-122"/>
                <a:ea typeface="楷体_GB2312" pitchFamily="49" charset="-122"/>
              </a:rPr>
              <a:t>4.0</a:t>
            </a:r>
            <a:r>
              <a:rPr kumimoji="1" lang="zh-CN" altLang="en-US" sz="3000" b="1">
                <a:latin typeface="楷体_GB2312" pitchFamily="49" charset="-122"/>
                <a:ea typeface="楷体_GB2312" pitchFamily="49" charset="-122"/>
              </a:rPr>
              <a:t>）。各元素的电负性的数值见下图</a:t>
            </a:r>
            <a:r>
              <a:rPr kumimoji="1" lang="en-US" altLang="zh-CN" sz="3000" b="1">
                <a:latin typeface="楷体_GB2312" pitchFamily="49" charset="-122"/>
                <a:ea typeface="楷体_GB2312" pitchFamily="49" charset="-122"/>
              </a:rPr>
              <a:t>.        </a:t>
            </a:r>
          </a:p>
        </p:txBody>
      </p:sp>
      <p:sp>
        <p:nvSpPr>
          <p:cNvPr id="88067" name="Rectangle 3"/>
          <p:cNvSpPr>
            <a:spLocks noChangeArrowheads="1"/>
          </p:cNvSpPr>
          <p:nvPr/>
        </p:nvSpPr>
        <p:spPr bwMode="auto">
          <a:xfrm>
            <a:off x="323850" y="404813"/>
            <a:ext cx="6624638" cy="641350"/>
          </a:xfrm>
          <a:prstGeom prst="rect">
            <a:avLst/>
          </a:prstGeom>
          <a:noFill/>
          <a:ln w="9525" algn="ctr">
            <a:noFill/>
            <a:miter lim="800000"/>
            <a:headEnd/>
            <a:tailEnd/>
          </a:ln>
        </p:spPr>
        <p:txBody>
          <a:bodyPr>
            <a:spAutoFit/>
          </a:bodyPr>
          <a:lstStyle/>
          <a:p>
            <a:pPr marL="342900" indent="-342900" algn="ctr"/>
            <a:r>
              <a:rPr lang="en-US" altLang="zh-CN" sz="3600">
                <a:solidFill>
                  <a:srgbClr val="0000FF"/>
                </a:solidFill>
              </a:rPr>
              <a:t>4.  </a:t>
            </a:r>
            <a:r>
              <a:rPr lang="zh-CN" altLang="en-US" sz="3600">
                <a:solidFill>
                  <a:srgbClr val="0000FF"/>
                </a:solidFill>
              </a:rPr>
              <a:t>元素性质的周期性</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10" name="Picture 2"/>
          <p:cNvPicPr>
            <a:picLocks noChangeAspect="1" noChangeArrowheads="1"/>
          </p:cNvPicPr>
          <p:nvPr/>
        </p:nvPicPr>
        <p:blipFill>
          <a:blip r:embed="rId2">
            <a:lum bright="-24000"/>
          </a:blip>
          <a:srcRect/>
          <a:stretch>
            <a:fillRect/>
          </a:stretch>
        </p:blipFill>
        <p:spPr bwMode="auto">
          <a:xfrm>
            <a:off x="250825" y="333375"/>
            <a:ext cx="8640763" cy="4997450"/>
          </a:xfrm>
          <a:prstGeom prst="rect">
            <a:avLst/>
          </a:prstGeom>
          <a:noFill/>
          <a:ln w="9525">
            <a:noFill/>
            <a:miter lim="800000"/>
            <a:headEnd/>
            <a:tailEnd/>
          </a:ln>
        </p:spPr>
      </p:pic>
      <p:sp>
        <p:nvSpPr>
          <p:cNvPr id="427011" name="Rectangle 3"/>
          <p:cNvSpPr>
            <a:spLocks noChangeArrowheads="1"/>
          </p:cNvSpPr>
          <p:nvPr/>
        </p:nvSpPr>
        <p:spPr bwMode="auto">
          <a:xfrm>
            <a:off x="431800" y="5445125"/>
            <a:ext cx="8712200" cy="946150"/>
          </a:xfrm>
          <a:prstGeom prst="rect">
            <a:avLst/>
          </a:prstGeom>
          <a:noFill/>
          <a:ln w="9525" algn="ctr">
            <a:noFill/>
            <a:miter lim="800000"/>
            <a:headEnd/>
            <a:tailEnd/>
          </a:ln>
        </p:spPr>
        <p:txBody>
          <a:bodyPr>
            <a:spAutoFit/>
          </a:bodyPr>
          <a:lstStyle/>
          <a:p>
            <a:pPr>
              <a:spcBef>
                <a:spcPct val="0"/>
              </a:spcBef>
            </a:pPr>
            <a:r>
              <a:rPr kumimoji="1" lang="zh-CN" altLang="en-US" b="1">
                <a:latin typeface="楷体_GB2312" pitchFamily="49" charset="-122"/>
                <a:ea typeface="楷体_GB2312" pitchFamily="49" charset="-122"/>
              </a:rPr>
              <a:t>原子吸引电子的趋势较强</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则在化合物中显示电负性</a:t>
            </a:r>
            <a:r>
              <a:rPr kumimoji="1" lang="en-US" altLang="zh-CN" b="1">
                <a:latin typeface="楷体_GB2312" pitchFamily="49" charset="-122"/>
                <a:ea typeface="楷体_GB2312" pitchFamily="49" charset="-122"/>
              </a:rPr>
              <a:t>,</a:t>
            </a:r>
            <a:r>
              <a:rPr kumimoji="1" lang="zh-CN" altLang="en-US" b="1">
                <a:latin typeface="楷体_GB2312" pitchFamily="49" charset="-122"/>
                <a:ea typeface="楷体_GB2312" pitchFamily="49" charset="-122"/>
              </a:rPr>
              <a:t>反之显电正性。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nodeType="clickEffect">
                                  <p:stCondLst>
                                    <p:cond delay="0"/>
                                  </p:stCondLst>
                                  <p:childTnLst>
                                    <p:set>
                                      <p:cBhvr>
                                        <p:cTn id="6" dur="1" fill="hold">
                                          <p:stCondLst>
                                            <p:cond delay="0"/>
                                          </p:stCondLst>
                                        </p:cTn>
                                        <p:tgtEl>
                                          <p:spTgt spid="427010"/>
                                        </p:tgtEl>
                                        <p:attrNameLst>
                                          <p:attrName>style.visibility</p:attrName>
                                        </p:attrNameLst>
                                      </p:cBhvr>
                                      <p:to>
                                        <p:strVal val="visible"/>
                                      </p:to>
                                    </p:set>
                                    <p:animEffect transition="in" filter="plus(out)">
                                      <p:cBhvr>
                                        <p:cTn id="7" dur="1000"/>
                                        <p:tgtEl>
                                          <p:spTgt spid="4270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7011"/>
                                        </p:tgtEl>
                                        <p:attrNameLst>
                                          <p:attrName>style.visibility</p:attrName>
                                        </p:attrNameLst>
                                      </p:cBhvr>
                                      <p:to>
                                        <p:strVal val="visible"/>
                                      </p:to>
                                    </p:set>
                                    <p:animEffect transition="in" filter="wipe(left)">
                                      <p:cBhvr>
                                        <p:cTn id="12" dur="1000"/>
                                        <p:tgtEl>
                                          <p:spTgt spid="427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latin typeface="楷体_GB2312" pitchFamily="49" charset="-122"/>
                <a:ea typeface="楷体_GB2312" pitchFamily="49" charset="-122"/>
              </a:rPr>
              <a:t>4.1.1 </a:t>
            </a:r>
            <a:r>
              <a:rPr lang="zh-CN" altLang="en-US" smtClean="0">
                <a:latin typeface="楷体_GB2312" pitchFamily="49" charset="-122"/>
                <a:ea typeface="楷体_GB2312" pitchFamily="49" charset="-122"/>
              </a:rPr>
              <a:t>核外电子运动状态</a:t>
            </a:r>
          </a:p>
        </p:txBody>
      </p:sp>
      <p:sp>
        <p:nvSpPr>
          <p:cNvPr id="38915" name="Rectangle 3"/>
          <p:cNvSpPr>
            <a:spLocks noGrp="1" noChangeArrowheads="1"/>
          </p:cNvSpPr>
          <p:nvPr>
            <p:ph type="body" idx="1"/>
          </p:nvPr>
        </p:nvSpPr>
        <p:spPr/>
        <p:txBody>
          <a:bodyPr/>
          <a:lstStyle/>
          <a:p>
            <a:pPr eaLnBrk="1" hangingPunct="1"/>
            <a:r>
              <a:rPr lang="zh-CN" altLang="en-US" smtClean="0"/>
              <a:t>光与电磁辐射</a:t>
            </a:r>
          </a:p>
          <a:p>
            <a:pPr eaLnBrk="1" hangingPunct="1">
              <a:buFontTx/>
              <a:buNone/>
            </a:pPr>
            <a:r>
              <a:rPr lang="zh-CN" altLang="en-US" smtClean="0"/>
              <a:t>    </a:t>
            </a:r>
          </a:p>
        </p:txBody>
      </p:sp>
      <p:pic>
        <p:nvPicPr>
          <p:cNvPr id="482308" name="Picture 4" descr="8-1"/>
          <p:cNvPicPr>
            <a:picLocks noChangeAspect="1" noChangeArrowheads="1"/>
          </p:cNvPicPr>
          <p:nvPr/>
        </p:nvPicPr>
        <p:blipFill>
          <a:blip r:embed="rId2"/>
          <a:srcRect/>
          <a:stretch>
            <a:fillRect/>
          </a:stretch>
        </p:blipFill>
        <p:spPr bwMode="auto">
          <a:xfrm>
            <a:off x="0" y="1989138"/>
            <a:ext cx="9144000" cy="3810000"/>
          </a:xfrm>
          <a:prstGeom prst="rect">
            <a:avLst/>
          </a:prstGeom>
          <a:solidFill>
            <a:srgbClr val="FFFFCC"/>
          </a:solid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82308"/>
                                        </p:tgtEl>
                                        <p:attrNameLst>
                                          <p:attrName>style.visibility</p:attrName>
                                        </p:attrNameLst>
                                      </p:cBhvr>
                                      <p:to>
                                        <p:strVal val="visible"/>
                                      </p:to>
                                    </p:set>
                                    <p:animEffect transition="in" filter="circle(in)">
                                      <p:cBhvr>
                                        <p:cTn id="7" dur="2000"/>
                                        <p:tgtEl>
                                          <p:spTgt spid="482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ChangeArrowheads="1"/>
          </p:cNvSpPr>
          <p:nvPr/>
        </p:nvSpPr>
        <p:spPr bwMode="auto">
          <a:xfrm>
            <a:off x="468313" y="1557338"/>
            <a:ext cx="8280400" cy="3602037"/>
          </a:xfrm>
          <a:prstGeom prst="rect">
            <a:avLst/>
          </a:prstGeom>
          <a:noFill/>
          <a:ln w="9525">
            <a:noFill/>
            <a:miter lim="800000"/>
            <a:headEnd/>
            <a:tailEnd/>
          </a:ln>
        </p:spPr>
        <p:txBody>
          <a:bodyPr>
            <a:spAutoFit/>
          </a:bodyPr>
          <a:lstStyle/>
          <a:p>
            <a:pPr>
              <a:lnSpc>
                <a:spcPct val="140000"/>
              </a:lnSpc>
              <a:spcBef>
                <a:spcPct val="0"/>
              </a:spcBef>
            </a:pPr>
            <a:r>
              <a:rPr kumimoji="1" lang="zh-CN" altLang="en-US" sz="3200" b="1">
                <a:latin typeface="楷体_GB2312" pitchFamily="49" charset="-122"/>
                <a:ea typeface="楷体_GB2312" pitchFamily="49" charset="-122"/>
              </a:rPr>
              <a:t>规律：左→右，由小→大；</a:t>
            </a:r>
          </a:p>
          <a:p>
            <a:pPr>
              <a:lnSpc>
                <a:spcPct val="140000"/>
              </a:lnSpc>
              <a:spcBef>
                <a:spcPct val="0"/>
              </a:spcBef>
            </a:pPr>
            <a:r>
              <a:rPr kumimoji="1" lang="zh-CN" altLang="en-US" sz="3200" b="1">
                <a:latin typeface="楷体_GB2312" pitchFamily="49" charset="-122"/>
                <a:ea typeface="楷体_GB2312" pitchFamily="49" charset="-122"/>
              </a:rPr>
              <a:t>      上→下，由大→小。</a:t>
            </a:r>
          </a:p>
          <a:p>
            <a:pPr>
              <a:spcBef>
                <a:spcPct val="0"/>
              </a:spcBef>
              <a:buClr>
                <a:srgbClr val="FF3300"/>
              </a:buClr>
              <a:buFont typeface="Wingdings" pitchFamily="2" charset="2"/>
              <a:buChar char="ü"/>
            </a:pPr>
            <a:r>
              <a:rPr kumimoji="1" lang="zh-CN" altLang="en-US" sz="3200" b="1">
                <a:latin typeface="楷体_GB2312" pitchFamily="49" charset="-122"/>
                <a:ea typeface="楷体_GB2312" pitchFamily="49" charset="-122"/>
              </a:rPr>
              <a:t> 金属元素</a:t>
            </a:r>
            <a:r>
              <a:rPr kumimoji="1" lang="en-US" altLang="zh-CN" sz="3200" b="1">
                <a:latin typeface="楷体_GB2312" pitchFamily="49" charset="-122"/>
                <a:ea typeface="楷体_GB2312" pitchFamily="49" charset="-122"/>
              </a:rPr>
              <a:t>(</a:t>
            </a:r>
            <a:r>
              <a:rPr kumimoji="1" lang="zh-CN" altLang="en-US" sz="3200" b="1">
                <a:latin typeface="楷体_GB2312" pitchFamily="49" charset="-122"/>
                <a:ea typeface="楷体_GB2312" pitchFamily="49" charset="-122"/>
              </a:rPr>
              <a:t>除钌、铑、钯、锇、铱、铂以及金外</a:t>
            </a:r>
            <a:r>
              <a:rPr kumimoji="1" lang="en-US" altLang="zh-CN" sz="3200" b="1">
                <a:latin typeface="楷体_GB2312" pitchFamily="49" charset="-122"/>
                <a:ea typeface="楷体_GB2312" pitchFamily="49" charset="-122"/>
              </a:rPr>
              <a:t>)</a:t>
            </a:r>
            <a:r>
              <a:rPr kumimoji="1" lang="zh-CN" altLang="en-US" sz="3200" b="1">
                <a:latin typeface="楷体_GB2312" pitchFamily="49" charset="-122"/>
                <a:ea typeface="楷体_GB2312" pitchFamily="49" charset="-122"/>
              </a:rPr>
              <a:t>的电负性数值小于</a:t>
            </a:r>
            <a:r>
              <a:rPr kumimoji="1" lang="en-US" altLang="zh-CN" sz="3200" b="1">
                <a:latin typeface="楷体_GB2312" pitchFamily="49" charset="-122"/>
                <a:ea typeface="楷体_GB2312" pitchFamily="49" charset="-122"/>
              </a:rPr>
              <a:t>2.0</a:t>
            </a:r>
            <a:r>
              <a:rPr kumimoji="1" lang="zh-CN" altLang="en-US" sz="3200" b="1">
                <a:latin typeface="楷体_GB2312" pitchFamily="49" charset="-122"/>
                <a:ea typeface="楷体_GB2312" pitchFamily="49" charset="-122"/>
              </a:rPr>
              <a:t>，</a:t>
            </a:r>
          </a:p>
          <a:p>
            <a:pPr>
              <a:spcBef>
                <a:spcPct val="0"/>
              </a:spcBef>
              <a:buClr>
                <a:srgbClr val="FF3300"/>
              </a:buClr>
              <a:buFont typeface="Wingdings" pitchFamily="2" charset="2"/>
              <a:buChar char="ü"/>
            </a:pPr>
            <a:r>
              <a:rPr kumimoji="1" lang="zh-CN" altLang="en-US" sz="3200" b="1">
                <a:latin typeface="楷体_GB2312" pitchFamily="49" charset="-122"/>
                <a:ea typeface="楷体_GB2312" pitchFamily="49" charset="-122"/>
              </a:rPr>
              <a:t> 非金属元素</a:t>
            </a:r>
            <a:r>
              <a:rPr kumimoji="1" lang="en-US" altLang="zh-CN" sz="3200" b="1">
                <a:latin typeface="楷体_GB2312" pitchFamily="49" charset="-122"/>
                <a:ea typeface="楷体_GB2312" pitchFamily="49" charset="-122"/>
              </a:rPr>
              <a:t>(</a:t>
            </a:r>
            <a:r>
              <a:rPr kumimoji="1" lang="zh-CN" altLang="en-US" sz="3200" b="1">
                <a:latin typeface="楷体_GB2312" pitchFamily="49" charset="-122"/>
                <a:ea typeface="楷体_GB2312" pitchFamily="49" charset="-122"/>
              </a:rPr>
              <a:t>除</a:t>
            </a:r>
            <a:r>
              <a:rPr kumimoji="1" lang="en-US" altLang="zh-CN" sz="3200" b="1">
                <a:latin typeface="楷体_GB2312" pitchFamily="49" charset="-122"/>
                <a:ea typeface="楷体_GB2312" pitchFamily="49" charset="-122"/>
              </a:rPr>
              <a:t>Si</a:t>
            </a:r>
            <a:r>
              <a:rPr kumimoji="1" lang="zh-CN" altLang="en-US" sz="3200" b="1">
                <a:latin typeface="楷体_GB2312" pitchFamily="49" charset="-122"/>
                <a:ea typeface="楷体_GB2312" pitchFamily="49" charset="-122"/>
              </a:rPr>
              <a:t>外</a:t>
            </a:r>
            <a:r>
              <a:rPr kumimoji="1" lang="en-US" altLang="zh-CN" sz="3200" b="1">
                <a:latin typeface="楷体_GB2312" pitchFamily="49" charset="-122"/>
                <a:ea typeface="楷体_GB2312" pitchFamily="49" charset="-122"/>
              </a:rPr>
              <a:t>)</a:t>
            </a:r>
            <a:r>
              <a:rPr kumimoji="1" lang="zh-CN" altLang="en-US" sz="3200" b="1">
                <a:latin typeface="楷体_GB2312" pitchFamily="49" charset="-122"/>
                <a:ea typeface="楷体_GB2312" pitchFamily="49" charset="-122"/>
              </a:rPr>
              <a:t>则大于</a:t>
            </a:r>
            <a:r>
              <a:rPr kumimoji="1" lang="en-US" altLang="zh-CN" sz="3200" b="1">
                <a:latin typeface="楷体_GB2312" pitchFamily="49" charset="-122"/>
                <a:ea typeface="楷体_GB2312" pitchFamily="49" charset="-122"/>
              </a:rPr>
              <a:t>2.0</a:t>
            </a:r>
          </a:p>
          <a:p>
            <a:pPr>
              <a:lnSpc>
                <a:spcPct val="140000"/>
              </a:lnSpc>
              <a:spcBef>
                <a:spcPct val="0"/>
              </a:spcBef>
            </a:pPr>
            <a:r>
              <a:rPr kumimoji="1" lang="en-US" altLang="zh-CN" sz="3200" b="1">
                <a:latin typeface="楷体_GB2312" pitchFamily="49" charset="-122"/>
                <a:ea typeface="楷体_GB2312" pitchFamily="49" charset="-122"/>
              </a:rPr>
              <a:t>  </a:t>
            </a:r>
            <a:r>
              <a:rPr kumimoji="1" lang="zh-CN" altLang="en-US" sz="3200" b="1">
                <a:latin typeface="楷体_GB2312" pitchFamily="49" charset="-122"/>
                <a:ea typeface="楷体_GB2312" pitchFamily="49" charset="-122"/>
              </a:rPr>
              <a:t>一般以</a:t>
            </a:r>
            <a:r>
              <a:rPr kumimoji="1" lang="en-US" altLang="zh-CN" sz="3200" b="1">
                <a:latin typeface="楷体_GB2312" pitchFamily="49" charset="-122"/>
                <a:ea typeface="楷体_GB2312" pitchFamily="49" charset="-122"/>
              </a:rPr>
              <a:t>2.0</a:t>
            </a:r>
            <a:r>
              <a:rPr kumimoji="1" lang="zh-CN" altLang="en-US" sz="3200" b="1">
                <a:latin typeface="楷体_GB2312" pitchFamily="49" charset="-122"/>
                <a:ea typeface="楷体_GB2312" pitchFamily="49" charset="-122"/>
              </a:rPr>
              <a:t>作为金属性的分界。</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t>4.2  </a:t>
            </a:r>
            <a:r>
              <a:rPr lang="zh-CN" altLang="en-US" smtClean="0"/>
              <a:t>化学键与分子结构</a:t>
            </a:r>
          </a:p>
        </p:txBody>
      </p:sp>
      <p:sp>
        <p:nvSpPr>
          <p:cNvPr id="91139" name="Rectangle 3"/>
          <p:cNvSpPr>
            <a:spLocks noGrp="1" noChangeArrowheads="1"/>
          </p:cNvSpPr>
          <p:nvPr>
            <p:ph type="body" idx="1"/>
          </p:nvPr>
        </p:nvSpPr>
        <p:spPr>
          <a:xfrm>
            <a:off x="1066800" y="1341438"/>
            <a:ext cx="7753350" cy="5040312"/>
          </a:xfrm>
        </p:spPr>
        <p:txBody>
          <a:bodyPr/>
          <a:lstStyle/>
          <a:p>
            <a:pPr eaLnBrk="1" hangingPunct="1">
              <a:lnSpc>
                <a:spcPct val="180000"/>
              </a:lnSpc>
              <a:buFontTx/>
              <a:buNone/>
            </a:pPr>
            <a:r>
              <a:rPr lang="en-US" altLang="zh-CN" smtClean="0">
                <a:hlinkClick r:id="" action="ppaction://hlinkshowjump?jump=nextslide"/>
              </a:rPr>
              <a:t>4.2.1  </a:t>
            </a:r>
            <a:r>
              <a:rPr lang="zh-CN" altLang="en-US" smtClean="0">
                <a:hlinkClick r:id="" action="ppaction://hlinkshowjump?jump=nextslide"/>
              </a:rPr>
              <a:t>化学键</a:t>
            </a:r>
            <a:endParaRPr lang="zh-CN" altLang="en-US" smtClean="0"/>
          </a:p>
          <a:p>
            <a:pPr eaLnBrk="1" hangingPunct="1">
              <a:lnSpc>
                <a:spcPct val="180000"/>
              </a:lnSpc>
              <a:buFontTx/>
              <a:buNone/>
            </a:pPr>
            <a:r>
              <a:rPr lang="en-US" altLang="zh-CN" smtClean="0">
                <a:hlinkClick r:id="rId3" action="ppaction://hlinksldjump"/>
              </a:rPr>
              <a:t>4.2.2  </a:t>
            </a:r>
            <a:r>
              <a:rPr lang="zh-CN" altLang="en-US" smtClean="0">
                <a:hlinkClick r:id="rId3" action="ppaction://hlinksldjump"/>
              </a:rPr>
              <a:t>分子的空间构型和杂化轨道理论</a:t>
            </a:r>
            <a:endParaRPr lang="zh-CN" altLang="en-US" smtClean="0"/>
          </a:p>
          <a:p>
            <a:pPr eaLnBrk="1" hangingPunct="1">
              <a:lnSpc>
                <a:spcPct val="180000"/>
              </a:lnSpc>
              <a:buFontTx/>
              <a:buNone/>
            </a:pPr>
            <a:r>
              <a:rPr lang="en-US" altLang="zh-CN" smtClean="0">
                <a:hlinkClick r:id="rId4" action="ppaction://hlinksldjump"/>
              </a:rPr>
              <a:t>4.2.3  </a:t>
            </a:r>
            <a:r>
              <a:rPr lang="zh-CN" altLang="en-US" smtClean="0">
                <a:hlinkClick r:id="rId4" action="ppaction://hlinksldjump"/>
              </a:rPr>
              <a:t>分子间相互作用力</a:t>
            </a:r>
            <a:endParaRPr lang="zh-CN" altLang="en-US" smtClean="0"/>
          </a:p>
        </p:txBody>
      </p:sp>
      <p:pic>
        <p:nvPicPr>
          <p:cNvPr id="91140" name="Picture 5" descr="0202氯化钠"/>
          <p:cNvPicPr>
            <a:picLocks noChangeAspect="1" noChangeArrowheads="1"/>
          </p:cNvPicPr>
          <p:nvPr/>
        </p:nvPicPr>
        <p:blipFill>
          <a:blip r:embed="rId5"/>
          <a:srcRect/>
          <a:stretch>
            <a:fillRect/>
          </a:stretch>
        </p:blipFill>
        <p:spPr bwMode="auto">
          <a:xfrm>
            <a:off x="6477000" y="3962400"/>
            <a:ext cx="1979613" cy="1933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t>4.2.1.  </a:t>
            </a:r>
            <a:r>
              <a:rPr lang="zh-CN" altLang="en-US" smtClean="0"/>
              <a:t>化学键（</a:t>
            </a:r>
            <a:r>
              <a:rPr lang="en-US" altLang="zh-CN" smtClean="0"/>
              <a:t>chemical bond</a:t>
            </a:r>
            <a:r>
              <a:rPr lang="zh-CN" altLang="en-US" smtClean="0"/>
              <a:t>）</a:t>
            </a:r>
          </a:p>
        </p:txBody>
      </p:sp>
      <p:sp>
        <p:nvSpPr>
          <p:cNvPr id="92163" name="Rectangle 3"/>
          <p:cNvSpPr>
            <a:spLocks noGrp="1" noChangeArrowheads="1"/>
          </p:cNvSpPr>
          <p:nvPr>
            <p:ph type="body" idx="1"/>
          </p:nvPr>
        </p:nvSpPr>
        <p:spPr>
          <a:xfrm>
            <a:off x="468313" y="1341438"/>
            <a:ext cx="8362950" cy="5040312"/>
          </a:xfrm>
        </p:spPr>
        <p:txBody>
          <a:bodyPr/>
          <a:lstStyle/>
          <a:p>
            <a:pPr eaLnBrk="1" hangingPunct="1">
              <a:lnSpc>
                <a:spcPct val="140000"/>
              </a:lnSpc>
              <a:buFontTx/>
              <a:buNone/>
            </a:pPr>
            <a:r>
              <a:rPr lang="en-US" altLang="zh-CN" sz="2800" smtClean="0">
                <a:solidFill>
                  <a:srgbClr val="0000FF"/>
                </a:solidFill>
              </a:rPr>
              <a:t>4.2.1.1   </a:t>
            </a:r>
            <a:r>
              <a:rPr lang="zh-CN" altLang="en-US" sz="2800" smtClean="0">
                <a:solidFill>
                  <a:srgbClr val="0000FF"/>
                </a:solidFill>
              </a:rPr>
              <a:t>化学键的基本类型</a:t>
            </a:r>
          </a:p>
          <a:p>
            <a:pPr eaLnBrk="1" hangingPunct="1">
              <a:lnSpc>
                <a:spcPct val="140000"/>
              </a:lnSpc>
            </a:pPr>
            <a:r>
              <a:rPr lang="zh-CN" altLang="en-US" sz="2400" smtClean="0"/>
              <a:t>物质是以</a:t>
            </a:r>
            <a:r>
              <a:rPr lang="zh-CN" altLang="en-US" sz="2400" smtClean="0">
                <a:solidFill>
                  <a:srgbClr val="FF0000"/>
                </a:solidFill>
              </a:rPr>
              <a:t>分子或晶体</a:t>
            </a:r>
            <a:r>
              <a:rPr lang="zh-CN" altLang="en-US" sz="2400" smtClean="0"/>
              <a:t>的形式存在的。</a:t>
            </a:r>
          </a:p>
          <a:p>
            <a:pPr eaLnBrk="1" hangingPunct="1">
              <a:lnSpc>
                <a:spcPct val="140000"/>
              </a:lnSpc>
            </a:pPr>
            <a:r>
              <a:rPr lang="zh-CN" altLang="en-US" sz="2400" smtClean="0">
                <a:solidFill>
                  <a:srgbClr val="CC0000"/>
                </a:solidFill>
              </a:rPr>
              <a:t>化学键</a:t>
            </a:r>
            <a:r>
              <a:rPr lang="zh-CN" altLang="en-US" sz="2400" smtClean="0"/>
              <a:t>：分子或晶体中相邻原子（或离子）之间的强烈的吸引作用。</a:t>
            </a:r>
          </a:p>
          <a:p>
            <a:pPr lvl="1" eaLnBrk="1" hangingPunct="1">
              <a:lnSpc>
                <a:spcPct val="140000"/>
              </a:lnSpc>
            </a:pPr>
            <a:r>
              <a:rPr lang="zh-CN" altLang="en-US" sz="2000" smtClean="0">
                <a:solidFill>
                  <a:srgbClr val="008000"/>
                </a:solidFill>
              </a:rPr>
              <a:t>金属键</a:t>
            </a:r>
            <a:r>
              <a:rPr lang="zh-CN" altLang="en-US" sz="2000" smtClean="0"/>
              <a:t>：存在于金属晶体内部的化学键，</a:t>
            </a:r>
            <a:r>
              <a:rPr kumimoji="1" lang="zh-CN" altLang="en-US" sz="2000" smtClean="0">
                <a:sym typeface="Symbol" pitchFamily="18" charset="2"/>
              </a:rPr>
              <a:t>金属中自由电子与金属</a:t>
            </a:r>
            <a:r>
              <a:rPr lang="zh-CN" altLang="en-US" sz="2000" smtClean="0"/>
              <a:t>原子（</a:t>
            </a:r>
            <a:r>
              <a:rPr kumimoji="1" lang="zh-CN" altLang="en-US" sz="2000" smtClean="0">
                <a:sym typeface="Symbol" pitchFamily="18" charset="2"/>
              </a:rPr>
              <a:t>正离子</a:t>
            </a:r>
            <a:r>
              <a:rPr lang="zh-CN" altLang="en-US" sz="2000" smtClean="0"/>
              <a:t>）</a:t>
            </a:r>
            <a:r>
              <a:rPr kumimoji="1" lang="zh-CN" altLang="en-US" sz="2000" smtClean="0">
                <a:sym typeface="Symbol" pitchFamily="18" charset="2"/>
              </a:rPr>
              <a:t>之间的作用力叫做</a:t>
            </a:r>
            <a:r>
              <a:rPr kumimoji="1" lang="zh-CN" altLang="en-US" sz="2000" smtClean="0">
                <a:solidFill>
                  <a:srgbClr val="CC0000"/>
                </a:solidFill>
                <a:sym typeface="Symbol" pitchFamily="18" charset="2"/>
              </a:rPr>
              <a:t>金属键</a:t>
            </a:r>
            <a:r>
              <a:rPr lang="zh-CN" altLang="en-US" sz="2000" smtClean="0"/>
              <a:t>。</a:t>
            </a:r>
          </a:p>
          <a:p>
            <a:pPr lvl="1" eaLnBrk="1" hangingPunct="1">
              <a:lnSpc>
                <a:spcPct val="140000"/>
              </a:lnSpc>
            </a:pPr>
            <a:r>
              <a:rPr lang="zh-CN" altLang="en-US" sz="2000" smtClean="0">
                <a:solidFill>
                  <a:srgbClr val="008000"/>
                </a:solidFill>
              </a:rPr>
              <a:t>离子键</a:t>
            </a:r>
            <a:r>
              <a:rPr lang="zh-CN" altLang="en-US" sz="2000" smtClean="0"/>
              <a:t>：正、负离子之间的静电引力形成的化学键。</a:t>
            </a:r>
          </a:p>
          <a:p>
            <a:pPr lvl="1" eaLnBrk="1" hangingPunct="1">
              <a:lnSpc>
                <a:spcPct val="140000"/>
              </a:lnSpc>
            </a:pPr>
            <a:r>
              <a:rPr lang="zh-CN" altLang="en-US" sz="2000" smtClean="0">
                <a:solidFill>
                  <a:srgbClr val="008000"/>
                </a:solidFill>
              </a:rPr>
              <a:t>共价键</a:t>
            </a:r>
            <a:r>
              <a:rPr lang="zh-CN" altLang="en-US" sz="2000" smtClean="0"/>
              <a:t>：同种非金属元素，或电负性数值相差不很大的不同种元素之间形成的化学键。</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t>4.2.1.2. </a:t>
            </a:r>
            <a:r>
              <a:rPr lang="zh-CN" altLang="en-US" smtClean="0"/>
              <a:t>共价键的形成与本质</a:t>
            </a:r>
          </a:p>
        </p:txBody>
      </p:sp>
      <p:sp>
        <p:nvSpPr>
          <p:cNvPr id="93187" name="Rectangle 3"/>
          <p:cNvSpPr>
            <a:spLocks noGrp="1" noChangeArrowheads="1"/>
          </p:cNvSpPr>
          <p:nvPr>
            <p:ph type="body" idx="1"/>
          </p:nvPr>
        </p:nvSpPr>
        <p:spPr>
          <a:xfrm>
            <a:off x="0" y="1125538"/>
            <a:ext cx="9144000" cy="5183187"/>
          </a:xfrm>
        </p:spPr>
        <p:txBody>
          <a:bodyPr/>
          <a:lstStyle/>
          <a:p>
            <a:pPr eaLnBrk="1" hangingPunct="1">
              <a:lnSpc>
                <a:spcPct val="150000"/>
              </a:lnSpc>
            </a:pPr>
            <a:r>
              <a:rPr lang="zh-CN" altLang="en-US" sz="2400" smtClean="0"/>
              <a:t>同种</a:t>
            </a:r>
            <a:r>
              <a:rPr lang="zh-CN" altLang="en-US" sz="2400" smtClean="0">
                <a:solidFill>
                  <a:srgbClr val="008000"/>
                </a:solidFill>
              </a:rPr>
              <a:t>非金属元素</a:t>
            </a:r>
            <a:r>
              <a:rPr lang="zh-CN" altLang="en-US" sz="2400" smtClean="0"/>
              <a:t>，或</a:t>
            </a:r>
            <a:r>
              <a:rPr lang="zh-CN" altLang="en-US" sz="2400" smtClean="0">
                <a:solidFill>
                  <a:srgbClr val="008000"/>
                </a:solidFill>
              </a:rPr>
              <a:t>电负性数值相差不很大</a:t>
            </a:r>
            <a:r>
              <a:rPr lang="zh-CN" altLang="en-US" sz="2400" smtClean="0"/>
              <a:t>的不同种元素（可能为金属或非金属）之间形成的化学键为</a:t>
            </a:r>
            <a:r>
              <a:rPr lang="zh-CN" altLang="en-US" sz="2400" smtClean="0">
                <a:solidFill>
                  <a:srgbClr val="CC00FF"/>
                </a:solidFill>
              </a:rPr>
              <a:t>共价键</a:t>
            </a:r>
            <a:r>
              <a:rPr lang="zh-CN" altLang="en-US" sz="2400" smtClean="0"/>
              <a:t>（</a:t>
            </a:r>
            <a:r>
              <a:rPr lang="en-US" altLang="zh-CN" sz="2400" smtClean="0"/>
              <a:t>covalent bond</a:t>
            </a:r>
            <a:r>
              <a:rPr lang="zh-CN" altLang="en-US" sz="2400" smtClean="0"/>
              <a:t>）</a:t>
            </a:r>
            <a:r>
              <a:rPr lang="zh-CN" altLang="en-US" sz="2400" smtClean="0">
                <a:solidFill>
                  <a:srgbClr val="CC00FF"/>
                </a:solidFill>
              </a:rPr>
              <a:t> </a:t>
            </a:r>
            <a:r>
              <a:rPr lang="zh-CN" altLang="en-US" sz="2400" smtClean="0"/>
              <a:t>。</a:t>
            </a:r>
          </a:p>
          <a:p>
            <a:pPr eaLnBrk="1" hangingPunct="1">
              <a:lnSpc>
                <a:spcPct val="150000"/>
              </a:lnSpc>
            </a:pPr>
            <a:r>
              <a:rPr lang="zh-CN" altLang="en-US" sz="2400" smtClean="0"/>
              <a:t>共价键理论：</a:t>
            </a:r>
          </a:p>
          <a:p>
            <a:pPr lvl="1" eaLnBrk="1" hangingPunct="1">
              <a:lnSpc>
                <a:spcPct val="150000"/>
              </a:lnSpc>
            </a:pPr>
            <a:r>
              <a:rPr kumimoji="1" lang="en-US" altLang="zh-CN" sz="2400" b="1" smtClean="0"/>
              <a:t>Lewis</a:t>
            </a:r>
            <a:r>
              <a:rPr kumimoji="1" lang="zh-CN" altLang="en-US" sz="2400" b="1" smtClean="0"/>
              <a:t>理论（</a:t>
            </a:r>
            <a:r>
              <a:rPr kumimoji="1" lang="en-US" altLang="zh-CN" sz="2400" b="1" smtClean="0"/>
              <a:t>1916</a:t>
            </a:r>
            <a:r>
              <a:rPr kumimoji="1" lang="zh-CN" altLang="en-US" sz="2400" b="1" smtClean="0"/>
              <a:t>年）</a:t>
            </a:r>
            <a:endParaRPr lang="zh-CN" altLang="en-US" sz="2400" smtClean="0"/>
          </a:p>
          <a:p>
            <a:pPr lvl="1" eaLnBrk="1" hangingPunct="1">
              <a:lnSpc>
                <a:spcPct val="150000"/>
              </a:lnSpc>
            </a:pPr>
            <a:r>
              <a:rPr lang="zh-CN" altLang="en-US" sz="2400" smtClean="0"/>
              <a:t>价键理论（</a:t>
            </a:r>
            <a:r>
              <a:rPr lang="en-US" altLang="zh-CN" sz="2400" smtClean="0"/>
              <a:t>1927</a:t>
            </a:r>
            <a:r>
              <a:rPr lang="zh-CN" altLang="en-US" sz="2400" smtClean="0"/>
              <a:t>年，</a:t>
            </a:r>
            <a:r>
              <a:rPr lang="en-US" altLang="zh-CN" sz="2400" smtClean="0"/>
              <a:t>1930</a:t>
            </a:r>
            <a:r>
              <a:rPr lang="zh-CN" altLang="en-US" sz="2400" smtClean="0"/>
              <a:t>年）</a:t>
            </a:r>
          </a:p>
          <a:p>
            <a:pPr lvl="1" eaLnBrk="1" hangingPunct="1">
              <a:lnSpc>
                <a:spcPct val="150000"/>
              </a:lnSpc>
            </a:pPr>
            <a:r>
              <a:rPr lang="zh-CN" altLang="en-US" sz="2400" smtClean="0"/>
              <a:t>杂化轨道理论（</a:t>
            </a:r>
            <a:r>
              <a:rPr lang="en-US" altLang="zh-CN" sz="2400" smtClean="0"/>
              <a:t>1931</a:t>
            </a:r>
            <a:r>
              <a:rPr lang="zh-CN" altLang="en-US" sz="2400" smtClean="0"/>
              <a:t>年）</a:t>
            </a:r>
          </a:p>
          <a:p>
            <a:pPr lvl="1" eaLnBrk="1" hangingPunct="1">
              <a:lnSpc>
                <a:spcPct val="150000"/>
              </a:lnSpc>
            </a:pPr>
            <a:r>
              <a:rPr lang="zh-CN" altLang="en-US" sz="2400" smtClean="0"/>
              <a:t>价层电子互斥理论（</a:t>
            </a:r>
            <a:r>
              <a:rPr lang="en-US" altLang="zh-CN" sz="2400" smtClean="0"/>
              <a:t>1940</a:t>
            </a:r>
            <a:r>
              <a:rPr lang="zh-CN" altLang="en-US" sz="2400" smtClean="0"/>
              <a:t>年）</a:t>
            </a:r>
          </a:p>
          <a:p>
            <a:pPr lvl="1" eaLnBrk="1" hangingPunct="1">
              <a:lnSpc>
                <a:spcPct val="150000"/>
              </a:lnSpc>
            </a:pPr>
            <a:r>
              <a:rPr lang="zh-CN" altLang="en-US" sz="2400" smtClean="0"/>
              <a:t>分子轨道理论（</a:t>
            </a:r>
            <a:r>
              <a:rPr lang="en-US" altLang="zh-CN" sz="2400" smtClean="0"/>
              <a:t>molecular orbital theory</a:t>
            </a:r>
            <a:r>
              <a:rPr lang="zh-CN" altLang="en-US" sz="2400" smtClean="0"/>
              <a:t>）简称</a:t>
            </a:r>
            <a:r>
              <a:rPr kumimoji="1" lang="en-US" altLang="zh-CN" sz="2400" b="1" smtClean="0">
                <a:solidFill>
                  <a:srgbClr val="FF9900"/>
                </a:solidFill>
              </a:rPr>
              <a:t>MO</a:t>
            </a:r>
            <a:r>
              <a:rPr kumimoji="1" lang="zh-CN" altLang="en-US" sz="2400" b="1" smtClean="0">
                <a:solidFill>
                  <a:srgbClr val="FF9900"/>
                </a:solidFill>
              </a:rPr>
              <a:t>法。</a:t>
            </a:r>
          </a:p>
          <a:p>
            <a:pPr lvl="1" eaLnBrk="1" hangingPunct="1">
              <a:lnSpc>
                <a:spcPct val="150000"/>
              </a:lnSpc>
            </a:pPr>
            <a:endParaRPr kumimoji="1" lang="en-US" altLang="zh-CN" sz="2400" b="1" smtClean="0">
              <a:solidFill>
                <a:srgbClr val="FF9900"/>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ChangeArrowheads="1"/>
          </p:cNvSpPr>
          <p:nvPr/>
        </p:nvSpPr>
        <p:spPr bwMode="auto">
          <a:xfrm>
            <a:off x="2051050" y="306388"/>
            <a:ext cx="4027488" cy="641350"/>
          </a:xfrm>
          <a:prstGeom prst="rect">
            <a:avLst/>
          </a:prstGeom>
          <a:noFill/>
          <a:ln w="9525">
            <a:noFill/>
            <a:miter lim="800000"/>
            <a:headEnd/>
            <a:tailEnd/>
          </a:ln>
        </p:spPr>
        <p:txBody>
          <a:bodyPr wrap="none">
            <a:spAutoFit/>
          </a:bodyPr>
          <a:lstStyle/>
          <a:p>
            <a:pPr>
              <a:spcBef>
                <a:spcPct val="0"/>
              </a:spcBef>
            </a:pPr>
            <a:r>
              <a:rPr kumimoji="1" lang="zh-CN" altLang="en-US" sz="3600" b="1">
                <a:solidFill>
                  <a:srgbClr val="0000FF"/>
                </a:solidFill>
                <a:latin typeface="楷体_GB2312" pitchFamily="49" charset="-122"/>
                <a:ea typeface="楷体_GB2312" pitchFamily="49" charset="-122"/>
              </a:rPr>
              <a:t>价键理论</a:t>
            </a:r>
            <a:r>
              <a:rPr kumimoji="1" lang="en-US" altLang="zh-CN" sz="3600" b="1">
                <a:solidFill>
                  <a:srgbClr val="0000FF"/>
                </a:solidFill>
                <a:ea typeface="楷体_GB2312" pitchFamily="49" charset="-122"/>
              </a:rPr>
              <a:t>——VB</a:t>
            </a:r>
            <a:r>
              <a:rPr kumimoji="1" lang="zh-CN" altLang="en-US" sz="3600" b="1">
                <a:solidFill>
                  <a:srgbClr val="0000FF"/>
                </a:solidFill>
                <a:latin typeface="楷体_GB2312" pitchFamily="49" charset="-122"/>
                <a:ea typeface="楷体_GB2312" pitchFamily="49" charset="-122"/>
              </a:rPr>
              <a:t>法</a:t>
            </a:r>
          </a:p>
        </p:txBody>
      </p:sp>
      <p:grpSp>
        <p:nvGrpSpPr>
          <p:cNvPr id="2" name="Group 10"/>
          <p:cNvGrpSpPr>
            <a:grpSpLocks/>
          </p:cNvGrpSpPr>
          <p:nvPr/>
        </p:nvGrpSpPr>
        <p:grpSpPr bwMode="auto">
          <a:xfrm>
            <a:off x="0" y="1125538"/>
            <a:ext cx="5594350" cy="2333625"/>
            <a:chOff x="0" y="709"/>
            <a:chExt cx="3524" cy="1470"/>
          </a:xfrm>
        </p:grpSpPr>
        <p:sp>
          <p:nvSpPr>
            <p:cNvPr id="94214" name="Rectangle 4"/>
            <p:cNvSpPr>
              <a:spLocks noChangeArrowheads="1"/>
            </p:cNvSpPr>
            <p:nvPr/>
          </p:nvSpPr>
          <p:spPr bwMode="auto">
            <a:xfrm>
              <a:off x="0" y="1071"/>
              <a:ext cx="3524" cy="1108"/>
            </a:xfrm>
            <a:prstGeom prst="rect">
              <a:avLst/>
            </a:prstGeom>
            <a:noFill/>
            <a:ln w="9525">
              <a:noFill/>
              <a:miter lim="800000"/>
              <a:headEnd/>
              <a:tailEnd/>
            </a:ln>
          </p:spPr>
          <p:txBody>
            <a:bodyPr>
              <a:spAutoFit/>
            </a:bodyPr>
            <a:lstStyle/>
            <a:p>
              <a:pPr>
                <a:lnSpc>
                  <a:spcPct val="130000"/>
                </a:lnSpc>
                <a:spcBef>
                  <a:spcPct val="0"/>
                </a:spcBef>
              </a:pP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解氢分子的薛定谔方程时得知</a:t>
              </a:r>
              <a:r>
                <a:rPr kumimoji="1" lang="en-US" altLang="zh-CN" b="1">
                  <a:latin typeface="楷体_GB2312" pitchFamily="49" charset="-122"/>
                  <a:ea typeface="楷体_GB2312" pitchFamily="49" charset="-122"/>
                </a:rPr>
                <a:t>:</a:t>
              </a:r>
              <a:r>
                <a:rPr kumimoji="1" lang="zh-CN" altLang="en-US" b="1">
                  <a:latin typeface="楷体_GB2312" pitchFamily="49" charset="-122"/>
                  <a:ea typeface="楷体_GB2312" pitchFamily="49" charset="-122"/>
                </a:rPr>
                <a:t>两个氢原子的未成对电子靠近时，系统能量的变化如图</a:t>
              </a:r>
              <a:r>
                <a:rPr kumimoji="1" lang="en-US" altLang="zh-CN" b="1">
                  <a:latin typeface="楷体_GB2312" pitchFamily="49" charset="-122"/>
                  <a:ea typeface="楷体_GB2312" pitchFamily="49" charset="-122"/>
                </a:rPr>
                <a:t>:</a:t>
              </a:r>
            </a:p>
          </p:txBody>
        </p:sp>
        <p:sp>
          <p:nvSpPr>
            <p:cNvPr id="94215" name="Rectangle 6"/>
            <p:cNvSpPr>
              <a:spLocks noChangeArrowheads="1"/>
            </p:cNvSpPr>
            <p:nvPr/>
          </p:nvSpPr>
          <p:spPr bwMode="auto">
            <a:xfrm>
              <a:off x="204" y="709"/>
              <a:ext cx="1691" cy="408"/>
            </a:xfrm>
            <a:prstGeom prst="rect">
              <a:avLst/>
            </a:prstGeom>
            <a:noFill/>
            <a:ln w="9525">
              <a:noFill/>
              <a:miter lim="800000"/>
              <a:headEnd/>
              <a:tailEnd/>
            </a:ln>
          </p:spPr>
          <p:txBody>
            <a:bodyPr wrap="none">
              <a:spAutoFit/>
            </a:bodyPr>
            <a:lstStyle/>
            <a:p>
              <a:pPr>
                <a:lnSpc>
                  <a:spcPct val="130000"/>
                </a:lnSpc>
                <a:spcBef>
                  <a:spcPct val="0"/>
                </a:spcBef>
              </a:pPr>
              <a:r>
                <a:rPr kumimoji="1" lang="zh-CN" altLang="en-US" b="1">
                  <a:solidFill>
                    <a:srgbClr val="0000FF"/>
                  </a:solidFill>
                  <a:latin typeface="楷体_GB2312" pitchFamily="49" charset="-122"/>
                  <a:ea typeface="楷体_GB2312" pitchFamily="49" charset="-122"/>
                </a:rPr>
                <a:t>氢分子的形成：</a:t>
              </a:r>
            </a:p>
          </p:txBody>
        </p:sp>
      </p:grpSp>
      <p:sp>
        <p:nvSpPr>
          <p:cNvPr id="94212" name="Rectangle 7"/>
          <p:cNvSpPr>
            <a:spLocks noChangeArrowheads="1"/>
          </p:cNvSpPr>
          <p:nvPr/>
        </p:nvSpPr>
        <p:spPr bwMode="auto">
          <a:xfrm>
            <a:off x="468313" y="3500438"/>
            <a:ext cx="4103687" cy="2143125"/>
          </a:xfrm>
          <a:prstGeom prst="rect">
            <a:avLst/>
          </a:prstGeom>
          <a:noFill/>
          <a:ln w="9525">
            <a:noFill/>
            <a:miter lim="800000"/>
            <a:headEnd/>
            <a:tailEnd/>
          </a:ln>
        </p:spPr>
        <p:txBody>
          <a:bodyPr>
            <a:spAutoFit/>
          </a:bodyPr>
          <a:lstStyle/>
          <a:p>
            <a:pPr>
              <a:lnSpc>
                <a:spcPct val="120000"/>
              </a:lnSpc>
              <a:spcBef>
                <a:spcPct val="0"/>
              </a:spcBef>
            </a:pPr>
            <a:r>
              <a:rPr kumimoji="1" lang="zh-CN" altLang="en-US" b="1">
                <a:solidFill>
                  <a:srgbClr val="FF0000"/>
                </a:solidFill>
                <a:latin typeface="楷体_GB2312" pitchFamily="49" charset="-122"/>
                <a:ea typeface="楷体_GB2312" pitchFamily="49" charset="-122"/>
              </a:rPr>
              <a:t>自旋平行，出现斥态， 系统能量高；</a:t>
            </a:r>
          </a:p>
          <a:p>
            <a:pPr>
              <a:lnSpc>
                <a:spcPct val="120000"/>
              </a:lnSpc>
              <a:spcBef>
                <a:spcPct val="0"/>
              </a:spcBef>
            </a:pPr>
            <a:r>
              <a:rPr kumimoji="1" lang="zh-CN" altLang="en-US" b="1">
                <a:solidFill>
                  <a:srgbClr val="FF0000"/>
                </a:solidFill>
                <a:latin typeface="楷体_GB2312" pitchFamily="49" charset="-122"/>
                <a:ea typeface="楷体_GB2312" pitchFamily="49" charset="-122"/>
              </a:rPr>
              <a:t>自旋相反，出现基态， 引力增强，能量降低。</a:t>
            </a:r>
          </a:p>
        </p:txBody>
      </p:sp>
      <p:pic>
        <p:nvPicPr>
          <p:cNvPr id="94213" name="Picture 9"/>
          <p:cNvPicPr>
            <a:picLocks noChangeAspect="1" noChangeArrowheads="1"/>
          </p:cNvPicPr>
          <p:nvPr/>
        </p:nvPicPr>
        <p:blipFill>
          <a:blip r:embed="rId3"/>
          <a:srcRect/>
          <a:stretch>
            <a:fillRect/>
          </a:stretch>
        </p:blipFill>
        <p:spPr bwMode="auto">
          <a:xfrm>
            <a:off x="5221288" y="2060575"/>
            <a:ext cx="3922712" cy="3756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4572000" y="1196975"/>
          <a:ext cx="3938588" cy="4267200"/>
        </p:xfrm>
        <a:graphic>
          <a:graphicData uri="http://schemas.openxmlformats.org/presentationml/2006/ole">
            <p:oleObj spid="_x0000_s12290" name="BMP 图象" r:id="rId4" imgW="1364177" imgH="1478261" progId="PBrush">
              <p:embed/>
            </p:oleObj>
          </a:graphicData>
        </a:graphic>
      </p:graphicFrame>
      <p:sp>
        <p:nvSpPr>
          <p:cNvPr id="10245" name="Rectangle 3"/>
          <p:cNvSpPr>
            <a:spLocks noChangeArrowheads="1"/>
          </p:cNvSpPr>
          <p:nvPr/>
        </p:nvSpPr>
        <p:spPr bwMode="auto">
          <a:xfrm>
            <a:off x="323850" y="1773238"/>
            <a:ext cx="4313238" cy="1143000"/>
          </a:xfrm>
          <a:prstGeom prst="rect">
            <a:avLst/>
          </a:prstGeom>
          <a:noFill/>
          <a:ln w="9525">
            <a:noFill/>
            <a:miter lim="800000"/>
            <a:headEnd/>
            <a:tailEnd/>
          </a:ln>
        </p:spPr>
        <p:txBody>
          <a:bodyPr wrap="none">
            <a:spAutoFit/>
          </a:bodyPr>
          <a:lstStyle/>
          <a:p>
            <a:pPr>
              <a:spcBef>
                <a:spcPct val="0"/>
              </a:spcBef>
            </a:pPr>
            <a:r>
              <a:rPr kumimoji="1" lang="en-US" altLang="zh-CN" sz="3000" b="1">
                <a:latin typeface="楷体_GB2312" pitchFamily="49" charset="-122"/>
                <a:ea typeface="楷体_GB2312" pitchFamily="49" charset="-122"/>
              </a:rPr>
              <a:t> </a:t>
            </a:r>
            <a:r>
              <a:rPr kumimoji="1" lang="zh-CN" altLang="en-US" sz="3000" b="1">
                <a:latin typeface="楷体_GB2312" pitchFamily="49" charset="-122"/>
                <a:ea typeface="楷体_GB2312" pitchFamily="49" charset="-122"/>
              </a:rPr>
              <a:t>此时，</a:t>
            </a:r>
            <a:r>
              <a:rPr kumimoji="1" lang="en-US" altLang="zh-CN" sz="3000" b="1" i="1">
                <a:latin typeface="楷体_GB2312" pitchFamily="49" charset="-122"/>
                <a:ea typeface="楷体_GB2312" pitchFamily="49" charset="-122"/>
              </a:rPr>
              <a:t>d</a:t>
            </a:r>
            <a:r>
              <a:rPr kumimoji="1" lang="en-US" altLang="zh-CN" sz="3000" b="1">
                <a:latin typeface="楷体_GB2312" pitchFamily="49" charset="-122"/>
                <a:ea typeface="楷体_GB2312" pitchFamily="49" charset="-122"/>
              </a:rPr>
              <a:t>=74pm</a:t>
            </a:r>
            <a:r>
              <a:rPr kumimoji="1" lang="zh-CN" altLang="en-US" sz="3000" b="1">
                <a:latin typeface="楷体_GB2312" pitchFamily="49" charset="-122"/>
                <a:ea typeface="楷体_GB2312" pitchFamily="49" charset="-122"/>
              </a:rPr>
              <a:t>，</a:t>
            </a:r>
          </a:p>
          <a:p>
            <a:pPr>
              <a:lnSpc>
                <a:spcPct val="130000"/>
              </a:lnSpc>
              <a:spcBef>
                <a:spcPct val="0"/>
              </a:spcBef>
            </a:pPr>
            <a:r>
              <a:rPr kumimoji="1" lang="zh-CN" altLang="en-US" sz="3000" b="1">
                <a:latin typeface="楷体_GB2312" pitchFamily="49" charset="-122"/>
                <a:ea typeface="楷体_GB2312" pitchFamily="49" charset="-122"/>
              </a:rPr>
              <a:t>      </a:t>
            </a:r>
            <a:r>
              <a:rPr kumimoji="1" lang="en-US" altLang="zh-CN" sz="3000" b="1" i="1">
                <a:latin typeface="楷体_GB2312" pitchFamily="49" charset="-122"/>
                <a:ea typeface="楷体_GB2312" pitchFamily="49" charset="-122"/>
              </a:rPr>
              <a:t>E</a:t>
            </a:r>
            <a:r>
              <a:rPr kumimoji="1" lang="en-US" altLang="zh-CN" sz="3000" b="1" baseline="-25000">
                <a:latin typeface="楷体_GB2312" pitchFamily="49" charset="-122"/>
                <a:ea typeface="楷体_GB2312" pitchFamily="49" charset="-122"/>
              </a:rPr>
              <a:t>s</a:t>
            </a:r>
            <a:r>
              <a:rPr kumimoji="1" lang="en-US" altLang="zh-CN" sz="3000" b="1">
                <a:latin typeface="楷体_GB2312" pitchFamily="49" charset="-122"/>
                <a:ea typeface="楷体_GB2312" pitchFamily="49" charset="-122"/>
              </a:rPr>
              <a:t>=-436kJ</a:t>
            </a:r>
            <a:r>
              <a:rPr kumimoji="1" lang="en-US" altLang="zh-CN" sz="3000" b="1">
                <a:ea typeface="楷体_GB2312" pitchFamily="49" charset="-122"/>
              </a:rPr>
              <a:t>·</a:t>
            </a:r>
            <a:r>
              <a:rPr kumimoji="1" lang="en-US" altLang="zh-CN" sz="3000" b="1">
                <a:latin typeface="楷体_GB2312" pitchFamily="49" charset="-122"/>
                <a:ea typeface="楷体_GB2312" pitchFamily="49" charset="-122"/>
              </a:rPr>
              <a:t>mol</a:t>
            </a:r>
            <a:r>
              <a:rPr kumimoji="1" lang="en-US" altLang="zh-CN" sz="3000" b="1" baseline="30000">
                <a:latin typeface="楷体_GB2312" pitchFamily="49" charset="-122"/>
                <a:ea typeface="楷体_GB2312" pitchFamily="49" charset="-122"/>
              </a:rPr>
              <a:t>-1</a:t>
            </a:r>
            <a:r>
              <a:rPr kumimoji="1" lang="zh-CN" altLang="en-US" sz="3000" b="1">
                <a:latin typeface="楷体_GB2312" pitchFamily="49" charset="-122"/>
                <a:ea typeface="楷体_GB2312" pitchFamily="49" charset="-122"/>
              </a:rPr>
              <a:t>。</a:t>
            </a:r>
          </a:p>
        </p:txBody>
      </p:sp>
      <p:sp>
        <p:nvSpPr>
          <p:cNvPr id="10246" name="Rectangle 4"/>
          <p:cNvSpPr>
            <a:spLocks noChangeArrowheads="1"/>
          </p:cNvSpPr>
          <p:nvPr/>
        </p:nvSpPr>
        <p:spPr bwMode="auto">
          <a:xfrm>
            <a:off x="0" y="3068638"/>
            <a:ext cx="4775200" cy="1189037"/>
          </a:xfrm>
          <a:prstGeom prst="rect">
            <a:avLst/>
          </a:prstGeom>
          <a:noFill/>
          <a:ln w="9525">
            <a:noFill/>
            <a:miter lim="800000"/>
            <a:headEnd/>
            <a:tailEnd/>
          </a:ln>
        </p:spPr>
        <p:txBody>
          <a:bodyPr>
            <a:spAutoFit/>
          </a:bodyPr>
          <a:lstStyle/>
          <a:p>
            <a:pPr>
              <a:spcBef>
                <a:spcPct val="0"/>
              </a:spcBef>
            </a:pPr>
            <a:r>
              <a:rPr kumimoji="1" lang="en-US" altLang="zh-CN" sz="3000" b="1">
                <a:latin typeface="楷体_GB2312" pitchFamily="49" charset="-122"/>
                <a:ea typeface="楷体_GB2312" pitchFamily="49" charset="-122"/>
              </a:rPr>
              <a:t>    74pm &lt; 2a</a:t>
            </a:r>
            <a:r>
              <a:rPr kumimoji="1" lang="en-US" altLang="zh-CN" sz="3000" b="1" baseline="-25000">
                <a:latin typeface="楷体_GB2312" pitchFamily="49" charset="-122"/>
                <a:ea typeface="楷体_GB2312" pitchFamily="49" charset="-122"/>
              </a:rPr>
              <a:t>0</a:t>
            </a:r>
            <a:r>
              <a:rPr kumimoji="1" lang="en-US" altLang="zh-CN" sz="3000" b="1">
                <a:latin typeface="楷体_GB2312" pitchFamily="49" charset="-122"/>
                <a:ea typeface="楷体_GB2312" pitchFamily="49" charset="-122"/>
              </a:rPr>
              <a:t>=106pm </a:t>
            </a:r>
          </a:p>
          <a:p>
            <a:pPr>
              <a:lnSpc>
                <a:spcPct val="140000"/>
              </a:lnSpc>
              <a:spcBef>
                <a:spcPct val="0"/>
              </a:spcBef>
            </a:pPr>
            <a:r>
              <a:rPr kumimoji="1" lang="zh-CN" altLang="en-US" sz="3000" b="1">
                <a:latin typeface="楷体_GB2312" pitchFamily="49" charset="-122"/>
                <a:ea typeface="楷体_GB2312" pitchFamily="49" charset="-122"/>
              </a:rPr>
              <a:t>说明原子轨道发生了重叠。</a:t>
            </a:r>
          </a:p>
        </p:txBody>
      </p:sp>
      <p:graphicFrame>
        <p:nvGraphicFramePr>
          <p:cNvPr id="10243" name="Object 5"/>
          <p:cNvGraphicFramePr>
            <a:graphicFrameLocks noChangeAspect="1"/>
          </p:cNvGraphicFramePr>
          <p:nvPr/>
        </p:nvGraphicFramePr>
        <p:xfrm>
          <a:off x="6445250" y="1196975"/>
          <a:ext cx="1652588" cy="1470025"/>
        </p:xfrm>
        <a:graphic>
          <a:graphicData uri="http://schemas.openxmlformats.org/presentationml/2006/ole">
            <p:oleObj spid="_x0000_s12291" name="BMP 图象" r:id="rId5" imgW="1653543" imgH="1470679" progId="PBrush">
              <p:embed/>
            </p:oleObj>
          </a:graphicData>
        </a:graphic>
      </p:graphicFrame>
      <p:graphicFrame>
        <p:nvGraphicFramePr>
          <p:cNvPr id="10244" name="Object 6"/>
          <p:cNvGraphicFramePr>
            <a:graphicFrameLocks noChangeAspect="1"/>
          </p:cNvGraphicFramePr>
          <p:nvPr/>
        </p:nvGraphicFramePr>
        <p:xfrm>
          <a:off x="6516688" y="3644900"/>
          <a:ext cx="1722437" cy="1554163"/>
        </p:xfrm>
        <a:graphic>
          <a:graphicData uri="http://schemas.openxmlformats.org/presentationml/2006/ole">
            <p:oleObj spid="_x0000_s12292" name="BMP 图象" r:id="rId6" imgW="1722149" imgH="1554581" progId="PBrush">
              <p:embed/>
            </p:oleObj>
          </a:graphicData>
        </a:graphic>
      </p:graphicFrame>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title"/>
          </p:nvPr>
        </p:nvSpPr>
        <p:spPr>
          <a:noFill/>
        </p:spPr>
        <p:txBody>
          <a:bodyPr/>
          <a:lstStyle/>
          <a:p>
            <a:pPr algn="l" eaLnBrk="1" hangingPunct="1">
              <a:lnSpc>
                <a:spcPct val="120000"/>
              </a:lnSpc>
            </a:pPr>
            <a:r>
              <a:rPr kumimoji="1" lang="en-US" altLang="zh-CN" sz="3600" b="1" smtClean="0"/>
              <a:t>4.2.1.3 </a:t>
            </a:r>
            <a:r>
              <a:rPr kumimoji="1" lang="zh-CN" altLang="en-US" sz="3600" b="1" smtClean="0"/>
              <a:t>价键理论要点：</a:t>
            </a:r>
          </a:p>
        </p:txBody>
      </p:sp>
      <p:sp>
        <p:nvSpPr>
          <p:cNvPr id="95235" name="Rectangle 5"/>
          <p:cNvSpPr>
            <a:spLocks noGrp="1" noChangeArrowheads="1"/>
          </p:cNvSpPr>
          <p:nvPr>
            <p:ph type="body" idx="1"/>
          </p:nvPr>
        </p:nvSpPr>
        <p:spPr>
          <a:xfrm>
            <a:off x="468313" y="1196975"/>
            <a:ext cx="8362950" cy="5184775"/>
          </a:xfrm>
          <a:noFill/>
        </p:spPr>
        <p:txBody>
          <a:bodyPr/>
          <a:lstStyle/>
          <a:p>
            <a:pPr eaLnBrk="1" hangingPunct="1">
              <a:lnSpc>
                <a:spcPct val="130000"/>
              </a:lnSpc>
            </a:pPr>
            <a:r>
              <a:rPr kumimoji="1" lang="zh-CN" altLang="en-US" sz="2800" smtClean="0"/>
              <a:t>成键原子的未成对电子自旋相反； </a:t>
            </a:r>
          </a:p>
          <a:p>
            <a:pPr eaLnBrk="1" hangingPunct="1">
              <a:lnSpc>
                <a:spcPct val="130000"/>
              </a:lnSpc>
            </a:pPr>
            <a:r>
              <a:rPr kumimoji="1" lang="zh-CN" altLang="en-US" sz="2800" smtClean="0"/>
              <a:t>最大重叠原理：成键原子的原子轨道重叠程度 （面积）越大，键越牢。</a:t>
            </a:r>
          </a:p>
          <a:p>
            <a:pPr eaLnBrk="1" hangingPunct="1">
              <a:lnSpc>
                <a:spcPct val="130000"/>
              </a:lnSpc>
            </a:pPr>
            <a:r>
              <a:rPr kumimoji="1" lang="zh-CN" altLang="en-US" sz="2800" smtClean="0"/>
              <a:t>对称性匹配原理：原子轨道的重叠，必须发生于角度分布图中正负号相同的轨道之间。</a:t>
            </a:r>
          </a:p>
        </p:txBody>
      </p:sp>
      <p:grpSp>
        <p:nvGrpSpPr>
          <p:cNvPr id="2" name="Group 6"/>
          <p:cNvGrpSpPr>
            <a:grpSpLocks/>
          </p:cNvGrpSpPr>
          <p:nvPr/>
        </p:nvGrpSpPr>
        <p:grpSpPr bwMode="auto">
          <a:xfrm>
            <a:off x="942975" y="4543425"/>
            <a:ext cx="1828800" cy="533400"/>
            <a:chOff x="432" y="3072"/>
            <a:chExt cx="1152" cy="336"/>
          </a:xfrm>
        </p:grpSpPr>
        <p:grpSp>
          <p:nvGrpSpPr>
            <p:cNvPr id="3" name="Group 7"/>
            <p:cNvGrpSpPr>
              <a:grpSpLocks/>
            </p:cNvGrpSpPr>
            <p:nvPr/>
          </p:nvGrpSpPr>
          <p:grpSpPr bwMode="auto">
            <a:xfrm>
              <a:off x="432" y="3072"/>
              <a:ext cx="1152" cy="336"/>
              <a:chOff x="432" y="3072"/>
              <a:chExt cx="1152" cy="336"/>
            </a:xfrm>
          </p:grpSpPr>
          <p:sp>
            <p:nvSpPr>
              <p:cNvPr id="95275" name="Oval 8"/>
              <p:cNvSpPr>
                <a:spLocks noChangeArrowheads="1"/>
              </p:cNvSpPr>
              <p:nvPr/>
            </p:nvSpPr>
            <p:spPr bwMode="auto">
              <a:xfrm>
                <a:off x="432"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76" name="Oval 9"/>
              <p:cNvSpPr>
                <a:spLocks noChangeArrowheads="1"/>
              </p:cNvSpPr>
              <p:nvPr/>
            </p:nvSpPr>
            <p:spPr bwMode="auto">
              <a:xfrm>
                <a:off x="1008"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77" name="Line 10"/>
              <p:cNvSpPr>
                <a:spLocks noChangeShapeType="1"/>
              </p:cNvSpPr>
              <p:nvPr/>
            </p:nvSpPr>
            <p:spPr bwMode="auto">
              <a:xfrm>
                <a:off x="624" y="3264"/>
                <a:ext cx="96" cy="0"/>
              </a:xfrm>
              <a:prstGeom prst="line">
                <a:avLst/>
              </a:prstGeom>
              <a:noFill/>
              <a:ln w="28575">
                <a:solidFill>
                  <a:srgbClr val="66FF33"/>
                </a:solidFill>
                <a:miter lim="800000"/>
                <a:headEnd/>
                <a:tailEnd/>
              </a:ln>
            </p:spPr>
            <p:txBody>
              <a:bodyPr wrap="none"/>
              <a:lstStyle/>
              <a:p>
                <a:endParaRPr lang="zh-CN" altLang="en-US"/>
              </a:p>
            </p:txBody>
          </p:sp>
          <p:sp>
            <p:nvSpPr>
              <p:cNvPr id="95278" name="Text Box 11"/>
              <p:cNvSpPr txBox="1">
                <a:spLocks noChangeArrowheads="1"/>
              </p:cNvSpPr>
              <p:nvPr/>
            </p:nvSpPr>
            <p:spPr bwMode="auto">
              <a:xfrm>
                <a:off x="1152" y="3081"/>
                <a:ext cx="240" cy="327"/>
              </a:xfrm>
              <a:prstGeom prst="rect">
                <a:avLst/>
              </a:prstGeom>
              <a:noFill/>
              <a:ln w="28575">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5274" name="Oval 12"/>
            <p:cNvSpPr>
              <a:spLocks noChangeArrowheads="1"/>
            </p:cNvSpPr>
            <p:nvPr/>
          </p:nvSpPr>
          <p:spPr bwMode="auto">
            <a:xfrm>
              <a:off x="960" y="3216"/>
              <a:ext cx="96" cy="96"/>
            </a:xfrm>
            <a:prstGeom prst="ellipse">
              <a:avLst/>
            </a:prstGeom>
            <a:solidFill>
              <a:srgbClr val="FF3300"/>
            </a:solidFill>
            <a:ln w="28575">
              <a:solidFill>
                <a:srgbClr val="66FF33"/>
              </a:solidFill>
              <a:miter lim="800000"/>
              <a:headEnd/>
              <a:tailEnd/>
            </a:ln>
          </p:spPr>
          <p:txBody>
            <a:bodyPr wrap="none" anchor="ctr"/>
            <a:lstStyle/>
            <a:p>
              <a:endParaRPr lang="zh-CN" altLang="en-US"/>
            </a:p>
          </p:txBody>
        </p:sp>
      </p:grpSp>
      <p:grpSp>
        <p:nvGrpSpPr>
          <p:cNvPr id="4" name="Group 13"/>
          <p:cNvGrpSpPr>
            <a:grpSpLocks/>
          </p:cNvGrpSpPr>
          <p:nvPr/>
        </p:nvGrpSpPr>
        <p:grpSpPr bwMode="auto">
          <a:xfrm>
            <a:off x="2484438" y="4508500"/>
            <a:ext cx="1752600" cy="533400"/>
            <a:chOff x="1392" y="3072"/>
            <a:chExt cx="1104" cy="336"/>
          </a:xfrm>
        </p:grpSpPr>
        <p:grpSp>
          <p:nvGrpSpPr>
            <p:cNvPr id="5" name="Group 14"/>
            <p:cNvGrpSpPr>
              <a:grpSpLocks/>
            </p:cNvGrpSpPr>
            <p:nvPr/>
          </p:nvGrpSpPr>
          <p:grpSpPr bwMode="auto">
            <a:xfrm flipH="1">
              <a:off x="1392" y="3072"/>
              <a:ext cx="1104" cy="336"/>
              <a:chOff x="432" y="3072"/>
              <a:chExt cx="1152" cy="336"/>
            </a:xfrm>
          </p:grpSpPr>
          <p:sp>
            <p:nvSpPr>
              <p:cNvPr id="95269" name="Oval 15"/>
              <p:cNvSpPr>
                <a:spLocks noChangeArrowheads="1"/>
              </p:cNvSpPr>
              <p:nvPr/>
            </p:nvSpPr>
            <p:spPr bwMode="auto">
              <a:xfrm>
                <a:off x="432"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70" name="Oval 16"/>
              <p:cNvSpPr>
                <a:spLocks noChangeArrowheads="1"/>
              </p:cNvSpPr>
              <p:nvPr/>
            </p:nvSpPr>
            <p:spPr bwMode="auto">
              <a:xfrm>
                <a:off x="1008"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71" name="Line 17"/>
              <p:cNvSpPr>
                <a:spLocks noChangeShapeType="1"/>
              </p:cNvSpPr>
              <p:nvPr/>
            </p:nvSpPr>
            <p:spPr bwMode="auto">
              <a:xfrm>
                <a:off x="624" y="3264"/>
                <a:ext cx="96" cy="0"/>
              </a:xfrm>
              <a:prstGeom prst="line">
                <a:avLst/>
              </a:prstGeom>
              <a:noFill/>
              <a:ln w="28575">
                <a:solidFill>
                  <a:srgbClr val="66FF33"/>
                </a:solidFill>
                <a:miter lim="800000"/>
                <a:headEnd/>
                <a:tailEnd/>
              </a:ln>
            </p:spPr>
            <p:txBody>
              <a:bodyPr wrap="none"/>
              <a:lstStyle/>
              <a:p>
                <a:endParaRPr lang="zh-CN" altLang="en-US"/>
              </a:p>
            </p:txBody>
          </p:sp>
          <p:sp>
            <p:nvSpPr>
              <p:cNvPr id="95272" name="Text Box 18"/>
              <p:cNvSpPr txBox="1">
                <a:spLocks noChangeArrowheads="1"/>
              </p:cNvSpPr>
              <p:nvPr/>
            </p:nvSpPr>
            <p:spPr bwMode="auto">
              <a:xfrm>
                <a:off x="624" y="3081"/>
                <a:ext cx="240" cy="327"/>
              </a:xfrm>
              <a:prstGeom prst="rect">
                <a:avLst/>
              </a:prstGeom>
              <a:noFill/>
              <a:ln w="28575">
                <a:noFill/>
                <a:miter lim="800000"/>
                <a:headEnd/>
                <a:tailEnd/>
              </a:ln>
            </p:spPr>
            <p:txBody>
              <a:bodyPr>
                <a:spAutoFit/>
              </a:bodyPr>
              <a:lstStyle/>
              <a:p>
                <a:endParaRPr kumimoji="1" lang="zh-CN" altLang="zh-CN">
                  <a:latin typeface="Tahoma" pitchFamily="34" charset="0"/>
                  <a:ea typeface="宋体" pitchFamily="2" charset="-122"/>
                </a:endParaRPr>
              </a:p>
            </p:txBody>
          </p:sp>
        </p:grpSp>
        <p:sp>
          <p:nvSpPr>
            <p:cNvPr id="95268" name="Oval 19"/>
            <p:cNvSpPr>
              <a:spLocks noChangeArrowheads="1"/>
            </p:cNvSpPr>
            <p:nvPr/>
          </p:nvSpPr>
          <p:spPr bwMode="auto">
            <a:xfrm>
              <a:off x="1920" y="3216"/>
              <a:ext cx="96" cy="96"/>
            </a:xfrm>
            <a:prstGeom prst="ellipse">
              <a:avLst/>
            </a:prstGeom>
            <a:solidFill>
              <a:srgbClr val="FF3300"/>
            </a:solidFill>
            <a:ln w="28575">
              <a:solidFill>
                <a:srgbClr val="66FF33"/>
              </a:solidFill>
              <a:miter lim="800000"/>
              <a:headEnd/>
              <a:tailEnd/>
            </a:ln>
          </p:spPr>
          <p:txBody>
            <a:bodyPr wrap="none" anchor="ctr"/>
            <a:lstStyle/>
            <a:p>
              <a:endParaRPr lang="zh-CN" altLang="en-US"/>
            </a:p>
          </p:txBody>
        </p:sp>
      </p:grpSp>
      <p:grpSp>
        <p:nvGrpSpPr>
          <p:cNvPr id="6" name="Group 20"/>
          <p:cNvGrpSpPr>
            <a:grpSpLocks/>
          </p:cNvGrpSpPr>
          <p:nvPr/>
        </p:nvGrpSpPr>
        <p:grpSpPr bwMode="auto">
          <a:xfrm>
            <a:off x="5514975" y="4467225"/>
            <a:ext cx="2286000" cy="762000"/>
            <a:chOff x="2928" y="3024"/>
            <a:chExt cx="1440" cy="480"/>
          </a:xfrm>
        </p:grpSpPr>
        <p:sp>
          <p:nvSpPr>
            <p:cNvPr id="95259" name="Oval 21"/>
            <p:cNvSpPr>
              <a:spLocks noChangeArrowheads="1"/>
            </p:cNvSpPr>
            <p:nvPr/>
          </p:nvSpPr>
          <p:spPr bwMode="auto">
            <a:xfrm>
              <a:off x="2928" y="3168"/>
              <a:ext cx="336" cy="192"/>
            </a:xfrm>
            <a:prstGeom prst="ellipse">
              <a:avLst/>
            </a:prstGeom>
            <a:noFill/>
            <a:ln w="28575">
              <a:solidFill>
                <a:srgbClr val="66FF33"/>
              </a:solidFill>
              <a:miter lim="800000"/>
              <a:headEnd/>
              <a:tailEnd/>
            </a:ln>
          </p:spPr>
          <p:txBody>
            <a:bodyPr wrap="none" anchor="ctr"/>
            <a:lstStyle/>
            <a:p>
              <a:endParaRPr lang="zh-CN" altLang="en-US"/>
            </a:p>
          </p:txBody>
        </p:sp>
        <p:sp>
          <p:nvSpPr>
            <p:cNvPr id="95260" name="Oval 22"/>
            <p:cNvSpPr>
              <a:spLocks noChangeArrowheads="1"/>
            </p:cNvSpPr>
            <p:nvPr/>
          </p:nvSpPr>
          <p:spPr bwMode="auto">
            <a:xfrm>
              <a:off x="4032" y="3168"/>
              <a:ext cx="336" cy="192"/>
            </a:xfrm>
            <a:prstGeom prst="ellipse">
              <a:avLst/>
            </a:prstGeom>
            <a:noFill/>
            <a:ln w="28575">
              <a:solidFill>
                <a:srgbClr val="66FF33"/>
              </a:solidFill>
              <a:miter lim="800000"/>
              <a:headEnd/>
              <a:tailEnd/>
            </a:ln>
          </p:spPr>
          <p:txBody>
            <a:bodyPr wrap="none" anchor="ctr"/>
            <a:lstStyle/>
            <a:p>
              <a:endParaRPr lang="zh-CN" altLang="en-US"/>
            </a:p>
          </p:txBody>
        </p:sp>
        <p:sp>
          <p:nvSpPr>
            <p:cNvPr id="95261" name="Oval 23"/>
            <p:cNvSpPr>
              <a:spLocks noChangeArrowheads="1"/>
            </p:cNvSpPr>
            <p:nvPr/>
          </p:nvSpPr>
          <p:spPr bwMode="auto">
            <a:xfrm>
              <a:off x="3264" y="3216"/>
              <a:ext cx="96" cy="96"/>
            </a:xfrm>
            <a:prstGeom prst="ellipse">
              <a:avLst/>
            </a:prstGeom>
            <a:solidFill>
              <a:srgbClr val="003300"/>
            </a:solidFill>
            <a:ln w="28575">
              <a:solidFill>
                <a:srgbClr val="66FF33"/>
              </a:solidFill>
              <a:miter lim="800000"/>
              <a:headEnd/>
              <a:tailEnd/>
            </a:ln>
          </p:spPr>
          <p:txBody>
            <a:bodyPr wrap="none" anchor="ctr"/>
            <a:lstStyle/>
            <a:p>
              <a:endParaRPr lang="zh-CN" altLang="en-US"/>
            </a:p>
          </p:txBody>
        </p:sp>
        <p:sp>
          <p:nvSpPr>
            <p:cNvPr id="95262" name="Oval 24"/>
            <p:cNvSpPr>
              <a:spLocks noChangeArrowheads="1"/>
            </p:cNvSpPr>
            <p:nvPr/>
          </p:nvSpPr>
          <p:spPr bwMode="auto">
            <a:xfrm>
              <a:off x="3936" y="3216"/>
              <a:ext cx="96" cy="96"/>
            </a:xfrm>
            <a:prstGeom prst="ellipse">
              <a:avLst/>
            </a:prstGeom>
            <a:solidFill>
              <a:srgbClr val="FF3300"/>
            </a:solidFill>
            <a:ln w="28575">
              <a:solidFill>
                <a:srgbClr val="66FF33"/>
              </a:solidFill>
              <a:miter lim="800000"/>
              <a:headEnd/>
              <a:tailEnd/>
            </a:ln>
          </p:spPr>
          <p:txBody>
            <a:bodyPr wrap="none" anchor="ctr"/>
            <a:lstStyle/>
            <a:p>
              <a:endParaRPr lang="zh-CN" altLang="en-US"/>
            </a:p>
          </p:txBody>
        </p:sp>
        <p:sp>
          <p:nvSpPr>
            <p:cNvPr id="95263" name="Oval 25"/>
            <p:cNvSpPr>
              <a:spLocks noChangeArrowheads="1"/>
            </p:cNvSpPr>
            <p:nvPr/>
          </p:nvSpPr>
          <p:spPr bwMode="auto">
            <a:xfrm>
              <a:off x="3312" y="3024"/>
              <a:ext cx="624" cy="480"/>
            </a:xfrm>
            <a:prstGeom prst="ellipse">
              <a:avLst/>
            </a:prstGeom>
            <a:noFill/>
            <a:ln w="28575">
              <a:solidFill>
                <a:srgbClr val="66FF33"/>
              </a:solidFill>
              <a:miter lim="800000"/>
              <a:headEnd/>
              <a:tailEnd/>
            </a:ln>
          </p:spPr>
          <p:txBody>
            <a:bodyPr wrap="none" anchor="ctr"/>
            <a:lstStyle/>
            <a:p>
              <a:endParaRPr lang="zh-CN" altLang="en-US"/>
            </a:p>
          </p:txBody>
        </p:sp>
        <p:sp>
          <p:nvSpPr>
            <p:cNvPr id="95264" name="Line 26"/>
            <p:cNvSpPr>
              <a:spLocks noChangeShapeType="1"/>
            </p:cNvSpPr>
            <p:nvPr/>
          </p:nvSpPr>
          <p:spPr bwMode="auto">
            <a:xfrm>
              <a:off x="3024" y="3264"/>
              <a:ext cx="144" cy="0"/>
            </a:xfrm>
            <a:prstGeom prst="line">
              <a:avLst/>
            </a:prstGeom>
            <a:noFill/>
            <a:ln w="28575">
              <a:solidFill>
                <a:srgbClr val="66FF33"/>
              </a:solidFill>
              <a:miter lim="800000"/>
              <a:headEnd/>
              <a:tailEnd/>
            </a:ln>
          </p:spPr>
          <p:txBody>
            <a:bodyPr wrap="none"/>
            <a:lstStyle/>
            <a:p>
              <a:endParaRPr lang="zh-CN" altLang="en-US"/>
            </a:p>
          </p:txBody>
        </p:sp>
        <p:sp>
          <p:nvSpPr>
            <p:cNvPr id="95265" name="Line 27"/>
            <p:cNvSpPr>
              <a:spLocks noChangeShapeType="1"/>
            </p:cNvSpPr>
            <p:nvPr/>
          </p:nvSpPr>
          <p:spPr bwMode="auto">
            <a:xfrm>
              <a:off x="4128" y="3264"/>
              <a:ext cx="96" cy="0"/>
            </a:xfrm>
            <a:prstGeom prst="line">
              <a:avLst/>
            </a:prstGeom>
            <a:noFill/>
            <a:ln w="28575">
              <a:solidFill>
                <a:srgbClr val="66FF33"/>
              </a:solidFill>
              <a:miter lim="800000"/>
              <a:headEnd/>
              <a:tailEnd/>
            </a:ln>
          </p:spPr>
          <p:txBody>
            <a:bodyPr wrap="none"/>
            <a:lstStyle/>
            <a:p>
              <a:endParaRPr lang="zh-CN" altLang="en-US"/>
            </a:p>
          </p:txBody>
        </p:sp>
        <p:sp>
          <p:nvSpPr>
            <p:cNvPr id="95266" name="Text Box 28"/>
            <p:cNvSpPr txBox="1">
              <a:spLocks noChangeArrowheads="1"/>
            </p:cNvSpPr>
            <p:nvPr/>
          </p:nvSpPr>
          <p:spPr bwMode="auto">
            <a:xfrm>
              <a:off x="3504" y="3120"/>
              <a:ext cx="240" cy="327"/>
            </a:xfrm>
            <a:prstGeom prst="rect">
              <a:avLst/>
            </a:prstGeom>
            <a:noFill/>
            <a:ln w="28575">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508957" name="Line 29"/>
          <p:cNvSpPr>
            <a:spLocks noChangeShapeType="1"/>
          </p:cNvSpPr>
          <p:nvPr/>
        </p:nvSpPr>
        <p:spPr bwMode="auto">
          <a:xfrm>
            <a:off x="4371975" y="4848225"/>
            <a:ext cx="990600" cy="0"/>
          </a:xfrm>
          <a:prstGeom prst="line">
            <a:avLst/>
          </a:prstGeom>
          <a:noFill/>
          <a:ln w="28575">
            <a:solidFill>
              <a:srgbClr val="00FFFF"/>
            </a:solidFill>
            <a:miter lim="800000"/>
            <a:headEnd/>
            <a:tailEnd type="triangle" w="med" len="med"/>
          </a:ln>
        </p:spPr>
        <p:txBody>
          <a:bodyPr wrap="none"/>
          <a:lstStyle/>
          <a:p>
            <a:endParaRPr lang="zh-CN" altLang="en-US"/>
          </a:p>
        </p:txBody>
      </p:sp>
      <p:sp>
        <p:nvSpPr>
          <p:cNvPr id="508958" name="Text Box 30"/>
          <p:cNvSpPr txBox="1">
            <a:spLocks noChangeArrowheads="1"/>
          </p:cNvSpPr>
          <p:nvPr/>
        </p:nvSpPr>
        <p:spPr bwMode="auto">
          <a:xfrm>
            <a:off x="5724525" y="5229225"/>
            <a:ext cx="2879725" cy="457200"/>
          </a:xfrm>
          <a:prstGeom prst="rect">
            <a:avLst/>
          </a:prstGeom>
          <a:noFill/>
          <a:ln w="9525">
            <a:noFill/>
            <a:miter lim="800000"/>
            <a:headEnd/>
            <a:tailEnd/>
          </a:ln>
        </p:spPr>
        <p:txBody>
          <a:bodyPr>
            <a:spAutoFit/>
          </a:bodyPr>
          <a:lstStyle/>
          <a:p>
            <a:r>
              <a:rPr kumimoji="1" lang="zh-CN" altLang="en-US" sz="2400" b="1">
                <a:latin typeface="Tahoma" pitchFamily="34" charset="0"/>
                <a:ea typeface="楷体_GB2312" pitchFamily="49" charset="-122"/>
              </a:rPr>
              <a:t>对称性匹配</a:t>
            </a:r>
            <a:r>
              <a:rPr kumimoji="1" lang="en-US" altLang="zh-CN" sz="2400" b="1">
                <a:ea typeface="楷体_GB2312" pitchFamily="49" charset="-122"/>
              </a:rPr>
              <a:t>—</a:t>
            </a:r>
            <a:r>
              <a:rPr kumimoji="1" lang="zh-CN" altLang="en-US" sz="2400" b="1">
                <a:latin typeface="Tahoma" pitchFamily="34" charset="0"/>
                <a:ea typeface="楷体_GB2312" pitchFamily="49" charset="-122"/>
              </a:rPr>
              <a:t>成键</a:t>
            </a:r>
          </a:p>
        </p:txBody>
      </p:sp>
      <p:grpSp>
        <p:nvGrpSpPr>
          <p:cNvPr id="7" name="Group 31"/>
          <p:cNvGrpSpPr>
            <a:grpSpLocks/>
          </p:cNvGrpSpPr>
          <p:nvPr/>
        </p:nvGrpSpPr>
        <p:grpSpPr bwMode="auto">
          <a:xfrm>
            <a:off x="866775" y="5661025"/>
            <a:ext cx="1828800" cy="533400"/>
            <a:chOff x="432" y="3072"/>
            <a:chExt cx="1152" cy="336"/>
          </a:xfrm>
        </p:grpSpPr>
        <p:grpSp>
          <p:nvGrpSpPr>
            <p:cNvPr id="8" name="Group 32"/>
            <p:cNvGrpSpPr>
              <a:grpSpLocks/>
            </p:cNvGrpSpPr>
            <p:nvPr/>
          </p:nvGrpSpPr>
          <p:grpSpPr bwMode="auto">
            <a:xfrm>
              <a:off x="432" y="3072"/>
              <a:ext cx="1152" cy="336"/>
              <a:chOff x="432" y="3072"/>
              <a:chExt cx="1152" cy="336"/>
            </a:xfrm>
          </p:grpSpPr>
          <p:sp>
            <p:nvSpPr>
              <p:cNvPr id="95255" name="Oval 33"/>
              <p:cNvSpPr>
                <a:spLocks noChangeArrowheads="1"/>
              </p:cNvSpPr>
              <p:nvPr/>
            </p:nvSpPr>
            <p:spPr bwMode="auto">
              <a:xfrm>
                <a:off x="432"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56" name="Oval 34"/>
              <p:cNvSpPr>
                <a:spLocks noChangeArrowheads="1"/>
              </p:cNvSpPr>
              <p:nvPr/>
            </p:nvSpPr>
            <p:spPr bwMode="auto">
              <a:xfrm>
                <a:off x="1008"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57" name="Line 35"/>
              <p:cNvSpPr>
                <a:spLocks noChangeShapeType="1"/>
              </p:cNvSpPr>
              <p:nvPr/>
            </p:nvSpPr>
            <p:spPr bwMode="auto">
              <a:xfrm>
                <a:off x="624" y="3264"/>
                <a:ext cx="96" cy="0"/>
              </a:xfrm>
              <a:prstGeom prst="line">
                <a:avLst/>
              </a:prstGeom>
              <a:noFill/>
              <a:ln w="28575">
                <a:solidFill>
                  <a:srgbClr val="66FF33"/>
                </a:solidFill>
                <a:miter lim="800000"/>
                <a:headEnd/>
                <a:tailEnd/>
              </a:ln>
            </p:spPr>
            <p:txBody>
              <a:bodyPr wrap="none"/>
              <a:lstStyle/>
              <a:p>
                <a:endParaRPr lang="zh-CN" altLang="en-US"/>
              </a:p>
            </p:txBody>
          </p:sp>
          <p:sp>
            <p:nvSpPr>
              <p:cNvPr id="95258" name="Text Box 36"/>
              <p:cNvSpPr txBox="1">
                <a:spLocks noChangeArrowheads="1"/>
              </p:cNvSpPr>
              <p:nvPr/>
            </p:nvSpPr>
            <p:spPr bwMode="auto">
              <a:xfrm>
                <a:off x="1152" y="3081"/>
                <a:ext cx="240" cy="327"/>
              </a:xfrm>
              <a:prstGeom prst="rect">
                <a:avLst/>
              </a:prstGeom>
              <a:noFill/>
              <a:ln w="28575">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5254" name="Oval 37"/>
            <p:cNvSpPr>
              <a:spLocks noChangeArrowheads="1"/>
            </p:cNvSpPr>
            <p:nvPr/>
          </p:nvSpPr>
          <p:spPr bwMode="auto">
            <a:xfrm>
              <a:off x="960" y="3216"/>
              <a:ext cx="96" cy="96"/>
            </a:xfrm>
            <a:prstGeom prst="ellipse">
              <a:avLst/>
            </a:prstGeom>
            <a:solidFill>
              <a:srgbClr val="FF3300"/>
            </a:solidFill>
            <a:ln w="28575">
              <a:solidFill>
                <a:srgbClr val="66FF33"/>
              </a:solidFill>
              <a:miter lim="800000"/>
              <a:headEnd/>
              <a:tailEnd/>
            </a:ln>
          </p:spPr>
          <p:txBody>
            <a:bodyPr wrap="none" anchor="ctr"/>
            <a:lstStyle/>
            <a:p>
              <a:endParaRPr lang="zh-CN" altLang="en-US"/>
            </a:p>
          </p:txBody>
        </p:sp>
      </p:grpSp>
      <p:grpSp>
        <p:nvGrpSpPr>
          <p:cNvPr id="9" name="Group 38"/>
          <p:cNvGrpSpPr>
            <a:grpSpLocks/>
          </p:cNvGrpSpPr>
          <p:nvPr/>
        </p:nvGrpSpPr>
        <p:grpSpPr bwMode="auto">
          <a:xfrm>
            <a:off x="2771775" y="5661025"/>
            <a:ext cx="1828800" cy="533400"/>
            <a:chOff x="432" y="3072"/>
            <a:chExt cx="1152" cy="336"/>
          </a:xfrm>
        </p:grpSpPr>
        <p:grpSp>
          <p:nvGrpSpPr>
            <p:cNvPr id="10" name="Group 39"/>
            <p:cNvGrpSpPr>
              <a:grpSpLocks/>
            </p:cNvGrpSpPr>
            <p:nvPr/>
          </p:nvGrpSpPr>
          <p:grpSpPr bwMode="auto">
            <a:xfrm>
              <a:off x="432" y="3072"/>
              <a:ext cx="1152" cy="336"/>
              <a:chOff x="432" y="3072"/>
              <a:chExt cx="1152" cy="336"/>
            </a:xfrm>
          </p:grpSpPr>
          <p:sp>
            <p:nvSpPr>
              <p:cNvPr id="95249" name="Oval 40"/>
              <p:cNvSpPr>
                <a:spLocks noChangeArrowheads="1"/>
              </p:cNvSpPr>
              <p:nvPr/>
            </p:nvSpPr>
            <p:spPr bwMode="auto">
              <a:xfrm>
                <a:off x="432"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50" name="Oval 41"/>
              <p:cNvSpPr>
                <a:spLocks noChangeArrowheads="1"/>
              </p:cNvSpPr>
              <p:nvPr/>
            </p:nvSpPr>
            <p:spPr bwMode="auto">
              <a:xfrm>
                <a:off x="1008" y="3072"/>
                <a:ext cx="576" cy="336"/>
              </a:xfrm>
              <a:prstGeom prst="ellipse">
                <a:avLst/>
              </a:prstGeom>
              <a:noFill/>
              <a:ln w="28575">
                <a:solidFill>
                  <a:srgbClr val="66FF33"/>
                </a:solidFill>
                <a:miter lim="800000"/>
                <a:headEnd/>
                <a:tailEnd/>
              </a:ln>
            </p:spPr>
            <p:txBody>
              <a:bodyPr wrap="none" anchor="ctr"/>
              <a:lstStyle/>
              <a:p>
                <a:endParaRPr lang="zh-CN" altLang="en-US"/>
              </a:p>
            </p:txBody>
          </p:sp>
          <p:sp>
            <p:nvSpPr>
              <p:cNvPr id="95251" name="Line 42"/>
              <p:cNvSpPr>
                <a:spLocks noChangeShapeType="1"/>
              </p:cNvSpPr>
              <p:nvPr/>
            </p:nvSpPr>
            <p:spPr bwMode="auto">
              <a:xfrm>
                <a:off x="624" y="3264"/>
                <a:ext cx="96" cy="0"/>
              </a:xfrm>
              <a:prstGeom prst="line">
                <a:avLst/>
              </a:prstGeom>
              <a:noFill/>
              <a:ln w="28575">
                <a:solidFill>
                  <a:srgbClr val="66FF33"/>
                </a:solidFill>
                <a:miter lim="800000"/>
                <a:headEnd/>
                <a:tailEnd/>
              </a:ln>
            </p:spPr>
            <p:txBody>
              <a:bodyPr wrap="none"/>
              <a:lstStyle/>
              <a:p>
                <a:endParaRPr lang="zh-CN" altLang="en-US"/>
              </a:p>
            </p:txBody>
          </p:sp>
          <p:sp>
            <p:nvSpPr>
              <p:cNvPr id="95252" name="Text Box 43"/>
              <p:cNvSpPr txBox="1">
                <a:spLocks noChangeArrowheads="1"/>
              </p:cNvSpPr>
              <p:nvPr/>
            </p:nvSpPr>
            <p:spPr bwMode="auto">
              <a:xfrm>
                <a:off x="1152" y="3081"/>
                <a:ext cx="240" cy="327"/>
              </a:xfrm>
              <a:prstGeom prst="rect">
                <a:avLst/>
              </a:prstGeom>
              <a:noFill/>
              <a:ln w="28575">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5248" name="Oval 44"/>
            <p:cNvSpPr>
              <a:spLocks noChangeArrowheads="1"/>
            </p:cNvSpPr>
            <p:nvPr/>
          </p:nvSpPr>
          <p:spPr bwMode="auto">
            <a:xfrm>
              <a:off x="960" y="3216"/>
              <a:ext cx="96" cy="96"/>
            </a:xfrm>
            <a:prstGeom prst="ellipse">
              <a:avLst/>
            </a:prstGeom>
            <a:solidFill>
              <a:srgbClr val="FF3300"/>
            </a:solidFill>
            <a:ln w="28575">
              <a:solidFill>
                <a:srgbClr val="66FF33"/>
              </a:solidFill>
              <a:miter lim="800000"/>
              <a:headEnd/>
              <a:tailEnd/>
            </a:ln>
          </p:spPr>
          <p:txBody>
            <a:bodyPr wrap="none" anchor="ctr"/>
            <a:lstStyle/>
            <a:p>
              <a:pPr algn="ctr">
                <a:spcBef>
                  <a:spcPct val="0"/>
                </a:spcBef>
              </a:pPr>
              <a:endParaRPr kumimoji="1" lang="zh-CN" altLang="zh-CN" sz="2400">
                <a:ea typeface="文鼎粗魏碑简" pitchFamily="49" charset="-122"/>
              </a:endParaRPr>
            </a:p>
          </p:txBody>
        </p:sp>
      </p:grpSp>
      <p:sp>
        <p:nvSpPr>
          <p:cNvPr id="508973" name="Line 45"/>
          <p:cNvSpPr>
            <a:spLocks noChangeShapeType="1"/>
          </p:cNvSpPr>
          <p:nvPr/>
        </p:nvSpPr>
        <p:spPr bwMode="auto">
          <a:xfrm>
            <a:off x="4752975" y="5965825"/>
            <a:ext cx="990600" cy="0"/>
          </a:xfrm>
          <a:prstGeom prst="line">
            <a:avLst/>
          </a:prstGeom>
          <a:noFill/>
          <a:ln w="28575">
            <a:solidFill>
              <a:srgbClr val="00FFFF"/>
            </a:solidFill>
            <a:miter lim="800000"/>
            <a:headEnd/>
            <a:tailEnd type="triangle" w="med" len="med"/>
          </a:ln>
        </p:spPr>
        <p:txBody>
          <a:bodyPr wrap="none"/>
          <a:lstStyle/>
          <a:p>
            <a:endParaRPr lang="zh-CN" altLang="en-US"/>
          </a:p>
        </p:txBody>
      </p:sp>
      <p:sp>
        <p:nvSpPr>
          <p:cNvPr id="508974" name="Text Box 46"/>
          <p:cNvSpPr txBox="1">
            <a:spLocks noChangeArrowheads="1"/>
          </p:cNvSpPr>
          <p:nvPr/>
        </p:nvSpPr>
        <p:spPr bwMode="auto">
          <a:xfrm>
            <a:off x="5867400" y="5734050"/>
            <a:ext cx="2271713" cy="457200"/>
          </a:xfrm>
          <a:prstGeom prst="rect">
            <a:avLst/>
          </a:prstGeom>
          <a:noFill/>
          <a:ln w="9525">
            <a:noFill/>
            <a:miter lim="800000"/>
            <a:headEnd/>
            <a:tailEnd/>
          </a:ln>
        </p:spPr>
        <p:txBody>
          <a:bodyPr>
            <a:spAutoFit/>
          </a:bodyPr>
          <a:lstStyle/>
          <a:p>
            <a:r>
              <a:rPr kumimoji="1" lang="zh-CN" altLang="en-US" sz="2400" b="1">
                <a:latin typeface="Tahoma" pitchFamily="34" charset="0"/>
                <a:ea typeface="楷体_GB2312" pitchFamily="49" charset="-122"/>
              </a:rPr>
              <a:t>对称性不匹配</a:t>
            </a:r>
          </a:p>
        </p:txBody>
      </p:sp>
      <p:sp>
        <p:nvSpPr>
          <p:cNvPr id="95245" name="Text Box 47"/>
          <p:cNvSpPr txBox="1">
            <a:spLocks noChangeArrowheads="1"/>
          </p:cNvSpPr>
          <p:nvPr/>
        </p:nvSpPr>
        <p:spPr bwMode="auto">
          <a:xfrm>
            <a:off x="2843213" y="4652963"/>
            <a:ext cx="184150" cy="457200"/>
          </a:xfrm>
          <a:prstGeom prst="rect">
            <a:avLst/>
          </a:prstGeom>
          <a:noFill/>
          <a:ln w="9525" algn="ctr">
            <a:noFill/>
            <a:miter lim="800000"/>
            <a:headEnd/>
            <a:tailEnd/>
          </a:ln>
        </p:spPr>
        <p:txBody>
          <a:bodyPr wrap="none">
            <a:spAutoFit/>
          </a:bodyPr>
          <a:lstStyle/>
          <a:p>
            <a:pPr>
              <a:spcBef>
                <a:spcPct val="0"/>
              </a:spcBef>
            </a:pPr>
            <a:endParaRPr kumimoji="1" lang="zh-CN" altLang="zh-CN" sz="2400">
              <a:ea typeface="文鼎粗魏碑简" pitchFamily="49" charset="-122"/>
            </a:endParaRPr>
          </a:p>
        </p:txBody>
      </p:sp>
      <p:sp>
        <p:nvSpPr>
          <p:cNvPr id="95246" name="Text Box 48"/>
          <p:cNvSpPr txBox="1">
            <a:spLocks noChangeArrowheads="1"/>
          </p:cNvSpPr>
          <p:nvPr/>
        </p:nvSpPr>
        <p:spPr bwMode="auto">
          <a:xfrm>
            <a:off x="2824163" y="4602163"/>
            <a:ext cx="355600" cy="457200"/>
          </a:xfrm>
          <a:prstGeom prst="rect">
            <a:avLst/>
          </a:prstGeom>
          <a:noFill/>
          <a:ln w="9525" algn="ctr">
            <a:noFill/>
            <a:miter lim="800000"/>
            <a:headEnd/>
            <a:tailEnd/>
          </a:ln>
        </p:spPr>
        <p:txBody>
          <a:bodyPr wrap="none">
            <a:spAutoFit/>
          </a:bodyPr>
          <a:lstStyle/>
          <a:p>
            <a:pPr>
              <a:spcBef>
                <a:spcPct val="0"/>
              </a:spcBef>
            </a:pPr>
            <a:r>
              <a:rPr kumimoji="1" lang="en-US" altLang="zh-CN" sz="2400">
                <a:ea typeface="文鼎粗魏碑简"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8957"/>
                                        </p:tgtEl>
                                        <p:attrNameLst>
                                          <p:attrName>style.visibility</p:attrName>
                                        </p:attrNameLst>
                                      </p:cBhvr>
                                      <p:to>
                                        <p:strVal val="visible"/>
                                      </p:to>
                                    </p:set>
                                    <p:animEffect transition="in" filter="wipe(left)">
                                      <p:cBhvr>
                                        <p:cTn id="17" dur="500"/>
                                        <p:tgtEl>
                                          <p:spTgt spid="50895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5089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08973"/>
                                        </p:tgtEl>
                                        <p:attrNameLst>
                                          <p:attrName>style.visibility</p:attrName>
                                        </p:attrNameLst>
                                      </p:cBhvr>
                                      <p:to>
                                        <p:strVal val="visible"/>
                                      </p:to>
                                    </p:set>
                                    <p:animEffect transition="in" filter="wipe(left)">
                                      <p:cBhvr>
                                        <p:cTn id="39" dur="500"/>
                                        <p:tgtEl>
                                          <p:spTgt spid="50897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508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57" grpId="0" animBg="1"/>
      <p:bldP spid="508958" grpId="0" autoUpdateAnimBg="0"/>
      <p:bldP spid="508973" grpId="0" animBg="1"/>
      <p:bldP spid="50897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92" name="Rectangle 44"/>
          <p:cNvSpPr>
            <a:spLocks noChangeArrowheads="1"/>
          </p:cNvSpPr>
          <p:nvPr/>
        </p:nvSpPr>
        <p:spPr bwMode="auto">
          <a:xfrm>
            <a:off x="395288" y="1125538"/>
            <a:ext cx="4103687" cy="1682750"/>
          </a:xfrm>
          <a:prstGeom prst="rect">
            <a:avLst/>
          </a:prstGeom>
          <a:noFill/>
          <a:ln w="9525">
            <a:noFill/>
            <a:miter lim="800000"/>
            <a:headEnd/>
            <a:tailEnd/>
          </a:ln>
        </p:spPr>
        <p:txBody>
          <a:bodyPr>
            <a:spAutoFit/>
          </a:bodyPr>
          <a:lstStyle/>
          <a:p>
            <a:pPr>
              <a:lnSpc>
                <a:spcPct val="90000"/>
              </a:lnSpc>
              <a:spcBef>
                <a:spcPct val="0"/>
              </a:spcBef>
            </a:pPr>
            <a:r>
              <a:rPr kumimoji="1" lang="zh-CN" altLang="en-US" sz="3000" b="1">
                <a:solidFill>
                  <a:srgbClr val="FF0000"/>
                </a:solidFill>
                <a:latin typeface="楷体_GB2312" pitchFamily="49" charset="-122"/>
                <a:ea typeface="楷体_GB2312" pitchFamily="49" charset="-122"/>
              </a:rPr>
              <a:t>饱和性</a:t>
            </a:r>
            <a:r>
              <a:rPr kumimoji="1" lang="en-US" altLang="zh-CN" sz="3000" b="1">
                <a:ea typeface="楷体_GB2312" pitchFamily="49" charset="-122"/>
              </a:rPr>
              <a:t>——</a:t>
            </a:r>
            <a:r>
              <a:rPr kumimoji="1" lang="zh-CN" altLang="en-US" sz="3000">
                <a:latin typeface="楷体_GB2312" pitchFamily="49" charset="-122"/>
                <a:ea typeface="楷体_GB2312" pitchFamily="49" charset="-122"/>
              </a:rPr>
              <a:t>一个原子有</a:t>
            </a:r>
            <a:r>
              <a:rPr kumimoji="1" lang="zh-CN" altLang="en-US"/>
              <a:t>几个未成对电子，只能和几个自旋方向相反的电子配对成键</a:t>
            </a:r>
            <a:r>
              <a:rPr kumimoji="1" lang="zh-CN" altLang="en-US" sz="3000">
                <a:latin typeface="楷体_GB2312" pitchFamily="49" charset="-122"/>
                <a:ea typeface="楷体_GB2312" pitchFamily="49" charset="-122"/>
              </a:rPr>
              <a:t>；</a:t>
            </a:r>
          </a:p>
        </p:txBody>
      </p:sp>
      <p:sp>
        <p:nvSpPr>
          <p:cNvPr id="437293" name="Rectangle 45"/>
          <p:cNvSpPr>
            <a:spLocks noChangeArrowheads="1"/>
          </p:cNvSpPr>
          <p:nvPr/>
        </p:nvSpPr>
        <p:spPr bwMode="auto">
          <a:xfrm>
            <a:off x="395288" y="2924175"/>
            <a:ext cx="3959225" cy="1860550"/>
          </a:xfrm>
          <a:prstGeom prst="rect">
            <a:avLst/>
          </a:prstGeom>
          <a:noFill/>
          <a:ln w="9525">
            <a:noFill/>
            <a:miter lim="800000"/>
            <a:headEnd/>
            <a:tailEnd/>
          </a:ln>
        </p:spPr>
        <p:txBody>
          <a:bodyPr>
            <a:spAutoFit/>
          </a:bodyPr>
          <a:lstStyle/>
          <a:p>
            <a:pPr>
              <a:spcBef>
                <a:spcPct val="0"/>
              </a:spcBef>
            </a:pPr>
            <a:r>
              <a:rPr kumimoji="1" lang="zh-CN" altLang="en-US" sz="3000" b="1">
                <a:solidFill>
                  <a:srgbClr val="FF0000"/>
                </a:solidFill>
                <a:latin typeface="楷体_GB2312" pitchFamily="49" charset="-122"/>
                <a:ea typeface="楷体_GB2312" pitchFamily="49" charset="-122"/>
              </a:rPr>
              <a:t>方向性</a:t>
            </a:r>
            <a:r>
              <a:rPr kumimoji="1" lang="en-US" altLang="zh-CN" sz="3000" b="1">
                <a:ea typeface="楷体_GB2312" pitchFamily="49" charset="-122"/>
              </a:rPr>
              <a:t>——</a:t>
            </a:r>
            <a:r>
              <a:rPr kumimoji="1" lang="zh-CN" altLang="en-US" sz="3000" b="1">
                <a:latin typeface="楷体_GB2312" pitchFamily="49" charset="-122"/>
                <a:ea typeface="楷体_GB2312" pitchFamily="49" charset="-122"/>
              </a:rPr>
              <a:t>除</a:t>
            </a:r>
            <a:r>
              <a:rPr kumimoji="1" lang="en-US" altLang="zh-CN" sz="3000" b="1">
                <a:latin typeface="楷体_GB2312" pitchFamily="49" charset="-122"/>
                <a:ea typeface="楷体_GB2312" pitchFamily="49" charset="-122"/>
              </a:rPr>
              <a:t>s</a:t>
            </a:r>
            <a:r>
              <a:rPr kumimoji="1" lang="zh-CN" altLang="en-US" sz="3000" b="1">
                <a:latin typeface="楷体_GB2312" pitchFamily="49" charset="-122"/>
                <a:ea typeface="楷体_GB2312" pitchFamily="49" charset="-122"/>
              </a:rPr>
              <a:t>轨道，</a:t>
            </a:r>
            <a:r>
              <a:rPr kumimoji="1" lang="en-US" altLang="zh-CN"/>
              <a:t>p</a:t>
            </a:r>
            <a:r>
              <a:rPr kumimoji="1" lang="zh-CN" altLang="en-US"/>
              <a:t>、</a:t>
            </a:r>
            <a:r>
              <a:rPr kumimoji="1" lang="en-US" altLang="zh-CN"/>
              <a:t>d</a:t>
            </a:r>
            <a:r>
              <a:rPr kumimoji="1" lang="zh-CN" altLang="en-US"/>
              <a:t>、</a:t>
            </a:r>
            <a:r>
              <a:rPr kumimoji="1" lang="en-US" altLang="zh-CN"/>
              <a:t>f</a:t>
            </a:r>
            <a:r>
              <a:rPr kumimoji="1" lang="zh-CN" altLang="en-US"/>
              <a:t>等原子轨道都有一定的空间伸展方向。</a:t>
            </a:r>
            <a:r>
              <a:rPr kumimoji="1" lang="zh-CN" altLang="en-US" sz="3000">
                <a:latin typeface="楷体_GB2312" pitchFamily="49" charset="-122"/>
                <a:ea typeface="楷体_GB2312" pitchFamily="49" charset="-122"/>
              </a:rPr>
              <a:t>最大重叠必有方向。</a:t>
            </a:r>
          </a:p>
        </p:txBody>
      </p:sp>
      <p:grpSp>
        <p:nvGrpSpPr>
          <p:cNvPr id="2" name="Group 46"/>
          <p:cNvGrpSpPr>
            <a:grpSpLocks/>
          </p:cNvGrpSpPr>
          <p:nvPr/>
        </p:nvGrpSpPr>
        <p:grpSpPr bwMode="auto">
          <a:xfrm>
            <a:off x="6443663" y="2060575"/>
            <a:ext cx="838200" cy="838200"/>
            <a:chOff x="4320" y="2112"/>
            <a:chExt cx="528" cy="528"/>
          </a:xfrm>
        </p:grpSpPr>
        <p:sp>
          <p:nvSpPr>
            <p:cNvPr id="96370" name="Oval 47"/>
            <p:cNvSpPr>
              <a:spLocks noChangeArrowheads="1"/>
            </p:cNvSpPr>
            <p:nvPr/>
          </p:nvSpPr>
          <p:spPr bwMode="auto">
            <a:xfrm>
              <a:off x="4320" y="2112"/>
              <a:ext cx="528" cy="528"/>
            </a:xfrm>
            <a:prstGeom prst="ellipse">
              <a:avLst/>
            </a:prstGeom>
            <a:noFill/>
            <a:ln w="19050">
              <a:solidFill>
                <a:srgbClr val="00FFFF"/>
              </a:solidFill>
              <a:miter lim="800000"/>
              <a:headEnd/>
              <a:tailEnd/>
            </a:ln>
          </p:spPr>
          <p:txBody>
            <a:bodyPr wrap="none" anchor="ctr"/>
            <a:lstStyle/>
            <a:p>
              <a:endParaRPr lang="zh-CN" altLang="en-US"/>
            </a:p>
          </p:txBody>
        </p:sp>
        <p:sp>
          <p:nvSpPr>
            <p:cNvPr id="96371" name="Freeform 48"/>
            <p:cNvSpPr>
              <a:spLocks/>
            </p:cNvSpPr>
            <p:nvPr/>
          </p:nvSpPr>
          <p:spPr bwMode="auto">
            <a:xfrm>
              <a:off x="4464" y="2448"/>
              <a:ext cx="240" cy="48"/>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19050">
              <a:solidFill>
                <a:srgbClr val="00FFFF"/>
              </a:solidFill>
              <a:miter lim="800000"/>
              <a:headEnd/>
              <a:tailEnd/>
            </a:ln>
          </p:spPr>
          <p:txBody>
            <a:bodyPr wrap="none"/>
            <a:lstStyle/>
            <a:p>
              <a:endParaRPr lang="zh-CN" altLang="en-US"/>
            </a:p>
          </p:txBody>
        </p:sp>
        <p:sp>
          <p:nvSpPr>
            <p:cNvPr id="96372" name="Oval 49"/>
            <p:cNvSpPr>
              <a:spLocks noChangeArrowheads="1"/>
            </p:cNvSpPr>
            <p:nvPr/>
          </p:nvSpPr>
          <p:spPr bwMode="auto">
            <a:xfrm>
              <a:off x="4464" y="2304"/>
              <a:ext cx="48" cy="48"/>
            </a:xfrm>
            <a:prstGeom prst="ellipse">
              <a:avLst/>
            </a:prstGeom>
            <a:solidFill>
              <a:srgbClr val="8BAE6C"/>
            </a:solidFill>
            <a:ln w="19050">
              <a:solidFill>
                <a:srgbClr val="00FFFF"/>
              </a:solidFill>
              <a:miter lim="800000"/>
              <a:headEnd/>
              <a:tailEnd/>
            </a:ln>
          </p:spPr>
          <p:txBody>
            <a:bodyPr wrap="none" anchor="ctr"/>
            <a:lstStyle/>
            <a:p>
              <a:endParaRPr lang="zh-CN" altLang="en-US"/>
            </a:p>
          </p:txBody>
        </p:sp>
        <p:sp>
          <p:nvSpPr>
            <p:cNvPr id="96373" name="Oval 50"/>
            <p:cNvSpPr>
              <a:spLocks noChangeArrowheads="1"/>
            </p:cNvSpPr>
            <p:nvPr/>
          </p:nvSpPr>
          <p:spPr bwMode="auto">
            <a:xfrm>
              <a:off x="4656" y="2304"/>
              <a:ext cx="48" cy="48"/>
            </a:xfrm>
            <a:prstGeom prst="ellipse">
              <a:avLst/>
            </a:prstGeom>
            <a:solidFill>
              <a:srgbClr val="8BAE6C"/>
            </a:solidFill>
            <a:ln w="19050">
              <a:solidFill>
                <a:srgbClr val="00FFFF"/>
              </a:solidFill>
              <a:miter lim="800000"/>
              <a:headEnd/>
              <a:tailEnd/>
            </a:ln>
          </p:spPr>
          <p:txBody>
            <a:bodyPr wrap="none" anchor="ctr"/>
            <a:lstStyle/>
            <a:p>
              <a:endParaRPr lang="zh-CN" altLang="en-US"/>
            </a:p>
          </p:txBody>
        </p:sp>
      </p:grpSp>
      <p:grpSp>
        <p:nvGrpSpPr>
          <p:cNvPr id="3" name="Group 51"/>
          <p:cNvGrpSpPr>
            <a:grpSpLocks/>
          </p:cNvGrpSpPr>
          <p:nvPr/>
        </p:nvGrpSpPr>
        <p:grpSpPr bwMode="auto">
          <a:xfrm>
            <a:off x="5326063" y="765175"/>
            <a:ext cx="838200" cy="838200"/>
            <a:chOff x="3504" y="2016"/>
            <a:chExt cx="528" cy="528"/>
          </a:xfrm>
        </p:grpSpPr>
        <p:sp>
          <p:nvSpPr>
            <p:cNvPr id="96366" name="Oval 52"/>
            <p:cNvSpPr>
              <a:spLocks noChangeArrowheads="1"/>
            </p:cNvSpPr>
            <p:nvPr/>
          </p:nvSpPr>
          <p:spPr bwMode="auto">
            <a:xfrm>
              <a:off x="3504" y="2016"/>
              <a:ext cx="528" cy="528"/>
            </a:xfrm>
            <a:prstGeom prst="ellipse">
              <a:avLst/>
            </a:prstGeom>
            <a:noFill/>
            <a:ln w="38100">
              <a:solidFill>
                <a:srgbClr val="FF3300"/>
              </a:solidFill>
              <a:miter lim="800000"/>
              <a:headEnd/>
              <a:tailEnd/>
            </a:ln>
          </p:spPr>
          <p:txBody>
            <a:bodyPr wrap="none" anchor="ctr"/>
            <a:lstStyle/>
            <a:p>
              <a:endParaRPr lang="zh-CN" altLang="en-US"/>
            </a:p>
          </p:txBody>
        </p:sp>
        <p:sp>
          <p:nvSpPr>
            <p:cNvPr id="96367" name="Freeform 53"/>
            <p:cNvSpPr>
              <a:spLocks/>
            </p:cNvSpPr>
            <p:nvPr/>
          </p:nvSpPr>
          <p:spPr bwMode="auto">
            <a:xfrm flipV="1">
              <a:off x="3648" y="2352"/>
              <a:ext cx="240" cy="96"/>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38100">
              <a:solidFill>
                <a:srgbClr val="FF3300"/>
              </a:solidFill>
              <a:miter lim="800000"/>
              <a:headEnd/>
              <a:tailEnd/>
            </a:ln>
          </p:spPr>
          <p:txBody>
            <a:bodyPr wrap="none"/>
            <a:lstStyle/>
            <a:p>
              <a:endParaRPr lang="zh-CN" altLang="en-US"/>
            </a:p>
          </p:txBody>
        </p:sp>
        <p:sp>
          <p:nvSpPr>
            <p:cNvPr id="96368" name="Oval 54"/>
            <p:cNvSpPr>
              <a:spLocks noChangeArrowheads="1"/>
            </p:cNvSpPr>
            <p:nvPr/>
          </p:nvSpPr>
          <p:spPr bwMode="auto">
            <a:xfrm>
              <a:off x="3648"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sp>
          <p:nvSpPr>
            <p:cNvPr id="96369" name="Oval 55"/>
            <p:cNvSpPr>
              <a:spLocks noChangeArrowheads="1"/>
            </p:cNvSpPr>
            <p:nvPr/>
          </p:nvSpPr>
          <p:spPr bwMode="auto">
            <a:xfrm>
              <a:off x="3840"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grpSp>
      <p:grpSp>
        <p:nvGrpSpPr>
          <p:cNvPr id="4" name="Group 56"/>
          <p:cNvGrpSpPr>
            <a:grpSpLocks/>
          </p:cNvGrpSpPr>
          <p:nvPr/>
        </p:nvGrpSpPr>
        <p:grpSpPr bwMode="auto">
          <a:xfrm>
            <a:off x="6011863" y="765175"/>
            <a:ext cx="838200" cy="838200"/>
            <a:chOff x="3504" y="2016"/>
            <a:chExt cx="528" cy="528"/>
          </a:xfrm>
        </p:grpSpPr>
        <p:sp>
          <p:nvSpPr>
            <p:cNvPr id="96362" name="Oval 57"/>
            <p:cNvSpPr>
              <a:spLocks noChangeArrowheads="1"/>
            </p:cNvSpPr>
            <p:nvPr/>
          </p:nvSpPr>
          <p:spPr bwMode="auto">
            <a:xfrm>
              <a:off x="3504" y="2016"/>
              <a:ext cx="528" cy="528"/>
            </a:xfrm>
            <a:prstGeom prst="ellipse">
              <a:avLst/>
            </a:prstGeom>
            <a:noFill/>
            <a:ln w="38100">
              <a:solidFill>
                <a:srgbClr val="FF3300"/>
              </a:solidFill>
              <a:miter lim="800000"/>
              <a:headEnd/>
              <a:tailEnd/>
            </a:ln>
          </p:spPr>
          <p:txBody>
            <a:bodyPr wrap="none" anchor="ctr"/>
            <a:lstStyle/>
            <a:p>
              <a:endParaRPr lang="zh-CN" altLang="en-US"/>
            </a:p>
          </p:txBody>
        </p:sp>
        <p:sp>
          <p:nvSpPr>
            <p:cNvPr id="96363" name="Freeform 58"/>
            <p:cNvSpPr>
              <a:spLocks/>
            </p:cNvSpPr>
            <p:nvPr/>
          </p:nvSpPr>
          <p:spPr bwMode="auto">
            <a:xfrm flipV="1">
              <a:off x="3648" y="2352"/>
              <a:ext cx="240" cy="96"/>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38100">
              <a:solidFill>
                <a:srgbClr val="FF3300"/>
              </a:solidFill>
              <a:miter lim="800000"/>
              <a:headEnd/>
              <a:tailEnd/>
            </a:ln>
          </p:spPr>
          <p:txBody>
            <a:bodyPr wrap="none"/>
            <a:lstStyle/>
            <a:p>
              <a:endParaRPr lang="zh-CN" altLang="en-US"/>
            </a:p>
          </p:txBody>
        </p:sp>
        <p:sp>
          <p:nvSpPr>
            <p:cNvPr id="96364" name="Oval 59"/>
            <p:cNvSpPr>
              <a:spLocks noChangeArrowheads="1"/>
            </p:cNvSpPr>
            <p:nvPr/>
          </p:nvSpPr>
          <p:spPr bwMode="auto">
            <a:xfrm>
              <a:off x="3648"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sp>
          <p:nvSpPr>
            <p:cNvPr id="96365" name="Oval 60"/>
            <p:cNvSpPr>
              <a:spLocks noChangeArrowheads="1"/>
            </p:cNvSpPr>
            <p:nvPr/>
          </p:nvSpPr>
          <p:spPr bwMode="auto">
            <a:xfrm>
              <a:off x="3840"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grpSp>
      <p:grpSp>
        <p:nvGrpSpPr>
          <p:cNvPr id="5" name="Group 61"/>
          <p:cNvGrpSpPr>
            <a:grpSpLocks/>
          </p:cNvGrpSpPr>
          <p:nvPr/>
        </p:nvGrpSpPr>
        <p:grpSpPr bwMode="auto">
          <a:xfrm>
            <a:off x="6697663" y="917575"/>
            <a:ext cx="838200" cy="838200"/>
            <a:chOff x="3504" y="2016"/>
            <a:chExt cx="528" cy="528"/>
          </a:xfrm>
        </p:grpSpPr>
        <p:sp>
          <p:nvSpPr>
            <p:cNvPr id="96358" name="Oval 62"/>
            <p:cNvSpPr>
              <a:spLocks noChangeArrowheads="1"/>
            </p:cNvSpPr>
            <p:nvPr/>
          </p:nvSpPr>
          <p:spPr bwMode="auto">
            <a:xfrm>
              <a:off x="3504" y="2016"/>
              <a:ext cx="528" cy="528"/>
            </a:xfrm>
            <a:prstGeom prst="ellipse">
              <a:avLst/>
            </a:prstGeom>
            <a:noFill/>
            <a:ln w="38100">
              <a:solidFill>
                <a:srgbClr val="FF3300"/>
              </a:solidFill>
              <a:miter lim="800000"/>
              <a:headEnd/>
              <a:tailEnd/>
            </a:ln>
          </p:spPr>
          <p:txBody>
            <a:bodyPr wrap="none" anchor="ctr"/>
            <a:lstStyle/>
            <a:p>
              <a:endParaRPr lang="zh-CN" altLang="en-US"/>
            </a:p>
          </p:txBody>
        </p:sp>
        <p:sp>
          <p:nvSpPr>
            <p:cNvPr id="96359" name="Freeform 63"/>
            <p:cNvSpPr>
              <a:spLocks/>
            </p:cNvSpPr>
            <p:nvPr/>
          </p:nvSpPr>
          <p:spPr bwMode="auto">
            <a:xfrm flipV="1">
              <a:off x="3648" y="2352"/>
              <a:ext cx="240" cy="96"/>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38100">
              <a:solidFill>
                <a:srgbClr val="FF3300"/>
              </a:solidFill>
              <a:miter lim="800000"/>
              <a:headEnd/>
              <a:tailEnd/>
            </a:ln>
          </p:spPr>
          <p:txBody>
            <a:bodyPr wrap="none"/>
            <a:lstStyle/>
            <a:p>
              <a:endParaRPr lang="zh-CN" altLang="en-US"/>
            </a:p>
          </p:txBody>
        </p:sp>
        <p:sp>
          <p:nvSpPr>
            <p:cNvPr id="96360" name="Oval 64"/>
            <p:cNvSpPr>
              <a:spLocks noChangeArrowheads="1"/>
            </p:cNvSpPr>
            <p:nvPr/>
          </p:nvSpPr>
          <p:spPr bwMode="auto">
            <a:xfrm>
              <a:off x="3648"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sp>
          <p:nvSpPr>
            <p:cNvPr id="96361" name="Oval 65"/>
            <p:cNvSpPr>
              <a:spLocks noChangeArrowheads="1"/>
            </p:cNvSpPr>
            <p:nvPr/>
          </p:nvSpPr>
          <p:spPr bwMode="auto">
            <a:xfrm>
              <a:off x="3840"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grpSp>
      <p:grpSp>
        <p:nvGrpSpPr>
          <p:cNvPr id="6" name="Group 66"/>
          <p:cNvGrpSpPr>
            <a:grpSpLocks/>
          </p:cNvGrpSpPr>
          <p:nvPr/>
        </p:nvGrpSpPr>
        <p:grpSpPr bwMode="auto">
          <a:xfrm>
            <a:off x="7154863" y="1374775"/>
            <a:ext cx="838200" cy="838200"/>
            <a:chOff x="3504" y="2016"/>
            <a:chExt cx="528" cy="528"/>
          </a:xfrm>
        </p:grpSpPr>
        <p:sp>
          <p:nvSpPr>
            <p:cNvPr id="96354" name="Oval 67"/>
            <p:cNvSpPr>
              <a:spLocks noChangeArrowheads="1"/>
            </p:cNvSpPr>
            <p:nvPr/>
          </p:nvSpPr>
          <p:spPr bwMode="auto">
            <a:xfrm>
              <a:off x="3504" y="2016"/>
              <a:ext cx="528" cy="528"/>
            </a:xfrm>
            <a:prstGeom prst="ellipse">
              <a:avLst/>
            </a:prstGeom>
            <a:noFill/>
            <a:ln w="38100">
              <a:solidFill>
                <a:srgbClr val="FF3300"/>
              </a:solidFill>
              <a:miter lim="800000"/>
              <a:headEnd/>
              <a:tailEnd/>
            </a:ln>
          </p:spPr>
          <p:txBody>
            <a:bodyPr wrap="none" anchor="ctr"/>
            <a:lstStyle/>
            <a:p>
              <a:endParaRPr lang="zh-CN" altLang="en-US"/>
            </a:p>
          </p:txBody>
        </p:sp>
        <p:sp>
          <p:nvSpPr>
            <p:cNvPr id="96355" name="Freeform 68"/>
            <p:cNvSpPr>
              <a:spLocks/>
            </p:cNvSpPr>
            <p:nvPr/>
          </p:nvSpPr>
          <p:spPr bwMode="auto">
            <a:xfrm flipV="1">
              <a:off x="3648" y="2352"/>
              <a:ext cx="240" cy="96"/>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38100">
              <a:solidFill>
                <a:srgbClr val="FF3300"/>
              </a:solidFill>
              <a:miter lim="800000"/>
              <a:headEnd/>
              <a:tailEnd/>
            </a:ln>
          </p:spPr>
          <p:txBody>
            <a:bodyPr wrap="none"/>
            <a:lstStyle/>
            <a:p>
              <a:endParaRPr lang="zh-CN" altLang="en-US"/>
            </a:p>
          </p:txBody>
        </p:sp>
        <p:sp>
          <p:nvSpPr>
            <p:cNvPr id="96356" name="Oval 69"/>
            <p:cNvSpPr>
              <a:spLocks noChangeArrowheads="1"/>
            </p:cNvSpPr>
            <p:nvPr/>
          </p:nvSpPr>
          <p:spPr bwMode="auto">
            <a:xfrm>
              <a:off x="3648"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sp>
          <p:nvSpPr>
            <p:cNvPr id="96357" name="Oval 70"/>
            <p:cNvSpPr>
              <a:spLocks noChangeArrowheads="1"/>
            </p:cNvSpPr>
            <p:nvPr/>
          </p:nvSpPr>
          <p:spPr bwMode="auto">
            <a:xfrm>
              <a:off x="3840"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grpSp>
      <p:grpSp>
        <p:nvGrpSpPr>
          <p:cNvPr id="7" name="Group 71"/>
          <p:cNvGrpSpPr>
            <a:grpSpLocks/>
          </p:cNvGrpSpPr>
          <p:nvPr/>
        </p:nvGrpSpPr>
        <p:grpSpPr bwMode="auto">
          <a:xfrm>
            <a:off x="7380288" y="1917700"/>
            <a:ext cx="838200" cy="838200"/>
            <a:chOff x="3504" y="2016"/>
            <a:chExt cx="528" cy="528"/>
          </a:xfrm>
        </p:grpSpPr>
        <p:sp>
          <p:nvSpPr>
            <p:cNvPr id="96350" name="Oval 72"/>
            <p:cNvSpPr>
              <a:spLocks noChangeArrowheads="1"/>
            </p:cNvSpPr>
            <p:nvPr/>
          </p:nvSpPr>
          <p:spPr bwMode="auto">
            <a:xfrm>
              <a:off x="3504" y="2016"/>
              <a:ext cx="528" cy="528"/>
            </a:xfrm>
            <a:prstGeom prst="ellipse">
              <a:avLst/>
            </a:prstGeom>
            <a:noFill/>
            <a:ln w="38100">
              <a:solidFill>
                <a:srgbClr val="FF3300"/>
              </a:solidFill>
              <a:miter lim="800000"/>
              <a:headEnd/>
              <a:tailEnd/>
            </a:ln>
          </p:spPr>
          <p:txBody>
            <a:bodyPr wrap="none" anchor="ctr"/>
            <a:lstStyle/>
            <a:p>
              <a:endParaRPr lang="zh-CN" altLang="en-US"/>
            </a:p>
          </p:txBody>
        </p:sp>
        <p:sp>
          <p:nvSpPr>
            <p:cNvPr id="96351" name="Freeform 73"/>
            <p:cNvSpPr>
              <a:spLocks/>
            </p:cNvSpPr>
            <p:nvPr/>
          </p:nvSpPr>
          <p:spPr bwMode="auto">
            <a:xfrm flipV="1">
              <a:off x="3648" y="2352"/>
              <a:ext cx="240" cy="96"/>
            </a:xfrm>
            <a:custGeom>
              <a:avLst/>
              <a:gdLst>
                <a:gd name="T0" fmla="*/ 0 w 960"/>
                <a:gd name="T1" fmla="*/ 0 h 288"/>
                <a:gd name="T2" fmla="*/ 48 w 960"/>
                <a:gd name="T3" fmla="*/ 96 h 288"/>
                <a:gd name="T4" fmla="*/ 288 w 960"/>
                <a:gd name="T5" fmla="*/ 240 h 288"/>
                <a:gd name="T6" fmla="*/ 528 w 960"/>
                <a:gd name="T7" fmla="*/ 288 h 288"/>
                <a:gd name="T8" fmla="*/ 720 w 960"/>
                <a:gd name="T9" fmla="*/ 240 h 288"/>
                <a:gd name="T10" fmla="*/ 912 w 960"/>
                <a:gd name="T11" fmla="*/ 144 h 288"/>
                <a:gd name="T12" fmla="*/ 960 w 960"/>
                <a:gd name="T13" fmla="*/ 48 h 288"/>
                <a:gd name="T14" fmla="*/ 0 60000 65536"/>
                <a:gd name="T15" fmla="*/ 0 60000 65536"/>
                <a:gd name="T16" fmla="*/ 0 60000 65536"/>
                <a:gd name="T17" fmla="*/ 0 60000 65536"/>
                <a:gd name="T18" fmla="*/ 0 60000 65536"/>
                <a:gd name="T19" fmla="*/ 0 60000 65536"/>
                <a:gd name="T20" fmla="*/ 0 60000 65536"/>
                <a:gd name="T21" fmla="*/ 0 w 960"/>
                <a:gd name="T22" fmla="*/ 0 h 288"/>
                <a:gd name="T23" fmla="*/ 960 w 96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288">
                  <a:moveTo>
                    <a:pt x="0" y="0"/>
                  </a:moveTo>
                  <a:cubicBezTo>
                    <a:pt x="0" y="28"/>
                    <a:pt x="0" y="56"/>
                    <a:pt x="48" y="96"/>
                  </a:cubicBezTo>
                  <a:cubicBezTo>
                    <a:pt x="96" y="136"/>
                    <a:pt x="208" y="208"/>
                    <a:pt x="288" y="240"/>
                  </a:cubicBezTo>
                  <a:cubicBezTo>
                    <a:pt x="368" y="272"/>
                    <a:pt x="456" y="288"/>
                    <a:pt x="528" y="288"/>
                  </a:cubicBezTo>
                  <a:cubicBezTo>
                    <a:pt x="600" y="288"/>
                    <a:pt x="656" y="264"/>
                    <a:pt x="720" y="240"/>
                  </a:cubicBezTo>
                  <a:cubicBezTo>
                    <a:pt x="784" y="216"/>
                    <a:pt x="872" y="176"/>
                    <a:pt x="912" y="144"/>
                  </a:cubicBezTo>
                  <a:cubicBezTo>
                    <a:pt x="952" y="112"/>
                    <a:pt x="952" y="72"/>
                    <a:pt x="960" y="48"/>
                  </a:cubicBezTo>
                </a:path>
              </a:pathLst>
            </a:custGeom>
            <a:noFill/>
            <a:ln w="38100">
              <a:solidFill>
                <a:srgbClr val="FF3300"/>
              </a:solidFill>
              <a:miter lim="800000"/>
              <a:headEnd/>
              <a:tailEnd/>
            </a:ln>
          </p:spPr>
          <p:txBody>
            <a:bodyPr wrap="none"/>
            <a:lstStyle/>
            <a:p>
              <a:endParaRPr lang="zh-CN" altLang="en-US"/>
            </a:p>
          </p:txBody>
        </p:sp>
        <p:sp>
          <p:nvSpPr>
            <p:cNvPr id="96352" name="Oval 74"/>
            <p:cNvSpPr>
              <a:spLocks noChangeArrowheads="1"/>
            </p:cNvSpPr>
            <p:nvPr/>
          </p:nvSpPr>
          <p:spPr bwMode="auto">
            <a:xfrm>
              <a:off x="3648"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sp>
          <p:nvSpPr>
            <p:cNvPr id="96353" name="Oval 75"/>
            <p:cNvSpPr>
              <a:spLocks noChangeArrowheads="1"/>
            </p:cNvSpPr>
            <p:nvPr/>
          </p:nvSpPr>
          <p:spPr bwMode="auto">
            <a:xfrm>
              <a:off x="3840" y="2208"/>
              <a:ext cx="48" cy="48"/>
            </a:xfrm>
            <a:prstGeom prst="ellipse">
              <a:avLst/>
            </a:prstGeom>
            <a:solidFill>
              <a:srgbClr val="8BAE6C"/>
            </a:solidFill>
            <a:ln w="38100">
              <a:solidFill>
                <a:srgbClr val="FF3300"/>
              </a:solidFill>
              <a:miter lim="800000"/>
              <a:headEnd/>
              <a:tailEnd/>
            </a:ln>
          </p:spPr>
          <p:txBody>
            <a:bodyPr wrap="none" anchor="ctr"/>
            <a:lstStyle/>
            <a:p>
              <a:endParaRPr lang="zh-CN" altLang="en-US"/>
            </a:p>
          </p:txBody>
        </p:sp>
      </p:grpSp>
      <p:grpSp>
        <p:nvGrpSpPr>
          <p:cNvPr id="8" name="Group 76"/>
          <p:cNvGrpSpPr>
            <a:grpSpLocks/>
          </p:cNvGrpSpPr>
          <p:nvPr/>
        </p:nvGrpSpPr>
        <p:grpSpPr bwMode="auto">
          <a:xfrm>
            <a:off x="0" y="4868863"/>
            <a:ext cx="1828800" cy="533400"/>
            <a:chOff x="432" y="3072"/>
            <a:chExt cx="1152" cy="336"/>
          </a:xfrm>
        </p:grpSpPr>
        <p:grpSp>
          <p:nvGrpSpPr>
            <p:cNvPr id="9" name="Group 77"/>
            <p:cNvGrpSpPr>
              <a:grpSpLocks/>
            </p:cNvGrpSpPr>
            <p:nvPr/>
          </p:nvGrpSpPr>
          <p:grpSpPr bwMode="auto">
            <a:xfrm>
              <a:off x="432" y="3072"/>
              <a:ext cx="1152" cy="336"/>
              <a:chOff x="432" y="3072"/>
              <a:chExt cx="1152" cy="336"/>
            </a:xfrm>
          </p:grpSpPr>
          <p:sp>
            <p:nvSpPr>
              <p:cNvPr id="96346" name="Oval 78"/>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47" name="Oval 79"/>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48" name="Line 80"/>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49" name="Text Box 81"/>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6345" name="Oval 82"/>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algn="ctr">
                <a:spcBef>
                  <a:spcPct val="0"/>
                </a:spcBef>
              </a:pPr>
              <a:endParaRPr kumimoji="1" lang="zh-CN" altLang="zh-CN" sz="2400">
                <a:ea typeface="文鼎粗魏碑简" pitchFamily="49" charset="-122"/>
              </a:endParaRPr>
            </a:p>
          </p:txBody>
        </p:sp>
      </p:grpSp>
      <p:grpSp>
        <p:nvGrpSpPr>
          <p:cNvPr id="10" name="Group 83"/>
          <p:cNvGrpSpPr>
            <a:grpSpLocks/>
          </p:cNvGrpSpPr>
          <p:nvPr/>
        </p:nvGrpSpPr>
        <p:grpSpPr bwMode="auto">
          <a:xfrm>
            <a:off x="5170488" y="4132263"/>
            <a:ext cx="1828800" cy="533400"/>
            <a:chOff x="432" y="3072"/>
            <a:chExt cx="1152" cy="336"/>
          </a:xfrm>
        </p:grpSpPr>
        <p:grpSp>
          <p:nvGrpSpPr>
            <p:cNvPr id="11" name="Group 84"/>
            <p:cNvGrpSpPr>
              <a:grpSpLocks/>
            </p:cNvGrpSpPr>
            <p:nvPr/>
          </p:nvGrpSpPr>
          <p:grpSpPr bwMode="auto">
            <a:xfrm>
              <a:off x="432" y="3072"/>
              <a:ext cx="1152" cy="336"/>
              <a:chOff x="432" y="3072"/>
              <a:chExt cx="1152" cy="336"/>
            </a:xfrm>
          </p:grpSpPr>
          <p:sp>
            <p:nvSpPr>
              <p:cNvPr id="96340" name="Oval 85"/>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41" name="Oval 86"/>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42" name="Line 87"/>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43" name="Text Box 88"/>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339" name="Oval 89"/>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endParaRPr lang="zh-CN" altLang="en-US"/>
            </a:p>
          </p:txBody>
        </p:sp>
      </p:grpSp>
      <p:grpSp>
        <p:nvGrpSpPr>
          <p:cNvPr id="12" name="Group 90"/>
          <p:cNvGrpSpPr>
            <a:grpSpLocks/>
          </p:cNvGrpSpPr>
          <p:nvPr/>
        </p:nvGrpSpPr>
        <p:grpSpPr bwMode="auto">
          <a:xfrm>
            <a:off x="5627688" y="2913063"/>
            <a:ext cx="838200" cy="1447800"/>
            <a:chOff x="3792" y="672"/>
            <a:chExt cx="528" cy="912"/>
          </a:xfrm>
        </p:grpSpPr>
        <p:grpSp>
          <p:nvGrpSpPr>
            <p:cNvPr id="13" name="Group 91"/>
            <p:cNvGrpSpPr>
              <a:grpSpLocks/>
            </p:cNvGrpSpPr>
            <p:nvPr/>
          </p:nvGrpSpPr>
          <p:grpSpPr bwMode="auto">
            <a:xfrm>
              <a:off x="3792" y="672"/>
              <a:ext cx="528" cy="528"/>
              <a:chOff x="1920" y="960"/>
              <a:chExt cx="528" cy="528"/>
            </a:xfrm>
          </p:grpSpPr>
          <p:sp>
            <p:nvSpPr>
              <p:cNvPr id="96336" name="Oval 92"/>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337" name="Text Box 93"/>
              <p:cNvSpPr txBox="1">
                <a:spLocks noChangeArrowheads="1"/>
              </p:cNvSpPr>
              <p:nvPr/>
            </p:nvSpPr>
            <p:spPr bwMode="auto">
              <a:xfrm>
                <a:off x="2064" y="1056"/>
                <a:ext cx="336" cy="327"/>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335" name="Line 94"/>
            <p:cNvSpPr>
              <a:spLocks noChangeShapeType="1"/>
            </p:cNvSpPr>
            <p:nvPr/>
          </p:nvSpPr>
          <p:spPr bwMode="auto">
            <a:xfrm flipH="1" flipV="1">
              <a:off x="4080" y="1200"/>
              <a:ext cx="0" cy="384"/>
            </a:xfrm>
            <a:prstGeom prst="line">
              <a:avLst/>
            </a:prstGeom>
            <a:noFill/>
            <a:ln w="9525">
              <a:solidFill>
                <a:srgbClr val="66FF33"/>
              </a:solidFill>
              <a:miter lim="800000"/>
              <a:headEnd/>
              <a:tailEnd/>
            </a:ln>
          </p:spPr>
          <p:txBody>
            <a:bodyPr wrap="none"/>
            <a:lstStyle/>
            <a:p>
              <a:endParaRPr lang="zh-CN" altLang="en-US"/>
            </a:p>
          </p:txBody>
        </p:sp>
      </p:grpSp>
      <p:grpSp>
        <p:nvGrpSpPr>
          <p:cNvPr id="14" name="Group 95"/>
          <p:cNvGrpSpPr>
            <a:grpSpLocks/>
          </p:cNvGrpSpPr>
          <p:nvPr/>
        </p:nvGrpSpPr>
        <p:grpSpPr bwMode="auto">
          <a:xfrm>
            <a:off x="6084888" y="3141663"/>
            <a:ext cx="914400" cy="1219200"/>
            <a:chOff x="3888" y="912"/>
            <a:chExt cx="576" cy="768"/>
          </a:xfrm>
        </p:grpSpPr>
        <p:grpSp>
          <p:nvGrpSpPr>
            <p:cNvPr id="15" name="Group 96"/>
            <p:cNvGrpSpPr>
              <a:grpSpLocks/>
            </p:cNvGrpSpPr>
            <p:nvPr/>
          </p:nvGrpSpPr>
          <p:grpSpPr bwMode="auto">
            <a:xfrm>
              <a:off x="3936" y="912"/>
              <a:ext cx="528" cy="528"/>
              <a:chOff x="1920" y="960"/>
              <a:chExt cx="528" cy="528"/>
            </a:xfrm>
          </p:grpSpPr>
          <p:sp>
            <p:nvSpPr>
              <p:cNvPr id="96332" name="Oval 97"/>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333" name="Text Box 98"/>
              <p:cNvSpPr txBox="1">
                <a:spLocks noChangeArrowheads="1"/>
              </p:cNvSpPr>
              <p:nvPr/>
            </p:nvSpPr>
            <p:spPr bwMode="auto">
              <a:xfrm>
                <a:off x="2064" y="1056"/>
                <a:ext cx="336" cy="327"/>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331" name="Line 99"/>
            <p:cNvSpPr>
              <a:spLocks noChangeShapeType="1"/>
            </p:cNvSpPr>
            <p:nvPr/>
          </p:nvSpPr>
          <p:spPr bwMode="auto">
            <a:xfrm flipV="1">
              <a:off x="3888" y="1392"/>
              <a:ext cx="144" cy="288"/>
            </a:xfrm>
            <a:prstGeom prst="line">
              <a:avLst/>
            </a:prstGeom>
            <a:noFill/>
            <a:ln w="9525">
              <a:solidFill>
                <a:srgbClr val="66FF33"/>
              </a:solidFill>
              <a:miter lim="800000"/>
              <a:headEnd/>
              <a:tailEnd/>
            </a:ln>
          </p:spPr>
          <p:txBody>
            <a:bodyPr wrap="none"/>
            <a:lstStyle/>
            <a:p>
              <a:endParaRPr lang="zh-CN" altLang="en-US"/>
            </a:p>
          </p:txBody>
        </p:sp>
      </p:grpSp>
      <p:grpSp>
        <p:nvGrpSpPr>
          <p:cNvPr id="16" name="Group 100"/>
          <p:cNvGrpSpPr>
            <a:grpSpLocks/>
          </p:cNvGrpSpPr>
          <p:nvPr/>
        </p:nvGrpSpPr>
        <p:grpSpPr bwMode="auto">
          <a:xfrm>
            <a:off x="6011863" y="3500438"/>
            <a:ext cx="1295400" cy="838200"/>
            <a:chOff x="3840" y="1152"/>
            <a:chExt cx="816" cy="528"/>
          </a:xfrm>
        </p:grpSpPr>
        <p:grpSp>
          <p:nvGrpSpPr>
            <p:cNvPr id="17" name="Group 101"/>
            <p:cNvGrpSpPr>
              <a:grpSpLocks/>
            </p:cNvGrpSpPr>
            <p:nvPr/>
          </p:nvGrpSpPr>
          <p:grpSpPr bwMode="auto">
            <a:xfrm>
              <a:off x="4128" y="1152"/>
              <a:ext cx="528" cy="528"/>
              <a:chOff x="1920" y="960"/>
              <a:chExt cx="528" cy="528"/>
            </a:xfrm>
          </p:grpSpPr>
          <p:sp>
            <p:nvSpPr>
              <p:cNvPr id="96328" name="Oval 102"/>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329" name="Text Box 103"/>
              <p:cNvSpPr txBox="1">
                <a:spLocks noChangeArrowheads="1"/>
              </p:cNvSpPr>
              <p:nvPr/>
            </p:nvSpPr>
            <p:spPr bwMode="auto">
              <a:xfrm>
                <a:off x="2064" y="1056"/>
                <a:ext cx="336" cy="327"/>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327" name="Line 104"/>
            <p:cNvSpPr>
              <a:spLocks noChangeShapeType="1"/>
            </p:cNvSpPr>
            <p:nvPr/>
          </p:nvSpPr>
          <p:spPr bwMode="auto">
            <a:xfrm flipV="1">
              <a:off x="3840" y="1536"/>
              <a:ext cx="384" cy="144"/>
            </a:xfrm>
            <a:prstGeom prst="line">
              <a:avLst/>
            </a:prstGeom>
            <a:noFill/>
            <a:ln w="9525">
              <a:solidFill>
                <a:srgbClr val="66FF33"/>
              </a:solidFill>
              <a:miter lim="800000"/>
              <a:headEnd/>
              <a:tailEnd/>
            </a:ln>
          </p:spPr>
          <p:txBody>
            <a:bodyPr wrap="none"/>
            <a:lstStyle/>
            <a:p>
              <a:endParaRPr lang="zh-CN" altLang="en-US"/>
            </a:p>
          </p:txBody>
        </p:sp>
      </p:grpSp>
      <p:sp>
        <p:nvSpPr>
          <p:cNvPr id="437358" name="AutoShape 110"/>
          <p:cNvSpPr>
            <a:spLocks noChangeArrowheads="1"/>
          </p:cNvSpPr>
          <p:nvPr/>
        </p:nvSpPr>
        <p:spPr bwMode="auto">
          <a:xfrm>
            <a:off x="6732588" y="3933825"/>
            <a:ext cx="914400" cy="914400"/>
          </a:xfrm>
          <a:prstGeom prst="smileyFace">
            <a:avLst>
              <a:gd name="adj" fmla="val 4653"/>
            </a:avLst>
          </a:prstGeom>
          <a:solidFill>
            <a:srgbClr val="FF99CC"/>
          </a:solidFill>
          <a:ln w="9525">
            <a:solidFill>
              <a:schemeClr val="tx1"/>
            </a:solidFill>
            <a:miter lim="800000"/>
            <a:headEnd/>
            <a:tailEnd/>
          </a:ln>
        </p:spPr>
        <p:txBody>
          <a:bodyPr wrap="none" anchor="ctr"/>
          <a:lstStyle/>
          <a:p>
            <a:endParaRPr lang="zh-CN" altLang="en-US"/>
          </a:p>
        </p:txBody>
      </p:sp>
      <p:sp>
        <p:nvSpPr>
          <p:cNvPr id="96272" name="Rectangle 113"/>
          <p:cNvSpPr>
            <a:spLocks noChangeArrowheads="1"/>
          </p:cNvSpPr>
          <p:nvPr/>
        </p:nvSpPr>
        <p:spPr bwMode="auto">
          <a:xfrm>
            <a:off x="971550" y="260350"/>
            <a:ext cx="4537075" cy="641350"/>
          </a:xfrm>
          <a:prstGeom prst="rect">
            <a:avLst/>
          </a:prstGeom>
          <a:noFill/>
          <a:ln w="9525" algn="ctr">
            <a:noFill/>
            <a:miter lim="800000"/>
            <a:headEnd/>
            <a:tailEnd/>
          </a:ln>
        </p:spPr>
        <p:txBody>
          <a:bodyPr wrap="none">
            <a:spAutoFit/>
          </a:bodyPr>
          <a:lstStyle/>
          <a:p>
            <a:pPr marL="342900" indent="-342900"/>
            <a:r>
              <a:rPr kumimoji="1" lang="en-US" altLang="zh-CN" sz="3600" b="1">
                <a:solidFill>
                  <a:srgbClr val="0000FF"/>
                </a:solidFill>
              </a:rPr>
              <a:t>4.2.1.4   </a:t>
            </a:r>
            <a:r>
              <a:rPr kumimoji="1" lang="zh-CN" altLang="en-US" sz="3600" b="1">
                <a:solidFill>
                  <a:srgbClr val="0000FF"/>
                </a:solidFill>
              </a:rPr>
              <a:t>共价键的特征</a:t>
            </a:r>
          </a:p>
        </p:txBody>
      </p:sp>
      <p:grpSp>
        <p:nvGrpSpPr>
          <p:cNvPr id="18" name="Group 114"/>
          <p:cNvGrpSpPr>
            <a:grpSpLocks/>
          </p:cNvGrpSpPr>
          <p:nvPr/>
        </p:nvGrpSpPr>
        <p:grpSpPr bwMode="auto">
          <a:xfrm>
            <a:off x="5075238" y="2276475"/>
            <a:ext cx="1828800" cy="533400"/>
            <a:chOff x="432" y="3072"/>
            <a:chExt cx="1152" cy="336"/>
          </a:xfrm>
        </p:grpSpPr>
        <p:grpSp>
          <p:nvGrpSpPr>
            <p:cNvPr id="19" name="Group 115"/>
            <p:cNvGrpSpPr>
              <a:grpSpLocks/>
            </p:cNvGrpSpPr>
            <p:nvPr/>
          </p:nvGrpSpPr>
          <p:grpSpPr bwMode="auto">
            <a:xfrm>
              <a:off x="432" y="3072"/>
              <a:ext cx="1152" cy="336"/>
              <a:chOff x="432" y="3072"/>
              <a:chExt cx="1152" cy="336"/>
            </a:xfrm>
          </p:grpSpPr>
          <p:sp>
            <p:nvSpPr>
              <p:cNvPr id="96322" name="Oval 116"/>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23" name="Oval 117"/>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24" name="Line 118"/>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25" name="Text Box 119"/>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6321" name="Oval 120"/>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algn="ctr">
                <a:spcBef>
                  <a:spcPct val="0"/>
                </a:spcBef>
              </a:pPr>
              <a:endParaRPr kumimoji="1" lang="zh-CN" altLang="zh-CN" sz="2400">
                <a:ea typeface="文鼎粗魏碑简" pitchFamily="49" charset="-122"/>
              </a:endParaRPr>
            </a:p>
          </p:txBody>
        </p:sp>
      </p:grpSp>
      <p:grpSp>
        <p:nvGrpSpPr>
          <p:cNvPr id="20" name="Group 121"/>
          <p:cNvGrpSpPr>
            <a:grpSpLocks/>
          </p:cNvGrpSpPr>
          <p:nvPr/>
        </p:nvGrpSpPr>
        <p:grpSpPr bwMode="auto">
          <a:xfrm rot="-10546440">
            <a:off x="4787900" y="4797425"/>
            <a:ext cx="838200" cy="1295400"/>
            <a:chOff x="3792" y="672"/>
            <a:chExt cx="528" cy="912"/>
          </a:xfrm>
        </p:grpSpPr>
        <p:grpSp>
          <p:nvGrpSpPr>
            <p:cNvPr id="21" name="Group 122"/>
            <p:cNvGrpSpPr>
              <a:grpSpLocks/>
            </p:cNvGrpSpPr>
            <p:nvPr/>
          </p:nvGrpSpPr>
          <p:grpSpPr bwMode="auto">
            <a:xfrm>
              <a:off x="3792" y="672"/>
              <a:ext cx="528" cy="528"/>
              <a:chOff x="1920" y="960"/>
              <a:chExt cx="528" cy="528"/>
            </a:xfrm>
          </p:grpSpPr>
          <p:sp>
            <p:nvSpPr>
              <p:cNvPr id="96318" name="Oval 123"/>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319" name="Text Box 124"/>
              <p:cNvSpPr txBox="1">
                <a:spLocks noChangeArrowheads="1"/>
              </p:cNvSpPr>
              <p:nvPr/>
            </p:nvSpPr>
            <p:spPr bwMode="auto">
              <a:xfrm>
                <a:off x="2064" y="1056"/>
                <a:ext cx="336" cy="366"/>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317" name="Line 125"/>
            <p:cNvSpPr>
              <a:spLocks noChangeShapeType="1"/>
            </p:cNvSpPr>
            <p:nvPr/>
          </p:nvSpPr>
          <p:spPr bwMode="auto">
            <a:xfrm flipH="1" flipV="1">
              <a:off x="4080" y="1200"/>
              <a:ext cx="0" cy="384"/>
            </a:xfrm>
            <a:prstGeom prst="line">
              <a:avLst/>
            </a:prstGeom>
            <a:noFill/>
            <a:ln w="9525">
              <a:solidFill>
                <a:srgbClr val="66FF33"/>
              </a:solidFill>
              <a:miter lim="800000"/>
              <a:headEnd/>
              <a:tailEnd/>
            </a:ln>
          </p:spPr>
          <p:txBody>
            <a:bodyPr wrap="none"/>
            <a:lstStyle/>
            <a:p>
              <a:endParaRPr lang="zh-CN" altLang="en-US"/>
            </a:p>
          </p:txBody>
        </p:sp>
      </p:grpSp>
      <p:grpSp>
        <p:nvGrpSpPr>
          <p:cNvPr id="22" name="Group 126"/>
          <p:cNvGrpSpPr>
            <a:grpSpLocks/>
          </p:cNvGrpSpPr>
          <p:nvPr/>
        </p:nvGrpSpPr>
        <p:grpSpPr bwMode="auto">
          <a:xfrm>
            <a:off x="1763713" y="5805488"/>
            <a:ext cx="1828800" cy="533400"/>
            <a:chOff x="432" y="3072"/>
            <a:chExt cx="1152" cy="336"/>
          </a:xfrm>
        </p:grpSpPr>
        <p:grpSp>
          <p:nvGrpSpPr>
            <p:cNvPr id="23" name="Group 127"/>
            <p:cNvGrpSpPr>
              <a:grpSpLocks/>
            </p:cNvGrpSpPr>
            <p:nvPr/>
          </p:nvGrpSpPr>
          <p:grpSpPr bwMode="auto">
            <a:xfrm>
              <a:off x="432" y="3072"/>
              <a:ext cx="1152" cy="336"/>
              <a:chOff x="432" y="3072"/>
              <a:chExt cx="1152" cy="336"/>
            </a:xfrm>
          </p:grpSpPr>
          <p:sp>
            <p:nvSpPr>
              <p:cNvPr id="96312" name="Oval 128"/>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13" name="Oval 129"/>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14" name="Line 130"/>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15" name="Text Box 131"/>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r>
                  <a:rPr kumimoji="1" lang="en-US" altLang="zh-CN">
                    <a:latin typeface="Tahoma" pitchFamily="34" charset="0"/>
                    <a:ea typeface="宋体" pitchFamily="2" charset="-122"/>
                  </a:rPr>
                  <a:t>+</a:t>
                </a:r>
              </a:p>
            </p:txBody>
          </p:sp>
        </p:grpSp>
        <p:sp>
          <p:nvSpPr>
            <p:cNvPr id="96311" name="Oval 132"/>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algn="ctr">
                <a:spcBef>
                  <a:spcPct val="0"/>
                </a:spcBef>
              </a:pPr>
              <a:endParaRPr kumimoji="1" lang="zh-CN" altLang="zh-CN" sz="2400">
                <a:ea typeface="文鼎粗魏碑简" pitchFamily="49" charset="-122"/>
              </a:endParaRPr>
            </a:p>
          </p:txBody>
        </p:sp>
      </p:grpSp>
      <p:grpSp>
        <p:nvGrpSpPr>
          <p:cNvPr id="24" name="Group 133"/>
          <p:cNvGrpSpPr>
            <a:grpSpLocks/>
          </p:cNvGrpSpPr>
          <p:nvPr/>
        </p:nvGrpSpPr>
        <p:grpSpPr bwMode="auto">
          <a:xfrm>
            <a:off x="4284663" y="5013325"/>
            <a:ext cx="1828800" cy="533400"/>
            <a:chOff x="432" y="3072"/>
            <a:chExt cx="1152" cy="336"/>
          </a:xfrm>
        </p:grpSpPr>
        <p:grpSp>
          <p:nvGrpSpPr>
            <p:cNvPr id="25" name="Group 134"/>
            <p:cNvGrpSpPr>
              <a:grpSpLocks/>
            </p:cNvGrpSpPr>
            <p:nvPr/>
          </p:nvGrpSpPr>
          <p:grpSpPr bwMode="auto">
            <a:xfrm>
              <a:off x="432" y="3072"/>
              <a:ext cx="1152" cy="336"/>
              <a:chOff x="432" y="3072"/>
              <a:chExt cx="1152" cy="336"/>
            </a:xfrm>
          </p:grpSpPr>
          <p:sp>
            <p:nvSpPr>
              <p:cNvPr id="96306" name="Oval 135"/>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07" name="Oval 136"/>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08" name="Line 137"/>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09" name="Text Box 138"/>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6305" name="Oval 139"/>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marL="342900" indent="-342900" algn="ctr"/>
              <a:endParaRPr lang="zh-CN" altLang="zh-CN"/>
            </a:p>
          </p:txBody>
        </p:sp>
      </p:grpSp>
      <p:grpSp>
        <p:nvGrpSpPr>
          <p:cNvPr id="26" name="Group 140"/>
          <p:cNvGrpSpPr>
            <a:grpSpLocks/>
          </p:cNvGrpSpPr>
          <p:nvPr/>
        </p:nvGrpSpPr>
        <p:grpSpPr bwMode="auto">
          <a:xfrm>
            <a:off x="7315200" y="5300663"/>
            <a:ext cx="1828800" cy="533400"/>
            <a:chOff x="432" y="3072"/>
            <a:chExt cx="1152" cy="336"/>
          </a:xfrm>
        </p:grpSpPr>
        <p:grpSp>
          <p:nvGrpSpPr>
            <p:cNvPr id="27" name="Group 141"/>
            <p:cNvGrpSpPr>
              <a:grpSpLocks/>
            </p:cNvGrpSpPr>
            <p:nvPr/>
          </p:nvGrpSpPr>
          <p:grpSpPr bwMode="auto">
            <a:xfrm>
              <a:off x="432" y="3072"/>
              <a:ext cx="1152" cy="336"/>
              <a:chOff x="432" y="3072"/>
              <a:chExt cx="1152" cy="336"/>
            </a:xfrm>
          </p:grpSpPr>
          <p:sp>
            <p:nvSpPr>
              <p:cNvPr id="96300" name="Oval 142"/>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01" name="Oval 143"/>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6302" name="Line 144"/>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6303" name="Text Box 145"/>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6299" name="Oval 146"/>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marL="342900" indent="-342900" algn="ctr"/>
              <a:endParaRPr lang="zh-CN" altLang="zh-CN"/>
            </a:p>
          </p:txBody>
        </p:sp>
      </p:grpSp>
      <p:grpSp>
        <p:nvGrpSpPr>
          <p:cNvPr id="28" name="Group 147"/>
          <p:cNvGrpSpPr>
            <a:grpSpLocks/>
          </p:cNvGrpSpPr>
          <p:nvPr/>
        </p:nvGrpSpPr>
        <p:grpSpPr bwMode="auto">
          <a:xfrm rot="4240609">
            <a:off x="2784475" y="5072063"/>
            <a:ext cx="838200" cy="1295400"/>
            <a:chOff x="3792" y="672"/>
            <a:chExt cx="528" cy="912"/>
          </a:xfrm>
        </p:grpSpPr>
        <p:grpSp>
          <p:nvGrpSpPr>
            <p:cNvPr id="29" name="Group 148"/>
            <p:cNvGrpSpPr>
              <a:grpSpLocks/>
            </p:cNvGrpSpPr>
            <p:nvPr/>
          </p:nvGrpSpPr>
          <p:grpSpPr bwMode="auto">
            <a:xfrm>
              <a:off x="3792" y="672"/>
              <a:ext cx="528" cy="528"/>
              <a:chOff x="1920" y="960"/>
              <a:chExt cx="528" cy="528"/>
            </a:xfrm>
          </p:grpSpPr>
          <p:sp>
            <p:nvSpPr>
              <p:cNvPr id="96296" name="Oval 149"/>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297" name="Text Box 150"/>
              <p:cNvSpPr txBox="1">
                <a:spLocks noChangeArrowheads="1"/>
              </p:cNvSpPr>
              <p:nvPr/>
            </p:nvSpPr>
            <p:spPr bwMode="auto">
              <a:xfrm>
                <a:off x="2064" y="1056"/>
                <a:ext cx="336" cy="366"/>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295" name="Line 151"/>
            <p:cNvSpPr>
              <a:spLocks noChangeShapeType="1"/>
            </p:cNvSpPr>
            <p:nvPr/>
          </p:nvSpPr>
          <p:spPr bwMode="auto">
            <a:xfrm flipH="1" flipV="1">
              <a:off x="4080" y="1200"/>
              <a:ext cx="0" cy="384"/>
            </a:xfrm>
            <a:prstGeom prst="line">
              <a:avLst/>
            </a:prstGeom>
            <a:noFill/>
            <a:ln w="9525">
              <a:solidFill>
                <a:srgbClr val="66FF33"/>
              </a:solidFill>
              <a:miter lim="800000"/>
              <a:headEnd/>
              <a:tailEnd/>
            </a:ln>
          </p:spPr>
          <p:txBody>
            <a:bodyPr wrap="none"/>
            <a:lstStyle/>
            <a:p>
              <a:endParaRPr lang="zh-CN" altLang="en-US"/>
            </a:p>
          </p:txBody>
        </p:sp>
      </p:grpSp>
      <p:grpSp>
        <p:nvGrpSpPr>
          <p:cNvPr id="30" name="Group 152"/>
          <p:cNvGrpSpPr>
            <a:grpSpLocks/>
          </p:cNvGrpSpPr>
          <p:nvPr/>
        </p:nvGrpSpPr>
        <p:grpSpPr bwMode="auto">
          <a:xfrm rot="5400000">
            <a:off x="1200150" y="4495800"/>
            <a:ext cx="838200" cy="1295400"/>
            <a:chOff x="3792" y="672"/>
            <a:chExt cx="528" cy="912"/>
          </a:xfrm>
        </p:grpSpPr>
        <p:grpSp>
          <p:nvGrpSpPr>
            <p:cNvPr id="31" name="Group 153"/>
            <p:cNvGrpSpPr>
              <a:grpSpLocks/>
            </p:cNvGrpSpPr>
            <p:nvPr/>
          </p:nvGrpSpPr>
          <p:grpSpPr bwMode="auto">
            <a:xfrm>
              <a:off x="3792" y="672"/>
              <a:ext cx="528" cy="528"/>
              <a:chOff x="1920" y="960"/>
              <a:chExt cx="528" cy="528"/>
            </a:xfrm>
          </p:grpSpPr>
          <p:sp>
            <p:nvSpPr>
              <p:cNvPr id="96292" name="Oval 154"/>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293" name="Text Box 155"/>
              <p:cNvSpPr txBox="1">
                <a:spLocks noChangeArrowheads="1"/>
              </p:cNvSpPr>
              <p:nvPr/>
            </p:nvSpPr>
            <p:spPr bwMode="auto">
              <a:xfrm>
                <a:off x="2064" y="1056"/>
                <a:ext cx="336" cy="366"/>
              </a:xfrm>
              <a:prstGeom prst="rect">
                <a:avLst/>
              </a:prstGeom>
              <a:noFill/>
              <a:ln w="9525">
                <a:noFill/>
                <a:miter lim="800000"/>
                <a:headEnd/>
                <a:tailEnd/>
              </a:ln>
            </p:spPr>
            <p:txBody>
              <a:bodyPr>
                <a:spAutoFit/>
              </a:bodyPr>
              <a:lstStyle/>
              <a:p>
                <a:pPr marL="342900" indent="-342900"/>
                <a:r>
                  <a:rPr lang="en-US" altLang="zh-CN" b="1">
                    <a:latin typeface="Tahoma" pitchFamily="34" charset="0"/>
                    <a:ea typeface="宋体" pitchFamily="2" charset="-122"/>
                  </a:rPr>
                  <a:t>+</a:t>
                </a:r>
                <a:endParaRPr lang="en-US" altLang="zh-CN"/>
              </a:p>
            </p:txBody>
          </p:sp>
        </p:grpSp>
        <p:sp>
          <p:nvSpPr>
            <p:cNvPr id="96291" name="Line 156"/>
            <p:cNvSpPr>
              <a:spLocks noChangeShapeType="1"/>
            </p:cNvSpPr>
            <p:nvPr/>
          </p:nvSpPr>
          <p:spPr bwMode="auto">
            <a:xfrm flipH="1" flipV="1">
              <a:off x="4080" y="1200"/>
              <a:ext cx="0" cy="384"/>
            </a:xfrm>
            <a:prstGeom prst="line">
              <a:avLst/>
            </a:prstGeom>
            <a:noFill/>
            <a:ln w="9525">
              <a:solidFill>
                <a:srgbClr val="66FF33"/>
              </a:solidFill>
              <a:miter lim="800000"/>
              <a:headEnd/>
              <a:tailEnd/>
            </a:ln>
          </p:spPr>
          <p:txBody>
            <a:bodyPr wrap="none"/>
            <a:lstStyle/>
            <a:p>
              <a:endParaRPr lang="zh-CN" altLang="en-US"/>
            </a:p>
          </p:txBody>
        </p:sp>
      </p:grpSp>
      <p:grpSp>
        <p:nvGrpSpPr>
          <p:cNvPr id="96320" name="Group 157"/>
          <p:cNvGrpSpPr>
            <a:grpSpLocks/>
          </p:cNvGrpSpPr>
          <p:nvPr/>
        </p:nvGrpSpPr>
        <p:grpSpPr bwMode="auto">
          <a:xfrm rot="-5400000">
            <a:off x="6961188" y="4929188"/>
            <a:ext cx="838200" cy="1295400"/>
            <a:chOff x="3792" y="672"/>
            <a:chExt cx="528" cy="912"/>
          </a:xfrm>
        </p:grpSpPr>
        <p:grpSp>
          <p:nvGrpSpPr>
            <p:cNvPr id="96326" name="Group 158"/>
            <p:cNvGrpSpPr>
              <a:grpSpLocks/>
            </p:cNvGrpSpPr>
            <p:nvPr/>
          </p:nvGrpSpPr>
          <p:grpSpPr bwMode="auto">
            <a:xfrm>
              <a:off x="3792" y="672"/>
              <a:ext cx="528" cy="528"/>
              <a:chOff x="1920" y="960"/>
              <a:chExt cx="528" cy="528"/>
            </a:xfrm>
          </p:grpSpPr>
          <p:sp>
            <p:nvSpPr>
              <p:cNvPr id="96288" name="Oval 159"/>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289" name="Text Box 160"/>
              <p:cNvSpPr txBox="1">
                <a:spLocks noChangeArrowheads="1"/>
              </p:cNvSpPr>
              <p:nvPr/>
            </p:nvSpPr>
            <p:spPr bwMode="auto">
              <a:xfrm>
                <a:off x="2064" y="1056"/>
                <a:ext cx="336" cy="366"/>
              </a:xfrm>
              <a:prstGeom prst="rect">
                <a:avLst/>
              </a:prstGeom>
              <a:noFill/>
              <a:ln w="9525">
                <a:noFill/>
                <a:miter lim="800000"/>
                <a:headEnd/>
                <a:tailEnd/>
              </a:ln>
            </p:spPr>
            <p:txBody>
              <a:bodyPr>
                <a:spAutoFit/>
              </a:bodyPr>
              <a:lstStyle/>
              <a:p>
                <a:pPr marL="342900" indent="-342900"/>
                <a:r>
                  <a:rPr lang="en-US" altLang="zh-CN" b="1">
                    <a:latin typeface="Tahoma" pitchFamily="34" charset="0"/>
                    <a:ea typeface="宋体" pitchFamily="2" charset="-122"/>
                  </a:rPr>
                  <a:t>+</a:t>
                </a:r>
                <a:endParaRPr lang="en-US" altLang="zh-CN"/>
              </a:p>
            </p:txBody>
          </p:sp>
        </p:grpSp>
        <p:sp>
          <p:nvSpPr>
            <p:cNvPr id="96287" name="Line 161"/>
            <p:cNvSpPr>
              <a:spLocks noChangeShapeType="1"/>
            </p:cNvSpPr>
            <p:nvPr/>
          </p:nvSpPr>
          <p:spPr bwMode="auto">
            <a:xfrm flipH="1" flipV="1">
              <a:off x="4080" y="1200"/>
              <a:ext cx="0" cy="384"/>
            </a:xfrm>
            <a:prstGeom prst="line">
              <a:avLst/>
            </a:prstGeom>
            <a:noFill/>
            <a:ln w="9525">
              <a:solidFill>
                <a:srgbClr val="66FF33"/>
              </a:solidFill>
              <a:miter lim="800000"/>
              <a:headEnd/>
              <a:tailEnd/>
            </a:ln>
          </p:spPr>
          <p:txBody>
            <a:bodyPr wrap="none"/>
            <a:lstStyle/>
            <a:p>
              <a:endParaRPr lang="zh-CN" altLang="en-US"/>
            </a:p>
          </p:txBody>
        </p:sp>
      </p:grpSp>
      <p:grpSp>
        <p:nvGrpSpPr>
          <p:cNvPr id="96330" name="Group 162"/>
          <p:cNvGrpSpPr>
            <a:grpSpLocks/>
          </p:cNvGrpSpPr>
          <p:nvPr/>
        </p:nvGrpSpPr>
        <p:grpSpPr bwMode="auto">
          <a:xfrm rot="1277642">
            <a:off x="6227763" y="3860800"/>
            <a:ext cx="1368425" cy="863600"/>
            <a:chOff x="3840" y="1152"/>
            <a:chExt cx="816" cy="528"/>
          </a:xfrm>
        </p:grpSpPr>
        <p:grpSp>
          <p:nvGrpSpPr>
            <p:cNvPr id="96334" name="Group 163"/>
            <p:cNvGrpSpPr>
              <a:grpSpLocks/>
            </p:cNvGrpSpPr>
            <p:nvPr/>
          </p:nvGrpSpPr>
          <p:grpSpPr bwMode="auto">
            <a:xfrm>
              <a:off x="4128" y="1152"/>
              <a:ext cx="528" cy="528"/>
              <a:chOff x="1920" y="960"/>
              <a:chExt cx="528" cy="528"/>
            </a:xfrm>
          </p:grpSpPr>
          <p:sp>
            <p:nvSpPr>
              <p:cNvPr id="96284" name="Oval 164"/>
              <p:cNvSpPr>
                <a:spLocks noChangeArrowheads="1"/>
              </p:cNvSpPr>
              <p:nvPr/>
            </p:nvSpPr>
            <p:spPr bwMode="auto">
              <a:xfrm>
                <a:off x="1920" y="960"/>
                <a:ext cx="528" cy="528"/>
              </a:xfrm>
              <a:prstGeom prst="ellipse">
                <a:avLst/>
              </a:prstGeom>
              <a:noFill/>
              <a:ln w="9525">
                <a:solidFill>
                  <a:srgbClr val="66FF33"/>
                </a:solidFill>
                <a:miter lim="800000"/>
                <a:headEnd/>
                <a:tailEnd/>
              </a:ln>
            </p:spPr>
            <p:txBody>
              <a:bodyPr wrap="none" anchor="ctr"/>
              <a:lstStyle/>
              <a:p>
                <a:endParaRPr lang="zh-CN" altLang="en-US"/>
              </a:p>
            </p:txBody>
          </p:sp>
          <p:sp>
            <p:nvSpPr>
              <p:cNvPr id="96285" name="Text Box 165"/>
              <p:cNvSpPr txBox="1">
                <a:spLocks noChangeArrowheads="1"/>
              </p:cNvSpPr>
              <p:nvPr/>
            </p:nvSpPr>
            <p:spPr bwMode="auto">
              <a:xfrm>
                <a:off x="2064" y="1056"/>
                <a:ext cx="336" cy="317"/>
              </a:xfrm>
              <a:prstGeom prst="rect">
                <a:avLst/>
              </a:prstGeom>
              <a:noFill/>
              <a:ln w="9525">
                <a:noFill/>
                <a:miter lim="800000"/>
                <a:headEnd/>
                <a:tailEnd/>
              </a:ln>
            </p:spPr>
            <p:txBody>
              <a:bodyPr>
                <a:spAutoFit/>
              </a:bodyPr>
              <a:lstStyle/>
              <a:p>
                <a:r>
                  <a:rPr kumimoji="1" lang="en-US" altLang="zh-CN" b="1">
                    <a:latin typeface="Tahoma" pitchFamily="34" charset="0"/>
                    <a:ea typeface="宋体" pitchFamily="2" charset="-122"/>
                  </a:rPr>
                  <a:t>+</a:t>
                </a:r>
              </a:p>
            </p:txBody>
          </p:sp>
        </p:grpSp>
        <p:sp>
          <p:nvSpPr>
            <p:cNvPr id="96283" name="Line 166"/>
            <p:cNvSpPr>
              <a:spLocks noChangeShapeType="1"/>
            </p:cNvSpPr>
            <p:nvPr/>
          </p:nvSpPr>
          <p:spPr bwMode="auto">
            <a:xfrm flipV="1">
              <a:off x="3840" y="1536"/>
              <a:ext cx="384" cy="144"/>
            </a:xfrm>
            <a:prstGeom prst="line">
              <a:avLst/>
            </a:prstGeom>
            <a:noFill/>
            <a:ln w="9525">
              <a:solidFill>
                <a:srgbClr val="66FF33"/>
              </a:solidFill>
              <a:miter lim="800000"/>
              <a:headEnd/>
              <a:tailEnd/>
            </a:ln>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7292"/>
                                        </p:tgtEl>
                                        <p:attrNameLst>
                                          <p:attrName>style.visibility</p:attrName>
                                        </p:attrNameLst>
                                      </p:cBhvr>
                                      <p:to>
                                        <p:strVal val="visible"/>
                                      </p:to>
                                    </p:set>
                                    <p:animEffect transition="in" filter="blinds(horizontal)">
                                      <p:cBhvr>
                                        <p:cTn id="7" dur="500"/>
                                        <p:tgtEl>
                                          <p:spTgt spid="4372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20"/>
                                            </p:cond>
                                          </p:stCondLst>
                                        </p:cTn>
                                        <p:tgtEl>
                                          <p:spTgt spid="7"/>
                                        </p:tgtEl>
                                        <p:attrNameLst>
                                          <p:attrName>style.visibility</p:attrName>
                                        </p:attrNameLst>
                                      </p:cBhvr>
                                      <p:to>
                                        <p:strVal val="hidden"/>
                                      </p:to>
                                    </p:set>
                                  </p:sub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subTnLst>
                                    <p:set>
                                      <p:cBhvr override="childStyle">
                                        <p:cTn dur="1" fill="hold" display="0" masterRel="sameClick" afterEffect="1">
                                          <p:stCondLst>
                                            <p:cond evt="end" delay="0">
                                              <p:tn val="25"/>
                                            </p:cond>
                                          </p:stCondLst>
                                        </p:cTn>
                                        <p:tgtEl>
                                          <p:spTgt spid="6"/>
                                        </p:tgtEl>
                                        <p:attrNameLst>
                                          <p:attrName>style.visibility</p:attrName>
                                        </p:attrNameLst>
                                      </p:cBhvr>
                                      <p:to>
                                        <p:strVal val="hidden"/>
                                      </p:to>
                                    </p:set>
                                  </p:sub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subTnLst>
                                    <p:set>
                                      <p:cBhvr override="childStyle">
                                        <p:cTn dur="1" fill="hold" display="0" masterRel="sameClick" afterEffect="1">
                                          <p:stCondLst>
                                            <p:cond evt="end" delay="0">
                                              <p:tn val="29"/>
                                            </p:cond>
                                          </p:stCondLst>
                                        </p:cTn>
                                        <p:tgtEl>
                                          <p:spTgt spid="5"/>
                                        </p:tgtEl>
                                        <p:attrNameLst>
                                          <p:attrName>style.visibility</p:attrName>
                                        </p:attrNameLst>
                                      </p:cBhvr>
                                      <p:to>
                                        <p:strVal val="hidden"/>
                                      </p:to>
                                    </p:set>
                                  </p:sub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subTnLst>
                                    <p:set>
                                      <p:cBhvr override="childStyle">
                                        <p:cTn dur="1" fill="hold" display="0" masterRel="sameClick" afterEffect="1">
                                          <p:stCondLst>
                                            <p:cond evt="end" delay="0">
                                              <p:tn val="33"/>
                                            </p:cond>
                                          </p:stCondLst>
                                        </p:cTn>
                                        <p:tgtEl>
                                          <p:spTgt spid="4"/>
                                        </p:tgtEl>
                                        <p:attrNameLst>
                                          <p:attrName>style.visibility</p:attrName>
                                        </p:attrNameLst>
                                      </p:cBhvr>
                                      <p:to>
                                        <p:strVal val="hidden"/>
                                      </p:to>
                                    </p:set>
                                  </p:subTnLst>
                                </p:cTn>
                              </p:par>
                            </p:childTnLst>
                          </p:cTn>
                        </p:par>
                        <p:par>
                          <p:cTn id="36" fill="hold">
                            <p:stCondLst>
                              <p:cond delay="2000"/>
                            </p:stCondLst>
                            <p:childTnLst>
                              <p:par>
                                <p:cTn id="37" presetID="22" presetClass="entr" presetSubtype="2"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righ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37293"/>
                                        </p:tgtEl>
                                        <p:attrNameLst>
                                          <p:attrName>style.visibility</p:attrName>
                                        </p:attrNameLst>
                                      </p:cBhvr>
                                      <p:to>
                                        <p:strVal val="visible"/>
                                      </p:to>
                                    </p:set>
                                    <p:animEffect transition="in" filter="blinds(horizontal)">
                                      <p:cBhvr>
                                        <p:cTn id="44" dur="500"/>
                                        <p:tgtEl>
                                          <p:spTgt spid="43729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0"/>
                                        </p:tgtEl>
                                        <p:attrNameLst>
                                          <p:attrName>style.visibility</p:attrName>
                                        </p:attrNameLst>
                                      </p:cBhvr>
                                      <p:to>
                                        <p:strVal val="visible"/>
                                      </p:to>
                                    </p:se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par>
                          <p:cTn id="57" fill="hold">
                            <p:stCondLst>
                              <p:cond delay="1500"/>
                            </p:stCondLst>
                            <p:childTnLst>
                              <p:par>
                                <p:cTn id="58" presetID="9"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ssolve">
                                      <p:cBhvr>
                                        <p:cTn id="6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61" fill="hold">
                            <p:stCondLst>
                              <p:cond delay="2000"/>
                            </p:stCondLst>
                            <p:childTnLst>
                              <p:par>
                                <p:cTn id="62" presetID="9" presetClass="entr" presetSubtype="0" fill="hold" nodeType="afterEffect">
                                  <p:stCondLst>
                                    <p:cond delay="0"/>
                                  </p:stCondLst>
                                  <p:childTnLst>
                                    <p:set>
                                      <p:cBhvr>
                                        <p:cTn id="63" dur="1" fill="hold">
                                          <p:stCondLst>
                                            <p:cond delay="0"/>
                                          </p:stCondLst>
                                        </p:cTn>
                                        <p:tgtEl>
                                          <p:spTgt spid="96330"/>
                                        </p:tgtEl>
                                        <p:attrNameLst>
                                          <p:attrName>style.visibility</p:attrName>
                                        </p:attrNameLst>
                                      </p:cBhvr>
                                      <p:to>
                                        <p:strVal val="visible"/>
                                      </p:to>
                                    </p:set>
                                    <p:animEffect transition="in" filter="dissolve">
                                      <p:cBhvr>
                                        <p:cTn id="64" dur="500"/>
                                        <p:tgtEl>
                                          <p:spTgt spid="96330"/>
                                        </p:tgtEl>
                                      </p:cBhvr>
                                    </p:animEffect>
                                  </p:childTnLst>
                                  <p:subTnLst>
                                    <p:set>
                                      <p:cBhvr override="childStyle">
                                        <p:cTn dur="1" fill="hold" display="0" masterRel="nextClick" afterEffect="1"/>
                                        <p:tgtEl>
                                          <p:spTgt spid="96330"/>
                                        </p:tgtEl>
                                        <p:attrNameLst>
                                          <p:attrName>style.visibility</p:attrName>
                                        </p:attrNameLst>
                                      </p:cBhvr>
                                      <p:to>
                                        <p:strVal val="hidden"/>
                                      </p:to>
                                    </p:set>
                                  </p:subTnLst>
                                </p:cTn>
                              </p:par>
                            </p:childTnLst>
                          </p:cTn>
                        </p:par>
                        <p:par>
                          <p:cTn id="65" fill="hold">
                            <p:stCondLst>
                              <p:cond delay="2500"/>
                            </p:stCondLst>
                            <p:childTnLst>
                              <p:par>
                                <p:cTn id="66" presetID="1" presetClass="entr" presetSubtype="0" fill="hold" grpId="0" nodeType="afterEffect">
                                  <p:stCondLst>
                                    <p:cond delay="0"/>
                                  </p:stCondLst>
                                  <p:childTnLst>
                                    <p:set>
                                      <p:cBhvr>
                                        <p:cTn id="67" dur="1" fill="hold">
                                          <p:stCondLst>
                                            <p:cond delay="499"/>
                                          </p:stCondLst>
                                        </p:cTn>
                                        <p:tgtEl>
                                          <p:spTgt spid="4373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ppt_x"/>
                                          </p:val>
                                        </p:tav>
                                        <p:tav tm="100000">
                                          <p:val>
                                            <p:strVal val="#ppt_x"/>
                                          </p:val>
                                        </p:tav>
                                      </p:tavLst>
                                    </p:anim>
                                    <p:anim calcmode="lin" valueType="num">
                                      <p:cBhvr additive="base">
                                        <p:cTn id="73" dur="500" fill="hold"/>
                                        <p:tgtEl>
                                          <p:spTgt spid="8"/>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fill="hold"/>
                                        <p:tgtEl>
                                          <p:spTgt spid="30"/>
                                        </p:tgtEl>
                                        <p:attrNameLst>
                                          <p:attrName>ppt_x</p:attrName>
                                        </p:attrNameLst>
                                      </p:cBhvr>
                                      <p:tavLst>
                                        <p:tav tm="0">
                                          <p:val>
                                            <p:strVal val="#ppt_x"/>
                                          </p:val>
                                        </p:tav>
                                        <p:tav tm="100000">
                                          <p:val>
                                            <p:strVal val="#ppt_x"/>
                                          </p:val>
                                        </p:tav>
                                      </p:tavLst>
                                    </p:anim>
                                    <p:anim calcmode="lin" valueType="num">
                                      <p:cBhvr additive="base">
                                        <p:cTn id="77" dur="500" fill="hold"/>
                                        <p:tgtEl>
                                          <p:spTgt spid="3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ppt_x"/>
                                          </p:val>
                                        </p:tav>
                                        <p:tav tm="100000">
                                          <p:val>
                                            <p:strVal val="#ppt_x"/>
                                          </p:val>
                                        </p:tav>
                                      </p:tavLst>
                                    </p:anim>
                                    <p:anim calcmode="lin" valueType="num">
                                      <p:cBhvr additive="base">
                                        <p:cTn id="81" dur="500" fill="hold"/>
                                        <p:tgtEl>
                                          <p:spTgt spid="22"/>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fill="hold"/>
                                        <p:tgtEl>
                                          <p:spTgt spid="20"/>
                                        </p:tgtEl>
                                        <p:attrNameLst>
                                          <p:attrName>ppt_x</p:attrName>
                                        </p:attrNameLst>
                                      </p:cBhvr>
                                      <p:tavLst>
                                        <p:tav tm="0">
                                          <p:val>
                                            <p:strVal val="#ppt_x"/>
                                          </p:val>
                                        </p:tav>
                                        <p:tav tm="100000">
                                          <p:val>
                                            <p:strVal val="#ppt_x"/>
                                          </p:val>
                                        </p:tav>
                                      </p:tavLst>
                                    </p:anim>
                                    <p:anim calcmode="lin" valueType="num">
                                      <p:cBhvr additive="base">
                                        <p:cTn id="89" dur="500" fill="hold"/>
                                        <p:tgtEl>
                                          <p:spTgt spid="20"/>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ppt_x"/>
                                          </p:val>
                                        </p:tav>
                                        <p:tav tm="100000">
                                          <p:val>
                                            <p:strVal val="#ppt_x"/>
                                          </p:val>
                                        </p:tav>
                                      </p:tavLst>
                                    </p:anim>
                                    <p:anim calcmode="lin" valueType="num">
                                      <p:cBhvr additive="base">
                                        <p:cTn id="93" dur="500" fill="hold"/>
                                        <p:tgtEl>
                                          <p:spTgt spid="24"/>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96320"/>
                                        </p:tgtEl>
                                        <p:attrNameLst>
                                          <p:attrName>style.visibility</p:attrName>
                                        </p:attrNameLst>
                                      </p:cBhvr>
                                      <p:to>
                                        <p:strVal val="visible"/>
                                      </p:to>
                                    </p:set>
                                    <p:anim calcmode="lin" valueType="num">
                                      <p:cBhvr additive="base">
                                        <p:cTn id="96" dur="500" fill="hold"/>
                                        <p:tgtEl>
                                          <p:spTgt spid="96320"/>
                                        </p:tgtEl>
                                        <p:attrNameLst>
                                          <p:attrName>ppt_x</p:attrName>
                                        </p:attrNameLst>
                                      </p:cBhvr>
                                      <p:tavLst>
                                        <p:tav tm="0">
                                          <p:val>
                                            <p:strVal val="#ppt_x"/>
                                          </p:val>
                                        </p:tav>
                                        <p:tav tm="100000">
                                          <p:val>
                                            <p:strVal val="#ppt_x"/>
                                          </p:val>
                                        </p:tav>
                                      </p:tavLst>
                                    </p:anim>
                                    <p:anim calcmode="lin" valueType="num">
                                      <p:cBhvr additive="base">
                                        <p:cTn id="97" dur="500" fill="hold"/>
                                        <p:tgtEl>
                                          <p:spTgt spid="96320"/>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ppt_x"/>
                                          </p:val>
                                        </p:tav>
                                        <p:tav tm="100000">
                                          <p:val>
                                            <p:strVal val="#ppt_x"/>
                                          </p:val>
                                        </p:tav>
                                      </p:tavLst>
                                    </p:anim>
                                    <p:anim calcmode="lin" valueType="num">
                                      <p:cBhvr additive="base">
                                        <p:cTn id="10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2" grpId="0"/>
      <p:bldP spid="437293" grpId="0"/>
      <p:bldP spid="4373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323850" y="260350"/>
            <a:ext cx="4778375" cy="641350"/>
          </a:xfrm>
          <a:prstGeom prst="rect">
            <a:avLst/>
          </a:prstGeom>
          <a:noFill/>
          <a:ln w="9525">
            <a:noFill/>
            <a:miter lim="800000"/>
            <a:headEnd/>
            <a:tailEnd/>
          </a:ln>
        </p:spPr>
        <p:txBody>
          <a:bodyPr wrap="none">
            <a:spAutoFit/>
          </a:bodyPr>
          <a:lstStyle/>
          <a:p>
            <a:pPr>
              <a:spcBef>
                <a:spcPct val="0"/>
              </a:spcBef>
            </a:pPr>
            <a:r>
              <a:rPr kumimoji="1" lang="en-US" altLang="zh-CN" sz="3600" b="1">
                <a:solidFill>
                  <a:srgbClr val="0000FF"/>
                </a:solidFill>
                <a:latin typeface="楷体_GB2312" pitchFamily="49" charset="-122"/>
                <a:ea typeface="楷体_GB2312" pitchFamily="49" charset="-122"/>
              </a:rPr>
              <a:t>4.2.1.5 </a:t>
            </a:r>
            <a:r>
              <a:rPr kumimoji="1" lang="zh-CN" altLang="en-US" sz="3600" b="1">
                <a:solidFill>
                  <a:srgbClr val="0000FF"/>
                </a:solidFill>
                <a:latin typeface="楷体_GB2312" pitchFamily="49" charset="-122"/>
                <a:ea typeface="楷体_GB2312" pitchFamily="49" charset="-122"/>
              </a:rPr>
              <a:t>共价键的类型</a:t>
            </a:r>
          </a:p>
        </p:txBody>
      </p:sp>
      <p:sp>
        <p:nvSpPr>
          <p:cNvPr id="11268" name="Rectangle 3"/>
          <p:cNvSpPr>
            <a:spLocks noChangeArrowheads="1"/>
          </p:cNvSpPr>
          <p:nvPr/>
        </p:nvSpPr>
        <p:spPr bwMode="auto">
          <a:xfrm>
            <a:off x="179388" y="981075"/>
            <a:ext cx="8628062" cy="914400"/>
          </a:xfrm>
          <a:prstGeom prst="rect">
            <a:avLst/>
          </a:prstGeom>
          <a:noFill/>
          <a:ln w="9525">
            <a:noFill/>
            <a:miter lim="800000"/>
            <a:headEnd/>
            <a:tailEnd/>
          </a:ln>
        </p:spPr>
        <p:txBody>
          <a:bodyPr>
            <a:spAutoFit/>
          </a:bodyPr>
          <a:lstStyle/>
          <a:p>
            <a:pPr>
              <a:lnSpc>
                <a:spcPct val="90000"/>
              </a:lnSpc>
              <a:spcBef>
                <a:spcPct val="0"/>
              </a:spcBef>
              <a:buClr>
                <a:srgbClr val="FF3300"/>
              </a:buClr>
              <a:buFontTx/>
              <a:buChar char="•"/>
            </a:pPr>
            <a:r>
              <a:rPr kumimoji="1" lang="en-US" altLang="zh-CN" sz="3000" b="1">
                <a:latin typeface="楷体_GB2312" pitchFamily="49" charset="-122"/>
                <a:ea typeface="楷体_GB2312" pitchFamily="49" charset="-122"/>
              </a:rPr>
              <a:t>σ</a:t>
            </a:r>
            <a:r>
              <a:rPr kumimoji="1" lang="zh-CN" altLang="en-US" sz="3000" b="1">
                <a:latin typeface="楷体_GB2312" pitchFamily="49" charset="-122"/>
                <a:ea typeface="楷体_GB2312" pitchFamily="49" charset="-122"/>
              </a:rPr>
              <a:t>键</a:t>
            </a:r>
            <a:r>
              <a:rPr kumimoji="1" lang="en-US" altLang="zh-CN" sz="3000" b="1">
                <a:latin typeface="楷体_GB2312" pitchFamily="49" charset="-122"/>
                <a:ea typeface="楷体_GB2312" pitchFamily="49" charset="-122"/>
              </a:rPr>
              <a:t>:</a:t>
            </a:r>
            <a:r>
              <a:rPr kumimoji="1" lang="zh-CN" altLang="en-US" sz="3000" b="1">
                <a:latin typeface="楷体_GB2312" pitchFamily="49" charset="-122"/>
                <a:ea typeface="楷体_GB2312" pitchFamily="49" charset="-122"/>
              </a:rPr>
              <a:t>原子轨道沿核间连线方向式同号重叠</a:t>
            </a:r>
            <a:r>
              <a:rPr kumimoji="1" lang="zh-CN" altLang="en-US" b="1"/>
              <a:t>（头碰头）</a:t>
            </a:r>
            <a:r>
              <a:rPr kumimoji="1" lang="en-US" altLang="zh-CN" sz="3000" b="1">
                <a:latin typeface="楷体_GB2312" pitchFamily="49" charset="-122"/>
                <a:ea typeface="楷体_GB2312" pitchFamily="49" charset="-122"/>
              </a:rPr>
              <a:t>;</a:t>
            </a:r>
          </a:p>
        </p:txBody>
      </p:sp>
      <p:graphicFrame>
        <p:nvGraphicFramePr>
          <p:cNvPr id="11266" name="Object 4"/>
          <p:cNvGraphicFramePr>
            <a:graphicFrameLocks noChangeAspect="1"/>
          </p:cNvGraphicFramePr>
          <p:nvPr/>
        </p:nvGraphicFramePr>
        <p:xfrm>
          <a:off x="5435600" y="4437063"/>
          <a:ext cx="3505200" cy="2003425"/>
        </p:xfrm>
        <a:graphic>
          <a:graphicData uri="http://schemas.openxmlformats.org/presentationml/2006/ole">
            <p:oleObj spid="_x0000_s13314" name="BMP 图象" r:id="rId4" imgW="3749195" imgH="2141090" progId="PBrush">
              <p:embed/>
            </p:oleObj>
          </a:graphicData>
        </a:graphic>
      </p:graphicFrame>
      <p:sp>
        <p:nvSpPr>
          <p:cNvPr id="11269" name="Rectangle 5"/>
          <p:cNvSpPr>
            <a:spLocks noChangeArrowheads="1"/>
          </p:cNvSpPr>
          <p:nvPr/>
        </p:nvSpPr>
        <p:spPr bwMode="auto">
          <a:xfrm>
            <a:off x="395288" y="4005263"/>
            <a:ext cx="8496300" cy="914400"/>
          </a:xfrm>
          <a:prstGeom prst="rect">
            <a:avLst/>
          </a:prstGeom>
          <a:noFill/>
          <a:ln w="9525">
            <a:noFill/>
            <a:miter lim="800000"/>
            <a:headEnd/>
            <a:tailEnd/>
          </a:ln>
        </p:spPr>
        <p:txBody>
          <a:bodyPr>
            <a:spAutoFit/>
          </a:bodyPr>
          <a:lstStyle/>
          <a:p>
            <a:pPr>
              <a:lnSpc>
                <a:spcPct val="90000"/>
              </a:lnSpc>
              <a:spcBef>
                <a:spcPct val="0"/>
              </a:spcBef>
              <a:buClr>
                <a:srgbClr val="FF3300"/>
              </a:buClr>
              <a:buFontTx/>
              <a:buChar char="•"/>
            </a:pPr>
            <a:r>
              <a:rPr kumimoji="1" lang="en-US" altLang="zh-CN" sz="3000" b="1">
                <a:latin typeface="楷体_GB2312" pitchFamily="49" charset="-122"/>
                <a:ea typeface="楷体_GB2312" pitchFamily="49" charset="-122"/>
              </a:rPr>
              <a:t>π</a:t>
            </a:r>
            <a:r>
              <a:rPr kumimoji="1" lang="zh-CN" altLang="en-US" sz="3000" b="1">
                <a:latin typeface="楷体_GB2312" pitchFamily="49" charset="-122"/>
                <a:ea typeface="楷体_GB2312" pitchFamily="49" charset="-122"/>
              </a:rPr>
              <a:t>键</a:t>
            </a:r>
            <a:r>
              <a:rPr kumimoji="1" lang="en-US" altLang="zh-CN" sz="3000" b="1">
                <a:latin typeface="楷体_GB2312" pitchFamily="49" charset="-122"/>
                <a:ea typeface="楷体_GB2312" pitchFamily="49" charset="-122"/>
              </a:rPr>
              <a:t>:</a:t>
            </a:r>
            <a:r>
              <a:rPr kumimoji="1" lang="zh-CN" altLang="en-US" sz="3000" b="1">
                <a:latin typeface="楷体_GB2312" pitchFamily="49" charset="-122"/>
                <a:ea typeface="楷体_GB2312" pitchFamily="49" charset="-122"/>
              </a:rPr>
              <a:t>两原子轨道垂直</a:t>
            </a:r>
            <a:r>
              <a:rPr kumimoji="1" lang="zh-CN" altLang="en-US" b="1">
                <a:ea typeface="楷体_GB2312" pitchFamily="49" charset="-122"/>
              </a:rPr>
              <a:t>核间连线并相互平行进行同号</a:t>
            </a:r>
            <a:r>
              <a:rPr kumimoji="1" lang="zh-CN" altLang="en-US" sz="3000" b="1">
                <a:latin typeface="楷体_GB2312" pitchFamily="49" charset="-122"/>
                <a:ea typeface="楷体_GB2312" pitchFamily="49" charset="-122"/>
              </a:rPr>
              <a:t>重叠（</a:t>
            </a:r>
            <a:r>
              <a:rPr kumimoji="1" lang="zh-CN" altLang="en-US" b="1">
                <a:ea typeface="楷体_GB2312" pitchFamily="49" charset="-122"/>
              </a:rPr>
              <a:t>肩并肩</a:t>
            </a:r>
            <a:r>
              <a:rPr kumimoji="1" lang="zh-CN" altLang="en-US" b="1"/>
              <a:t>）。</a:t>
            </a:r>
          </a:p>
        </p:txBody>
      </p:sp>
      <p:grpSp>
        <p:nvGrpSpPr>
          <p:cNvPr id="2" name="Group 6"/>
          <p:cNvGrpSpPr>
            <a:grpSpLocks/>
          </p:cNvGrpSpPr>
          <p:nvPr/>
        </p:nvGrpSpPr>
        <p:grpSpPr bwMode="auto">
          <a:xfrm>
            <a:off x="1042988" y="1557338"/>
            <a:ext cx="7267575" cy="2357437"/>
            <a:chOff x="657" y="981"/>
            <a:chExt cx="4578" cy="1485"/>
          </a:xfrm>
        </p:grpSpPr>
        <p:pic>
          <p:nvPicPr>
            <p:cNvPr id="11272" name="Picture 7"/>
            <p:cNvPicPr>
              <a:picLocks noChangeAspect="1" noChangeArrowheads="1"/>
            </p:cNvPicPr>
            <p:nvPr/>
          </p:nvPicPr>
          <p:blipFill>
            <a:blip r:embed="rId5"/>
            <a:srcRect t="17023" r="1817" b="23831"/>
            <a:stretch>
              <a:fillRect/>
            </a:stretch>
          </p:blipFill>
          <p:spPr bwMode="auto">
            <a:xfrm>
              <a:off x="657" y="981"/>
              <a:ext cx="2175" cy="687"/>
            </a:xfrm>
            <a:prstGeom prst="rect">
              <a:avLst/>
            </a:prstGeom>
            <a:noFill/>
            <a:ln w="9525">
              <a:noFill/>
              <a:miter lim="800000"/>
              <a:headEnd/>
              <a:tailEnd/>
            </a:ln>
          </p:spPr>
        </p:pic>
        <p:pic>
          <p:nvPicPr>
            <p:cNvPr id="11273" name="Picture 8"/>
            <p:cNvPicPr>
              <a:picLocks noChangeAspect="1" noChangeArrowheads="1"/>
            </p:cNvPicPr>
            <p:nvPr/>
          </p:nvPicPr>
          <p:blipFill>
            <a:blip r:embed="rId6"/>
            <a:srcRect t="17664" r="1636" b="21196"/>
            <a:stretch>
              <a:fillRect/>
            </a:stretch>
          </p:blipFill>
          <p:spPr bwMode="auto">
            <a:xfrm>
              <a:off x="2880" y="1026"/>
              <a:ext cx="2355" cy="666"/>
            </a:xfrm>
            <a:prstGeom prst="rect">
              <a:avLst/>
            </a:prstGeom>
            <a:noFill/>
            <a:ln w="9525">
              <a:noFill/>
              <a:miter lim="800000"/>
              <a:headEnd/>
              <a:tailEnd/>
            </a:ln>
          </p:spPr>
        </p:pic>
        <p:pic>
          <p:nvPicPr>
            <p:cNvPr id="11274" name="Picture 9"/>
            <p:cNvPicPr>
              <a:picLocks noChangeAspect="1" noChangeArrowheads="1"/>
            </p:cNvPicPr>
            <p:nvPr/>
          </p:nvPicPr>
          <p:blipFill>
            <a:blip r:embed="rId7"/>
            <a:srcRect t="17825" b="21391"/>
            <a:stretch>
              <a:fillRect/>
            </a:stretch>
          </p:blipFill>
          <p:spPr bwMode="auto">
            <a:xfrm>
              <a:off x="1474" y="1752"/>
              <a:ext cx="2993" cy="714"/>
            </a:xfrm>
            <a:prstGeom prst="rect">
              <a:avLst/>
            </a:prstGeom>
            <a:noFill/>
            <a:ln w="9525">
              <a:noFill/>
              <a:miter lim="800000"/>
              <a:headEnd/>
              <a:tailEnd/>
            </a:ln>
          </p:spPr>
        </p:pic>
      </p:grpSp>
      <p:pic>
        <p:nvPicPr>
          <p:cNvPr id="11271" name="Picture 1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611188" y="4868863"/>
            <a:ext cx="4464050" cy="121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6"/>
          <p:cNvSpPr txBox="1">
            <a:spLocks noChangeArrowheads="1"/>
          </p:cNvSpPr>
          <p:nvPr/>
        </p:nvSpPr>
        <p:spPr bwMode="auto">
          <a:xfrm>
            <a:off x="0" y="476250"/>
            <a:ext cx="8713788" cy="2732088"/>
          </a:xfrm>
          <a:prstGeom prst="rect">
            <a:avLst/>
          </a:prstGeom>
          <a:noFill/>
          <a:ln w="9525">
            <a:noFill/>
            <a:miter lim="800000"/>
            <a:headEnd/>
            <a:tailEnd/>
          </a:ln>
        </p:spPr>
        <p:txBody>
          <a:bodyPr>
            <a:spAutoFit/>
          </a:bodyPr>
          <a:lstStyle/>
          <a:p>
            <a:pPr>
              <a:lnSpc>
                <a:spcPct val="80000"/>
              </a:lnSpc>
            </a:pPr>
            <a:r>
              <a:rPr kumimoji="1" lang="en-US" altLang="zh-CN" b="1">
                <a:latin typeface="楷体_GB2312" pitchFamily="49" charset="-122"/>
                <a:ea typeface="楷体_GB2312" pitchFamily="49" charset="-122"/>
              </a:rPr>
              <a:t>   </a:t>
            </a:r>
            <a:r>
              <a:rPr kumimoji="1" lang="en-US" altLang="zh-CN" sz="3600" b="1">
                <a:solidFill>
                  <a:srgbClr val="0000FF"/>
                </a:solidFill>
                <a:latin typeface="楷体_GB2312" pitchFamily="49" charset="-122"/>
                <a:ea typeface="楷体_GB2312" pitchFamily="49" charset="-122"/>
              </a:rPr>
              <a:t>σ</a:t>
            </a:r>
            <a:r>
              <a:rPr kumimoji="1" lang="zh-CN" altLang="en-US" sz="3600" b="1">
                <a:solidFill>
                  <a:srgbClr val="0000FF"/>
                </a:solidFill>
                <a:latin typeface="楷体_GB2312" pitchFamily="49" charset="-122"/>
                <a:ea typeface="楷体_GB2312" pitchFamily="49" charset="-122"/>
              </a:rPr>
              <a:t>键与</a:t>
            </a:r>
            <a:r>
              <a:rPr kumimoji="1" lang="zh-CN" altLang="en-US" sz="3600" b="1">
                <a:solidFill>
                  <a:srgbClr val="0000FF"/>
                </a:solidFill>
                <a:latin typeface="楷体_GB2312" pitchFamily="49" charset="-122"/>
                <a:ea typeface="楷体_GB2312" pitchFamily="49" charset="-122"/>
                <a:sym typeface="Symbol" pitchFamily="18" charset="2"/>
              </a:rPr>
              <a:t>键的识别</a:t>
            </a:r>
          </a:p>
          <a:p>
            <a:pPr>
              <a:lnSpc>
                <a:spcPct val="50000"/>
              </a:lnSpc>
            </a:pPr>
            <a:r>
              <a:rPr kumimoji="1" lang="zh-CN" altLang="en-US" sz="3200" b="1">
                <a:latin typeface="楷体_GB2312" pitchFamily="49" charset="-122"/>
                <a:ea typeface="楷体_GB2312" pitchFamily="49" charset="-122"/>
                <a:sym typeface="Symbol" pitchFamily="18" charset="2"/>
              </a:rPr>
              <a:t>  共价单键为</a:t>
            </a:r>
            <a:r>
              <a:rPr kumimoji="1" lang="en-US" altLang="zh-CN" sz="3200" b="1">
                <a:latin typeface="楷体_GB2312" pitchFamily="49" charset="-122"/>
                <a:ea typeface="楷体_GB2312" pitchFamily="49" charset="-122"/>
              </a:rPr>
              <a:t>σ</a:t>
            </a:r>
            <a:r>
              <a:rPr kumimoji="1" lang="zh-CN" altLang="en-US" sz="3200" b="1">
                <a:latin typeface="楷体_GB2312" pitchFamily="49" charset="-122"/>
                <a:ea typeface="楷体_GB2312" pitchFamily="49" charset="-122"/>
              </a:rPr>
              <a:t>键</a:t>
            </a:r>
          </a:p>
          <a:p>
            <a:pPr>
              <a:lnSpc>
                <a:spcPct val="50000"/>
              </a:lnSpc>
            </a:pPr>
            <a:r>
              <a:rPr kumimoji="1" lang="zh-CN" altLang="en-US" sz="3200" b="1">
                <a:latin typeface="楷体_GB2312" pitchFamily="49" charset="-122"/>
                <a:ea typeface="楷体_GB2312" pitchFamily="49" charset="-122"/>
              </a:rPr>
              <a:t>  共价双键（及三键）中，有一个</a:t>
            </a:r>
            <a:r>
              <a:rPr kumimoji="1" lang="en-US" altLang="zh-CN" sz="3200" b="1">
                <a:latin typeface="楷体_GB2312" pitchFamily="49" charset="-122"/>
                <a:ea typeface="楷体_GB2312" pitchFamily="49" charset="-122"/>
              </a:rPr>
              <a:t>σ</a:t>
            </a:r>
            <a:r>
              <a:rPr kumimoji="1" lang="zh-CN" altLang="en-US" sz="3200" b="1">
                <a:latin typeface="楷体_GB2312" pitchFamily="49" charset="-122"/>
                <a:ea typeface="楷体_GB2312" pitchFamily="49" charset="-122"/>
              </a:rPr>
              <a:t>键，其余为</a:t>
            </a:r>
            <a:r>
              <a:rPr kumimoji="1" lang="zh-CN" altLang="en-US" sz="3200" b="1">
                <a:latin typeface="楷体_GB2312" pitchFamily="49" charset="-122"/>
                <a:ea typeface="楷体_GB2312" pitchFamily="49" charset="-122"/>
                <a:sym typeface="Symbol" pitchFamily="18" charset="2"/>
              </a:rPr>
              <a:t>键。</a:t>
            </a:r>
          </a:p>
          <a:p>
            <a:pPr>
              <a:lnSpc>
                <a:spcPct val="50000"/>
              </a:lnSpc>
            </a:pPr>
            <a:r>
              <a:rPr kumimoji="1" lang="zh-CN" altLang="en-US" sz="3200" b="1">
                <a:latin typeface="楷体_GB2312" pitchFamily="49" charset="-122"/>
                <a:ea typeface="楷体_GB2312" pitchFamily="49" charset="-122"/>
              </a:rPr>
              <a:t>   </a:t>
            </a:r>
            <a:r>
              <a:rPr kumimoji="1" lang="en-US" altLang="zh-CN" sz="3200" b="1">
                <a:solidFill>
                  <a:srgbClr val="FF9900"/>
                </a:solidFill>
                <a:latin typeface="楷体_GB2312" pitchFamily="49" charset="-122"/>
                <a:ea typeface="楷体_GB2312" pitchFamily="49" charset="-122"/>
              </a:rPr>
              <a:t>σ</a:t>
            </a:r>
            <a:r>
              <a:rPr kumimoji="1" lang="zh-CN" altLang="en-US" sz="3200" b="1">
                <a:solidFill>
                  <a:srgbClr val="FF9900"/>
                </a:solidFill>
                <a:latin typeface="楷体_GB2312" pitchFamily="49" charset="-122"/>
                <a:ea typeface="楷体_GB2312" pitchFamily="49" charset="-122"/>
              </a:rPr>
              <a:t>键，重叠程度大，较稳定；</a:t>
            </a:r>
          </a:p>
          <a:p>
            <a:pPr>
              <a:lnSpc>
                <a:spcPct val="50000"/>
              </a:lnSpc>
              <a:spcBef>
                <a:spcPct val="0"/>
              </a:spcBef>
            </a:pPr>
            <a:endParaRPr kumimoji="1" lang="zh-CN" altLang="en-US" sz="3200" b="1">
              <a:solidFill>
                <a:srgbClr val="FF9900"/>
              </a:solidFill>
              <a:latin typeface="楷体_GB2312" pitchFamily="49" charset="-122"/>
              <a:ea typeface="楷体_GB2312" pitchFamily="49" charset="-122"/>
            </a:endParaRPr>
          </a:p>
          <a:p>
            <a:pPr>
              <a:lnSpc>
                <a:spcPct val="50000"/>
              </a:lnSpc>
              <a:spcBef>
                <a:spcPct val="0"/>
              </a:spcBef>
            </a:pPr>
            <a:r>
              <a:rPr kumimoji="1" lang="zh-CN" altLang="en-US" sz="3200" b="1">
                <a:solidFill>
                  <a:srgbClr val="FF9900"/>
                </a:solidFill>
                <a:latin typeface="楷体_GB2312" pitchFamily="49" charset="-122"/>
                <a:ea typeface="楷体_GB2312" pitchFamily="49" charset="-122"/>
              </a:rPr>
              <a:t>   </a:t>
            </a:r>
            <a:r>
              <a:rPr kumimoji="1" lang="en-US" altLang="zh-CN" sz="3200" b="1">
                <a:solidFill>
                  <a:srgbClr val="FF9900"/>
                </a:solidFill>
                <a:latin typeface="楷体_GB2312" pitchFamily="49" charset="-122"/>
                <a:ea typeface="楷体_GB2312" pitchFamily="49" charset="-122"/>
              </a:rPr>
              <a:t>π</a:t>
            </a:r>
            <a:r>
              <a:rPr kumimoji="1" lang="zh-CN" altLang="en-US" sz="3200" b="1">
                <a:solidFill>
                  <a:srgbClr val="FF9900"/>
                </a:solidFill>
                <a:latin typeface="楷体_GB2312" pitchFamily="49" charset="-122"/>
                <a:ea typeface="楷体_GB2312" pitchFamily="49" charset="-122"/>
              </a:rPr>
              <a:t>键，重叠程度小，较活泼。</a:t>
            </a:r>
          </a:p>
        </p:txBody>
      </p:sp>
      <p:sp>
        <p:nvSpPr>
          <p:cNvPr id="97283" name="Rectangle 7"/>
          <p:cNvSpPr>
            <a:spLocks noChangeArrowheads="1"/>
          </p:cNvSpPr>
          <p:nvPr/>
        </p:nvSpPr>
        <p:spPr bwMode="auto">
          <a:xfrm>
            <a:off x="179388" y="5157788"/>
            <a:ext cx="7993062" cy="1160462"/>
          </a:xfrm>
          <a:prstGeom prst="rect">
            <a:avLst/>
          </a:prstGeom>
          <a:noFill/>
          <a:ln w="9525" algn="ctr">
            <a:noFill/>
            <a:miter lim="800000"/>
            <a:headEnd/>
            <a:tailEnd/>
          </a:ln>
        </p:spPr>
        <p:txBody>
          <a:bodyPr>
            <a:spAutoFit/>
          </a:bodyPr>
          <a:lstStyle/>
          <a:p>
            <a:r>
              <a:rPr kumimoji="1" lang="zh-CN" altLang="en-US" b="1">
                <a:latin typeface="楷体_GB2312" pitchFamily="49" charset="-122"/>
                <a:ea typeface="楷体_GB2312" pitchFamily="49" charset="-122"/>
              </a:rPr>
              <a:t>思考题</a:t>
            </a:r>
          </a:p>
          <a:p>
            <a:r>
              <a:rPr kumimoji="1" lang="zh-CN" altLang="en-US" b="1">
                <a:latin typeface="楷体_GB2312" pitchFamily="49" charset="-122"/>
                <a:ea typeface="楷体_GB2312" pitchFamily="49" charset="-122"/>
              </a:rPr>
              <a:t>   </a:t>
            </a:r>
            <a:r>
              <a:rPr kumimoji="1" lang="en-US" altLang="zh-CN" b="1">
                <a:latin typeface="楷体_GB2312" pitchFamily="49" charset="-122"/>
                <a:ea typeface="楷体_GB2312" pitchFamily="49" charset="-122"/>
              </a:rPr>
              <a:t>NH</a:t>
            </a:r>
            <a:r>
              <a:rPr kumimoji="1" lang="en-US" altLang="zh-CN" b="1" baseline="-25000">
                <a:latin typeface="楷体_GB2312" pitchFamily="49" charset="-122"/>
                <a:ea typeface="楷体_GB2312" pitchFamily="49" charset="-122"/>
              </a:rPr>
              <a:t>3</a:t>
            </a:r>
            <a:r>
              <a:rPr kumimoji="1" lang="zh-CN" altLang="en-US" b="1">
                <a:latin typeface="楷体_GB2312" pitchFamily="49" charset="-122"/>
                <a:ea typeface="楷体_GB2312" pitchFamily="49" charset="-122"/>
              </a:rPr>
              <a:t>、</a:t>
            </a:r>
            <a:r>
              <a:rPr kumimoji="1" lang="en-US" altLang="zh-CN" b="1">
                <a:latin typeface="楷体_GB2312" pitchFamily="49" charset="-122"/>
                <a:ea typeface="楷体_GB2312" pitchFamily="49" charset="-122"/>
              </a:rPr>
              <a:t>C</a:t>
            </a:r>
            <a:r>
              <a:rPr kumimoji="1" lang="en-US" altLang="zh-CN" b="1" baseline="-25000">
                <a:latin typeface="楷体_GB2312" pitchFamily="49" charset="-122"/>
                <a:ea typeface="楷体_GB2312" pitchFamily="49" charset="-122"/>
              </a:rPr>
              <a:t>2</a:t>
            </a:r>
            <a:r>
              <a:rPr kumimoji="1" lang="en-US" altLang="zh-CN"/>
              <a:t>H</a:t>
            </a:r>
            <a:r>
              <a:rPr kumimoji="1" lang="en-US" altLang="zh-CN" baseline="-25000"/>
              <a:t>4</a:t>
            </a:r>
            <a:r>
              <a:rPr kumimoji="1" lang="zh-CN" altLang="en-US" b="1">
                <a:latin typeface="楷体_GB2312" pitchFamily="49" charset="-122"/>
                <a:ea typeface="楷体_GB2312" pitchFamily="49" charset="-122"/>
              </a:rPr>
              <a:t>、</a:t>
            </a:r>
            <a:r>
              <a:rPr kumimoji="1" lang="en-US" altLang="zh-CN" b="1">
                <a:latin typeface="楷体_GB2312" pitchFamily="49" charset="-122"/>
                <a:ea typeface="楷体_GB2312" pitchFamily="49" charset="-122"/>
              </a:rPr>
              <a:t>C</a:t>
            </a:r>
            <a:r>
              <a:rPr kumimoji="1" lang="en-US" altLang="zh-CN" b="1" baseline="-25000">
                <a:latin typeface="楷体_GB2312" pitchFamily="49" charset="-122"/>
                <a:ea typeface="楷体_GB2312" pitchFamily="49" charset="-122"/>
              </a:rPr>
              <a:t>2</a:t>
            </a:r>
            <a:r>
              <a:rPr kumimoji="1" lang="en-US" altLang="zh-CN" b="1">
                <a:latin typeface="楷体_GB2312" pitchFamily="49" charset="-122"/>
                <a:ea typeface="楷体_GB2312" pitchFamily="49" charset="-122"/>
              </a:rPr>
              <a:t>H</a:t>
            </a:r>
            <a:r>
              <a:rPr kumimoji="1" lang="en-US" altLang="zh-CN" b="1" baseline="-25000">
                <a:latin typeface="楷体_GB2312" pitchFamily="49" charset="-122"/>
                <a:ea typeface="楷体_GB2312" pitchFamily="49" charset="-122"/>
              </a:rPr>
              <a:t>2</a:t>
            </a:r>
            <a:r>
              <a:rPr kumimoji="1" lang="zh-CN" altLang="en-US" b="1">
                <a:latin typeface="楷体_GB2312" pitchFamily="49" charset="-122"/>
                <a:ea typeface="楷体_GB2312" pitchFamily="49" charset="-122"/>
              </a:rPr>
              <a:t>中各有几个</a:t>
            </a:r>
            <a:r>
              <a:rPr kumimoji="1" lang="en-US" altLang="zh-CN" b="1">
                <a:latin typeface="楷体_GB2312" pitchFamily="49" charset="-122"/>
                <a:ea typeface="楷体_GB2312" pitchFamily="49" charset="-122"/>
              </a:rPr>
              <a:t>σ</a:t>
            </a:r>
            <a:r>
              <a:rPr kumimoji="1" lang="zh-CN" altLang="en-US" b="1">
                <a:latin typeface="楷体_GB2312" pitchFamily="49" charset="-122"/>
                <a:ea typeface="楷体_GB2312" pitchFamily="49" charset="-122"/>
              </a:rPr>
              <a:t>键及</a:t>
            </a:r>
            <a:r>
              <a:rPr kumimoji="1" lang="zh-CN" altLang="en-US" b="1">
                <a:latin typeface="楷体_GB2312" pitchFamily="49" charset="-122"/>
                <a:ea typeface="楷体_GB2312" pitchFamily="49" charset="-122"/>
                <a:sym typeface="Symbol" pitchFamily="18" charset="2"/>
              </a:rPr>
              <a:t>键？</a:t>
            </a:r>
          </a:p>
        </p:txBody>
      </p:sp>
      <p:grpSp>
        <p:nvGrpSpPr>
          <p:cNvPr id="2" name="Group 8"/>
          <p:cNvGrpSpPr>
            <a:grpSpLocks/>
          </p:cNvGrpSpPr>
          <p:nvPr/>
        </p:nvGrpSpPr>
        <p:grpSpPr bwMode="auto">
          <a:xfrm>
            <a:off x="2698750" y="4292600"/>
            <a:ext cx="1828800" cy="533400"/>
            <a:chOff x="432" y="3072"/>
            <a:chExt cx="1152" cy="336"/>
          </a:xfrm>
        </p:grpSpPr>
        <p:grpSp>
          <p:nvGrpSpPr>
            <p:cNvPr id="3" name="Group 9"/>
            <p:cNvGrpSpPr>
              <a:grpSpLocks/>
            </p:cNvGrpSpPr>
            <p:nvPr/>
          </p:nvGrpSpPr>
          <p:grpSpPr bwMode="auto">
            <a:xfrm>
              <a:off x="432" y="3072"/>
              <a:ext cx="1152" cy="336"/>
              <a:chOff x="432" y="3072"/>
              <a:chExt cx="1152" cy="336"/>
            </a:xfrm>
          </p:grpSpPr>
          <p:sp>
            <p:nvSpPr>
              <p:cNvPr id="97334" name="Oval 10"/>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35" name="Oval 11"/>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36" name="Line 12"/>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37" name="Text Box 13"/>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33" name="Oval 14"/>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marL="342900" indent="-342900" algn="ctr"/>
              <a:endParaRPr lang="zh-CN" altLang="zh-CN"/>
            </a:p>
          </p:txBody>
        </p:sp>
      </p:grpSp>
      <p:sp>
        <p:nvSpPr>
          <p:cNvPr id="97285" name="Line 15"/>
          <p:cNvSpPr>
            <a:spLocks noChangeShapeType="1"/>
          </p:cNvSpPr>
          <p:nvPr/>
        </p:nvSpPr>
        <p:spPr bwMode="auto">
          <a:xfrm>
            <a:off x="2051050" y="4579938"/>
            <a:ext cx="3240088" cy="0"/>
          </a:xfrm>
          <a:prstGeom prst="line">
            <a:avLst/>
          </a:prstGeom>
          <a:noFill/>
          <a:ln w="9525">
            <a:noFill/>
            <a:round/>
            <a:headEnd/>
            <a:tailEnd type="triangle" w="med" len="med"/>
          </a:ln>
        </p:spPr>
        <p:txBody>
          <a:bodyPr/>
          <a:lstStyle/>
          <a:p>
            <a:endParaRPr lang="zh-CN" altLang="en-US"/>
          </a:p>
        </p:txBody>
      </p:sp>
      <p:sp>
        <p:nvSpPr>
          <p:cNvPr id="97286" name="Line 16"/>
          <p:cNvSpPr>
            <a:spLocks noChangeShapeType="1"/>
          </p:cNvSpPr>
          <p:nvPr/>
        </p:nvSpPr>
        <p:spPr bwMode="auto">
          <a:xfrm>
            <a:off x="1835150" y="4579938"/>
            <a:ext cx="4824413" cy="1587"/>
          </a:xfrm>
          <a:prstGeom prst="line">
            <a:avLst/>
          </a:prstGeom>
          <a:noFill/>
          <a:ln w="9525">
            <a:solidFill>
              <a:schemeClr val="tx1"/>
            </a:solidFill>
            <a:round/>
            <a:headEnd/>
            <a:tailEnd type="arrow" w="med" len="med"/>
          </a:ln>
        </p:spPr>
        <p:txBody>
          <a:bodyPr/>
          <a:lstStyle/>
          <a:p>
            <a:endParaRPr lang="zh-CN" altLang="en-US"/>
          </a:p>
        </p:txBody>
      </p:sp>
      <p:sp>
        <p:nvSpPr>
          <p:cNvPr id="97287" name="Line 17"/>
          <p:cNvSpPr>
            <a:spLocks noChangeShapeType="1"/>
          </p:cNvSpPr>
          <p:nvPr/>
        </p:nvSpPr>
        <p:spPr bwMode="auto">
          <a:xfrm>
            <a:off x="684213" y="5229225"/>
            <a:ext cx="1223962" cy="0"/>
          </a:xfrm>
          <a:prstGeom prst="line">
            <a:avLst/>
          </a:prstGeom>
          <a:noFill/>
          <a:ln w="9525">
            <a:noFill/>
            <a:round/>
            <a:headEnd/>
            <a:tailEnd type="triangle" w="med" len="med"/>
          </a:ln>
        </p:spPr>
        <p:txBody>
          <a:bodyPr/>
          <a:lstStyle/>
          <a:p>
            <a:endParaRPr lang="zh-CN" altLang="en-US"/>
          </a:p>
        </p:txBody>
      </p:sp>
      <p:sp>
        <p:nvSpPr>
          <p:cNvPr id="97288" name="Line 18"/>
          <p:cNvSpPr>
            <a:spLocks noChangeShapeType="1"/>
          </p:cNvSpPr>
          <p:nvPr/>
        </p:nvSpPr>
        <p:spPr bwMode="auto">
          <a:xfrm flipV="1">
            <a:off x="2484438" y="3573463"/>
            <a:ext cx="2376487" cy="2017712"/>
          </a:xfrm>
          <a:prstGeom prst="line">
            <a:avLst/>
          </a:prstGeom>
          <a:noFill/>
          <a:ln w="9525">
            <a:solidFill>
              <a:schemeClr val="tx1"/>
            </a:solidFill>
            <a:round/>
            <a:headEnd/>
            <a:tailEnd type="arrow" w="med" len="med"/>
          </a:ln>
        </p:spPr>
        <p:txBody>
          <a:bodyPr/>
          <a:lstStyle/>
          <a:p>
            <a:endParaRPr lang="zh-CN" altLang="en-US"/>
          </a:p>
        </p:txBody>
      </p:sp>
      <p:sp>
        <p:nvSpPr>
          <p:cNvPr id="97289" name="Line 19"/>
          <p:cNvSpPr>
            <a:spLocks noChangeShapeType="1"/>
          </p:cNvSpPr>
          <p:nvPr/>
        </p:nvSpPr>
        <p:spPr bwMode="auto">
          <a:xfrm flipV="1">
            <a:off x="3635375" y="3213100"/>
            <a:ext cx="0" cy="2736850"/>
          </a:xfrm>
          <a:prstGeom prst="line">
            <a:avLst/>
          </a:prstGeom>
          <a:noFill/>
          <a:ln w="9525">
            <a:solidFill>
              <a:schemeClr val="tx1"/>
            </a:solidFill>
            <a:round/>
            <a:headEnd/>
            <a:tailEnd type="arrow" w="med" len="med"/>
          </a:ln>
        </p:spPr>
        <p:txBody>
          <a:bodyPr/>
          <a:lstStyle/>
          <a:p>
            <a:endParaRPr lang="zh-CN" altLang="en-US"/>
          </a:p>
        </p:txBody>
      </p:sp>
      <p:grpSp>
        <p:nvGrpSpPr>
          <p:cNvPr id="4" name="Group 20"/>
          <p:cNvGrpSpPr>
            <a:grpSpLocks/>
          </p:cNvGrpSpPr>
          <p:nvPr/>
        </p:nvGrpSpPr>
        <p:grpSpPr bwMode="auto">
          <a:xfrm rot="-2697103">
            <a:off x="2771775" y="4292600"/>
            <a:ext cx="1828800" cy="533400"/>
            <a:chOff x="432" y="3072"/>
            <a:chExt cx="1152" cy="336"/>
          </a:xfrm>
        </p:grpSpPr>
        <p:grpSp>
          <p:nvGrpSpPr>
            <p:cNvPr id="5" name="Group 21"/>
            <p:cNvGrpSpPr>
              <a:grpSpLocks/>
            </p:cNvGrpSpPr>
            <p:nvPr/>
          </p:nvGrpSpPr>
          <p:grpSpPr bwMode="auto">
            <a:xfrm>
              <a:off x="432" y="3072"/>
              <a:ext cx="1152" cy="336"/>
              <a:chOff x="432" y="3072"/>
              <a:chExt cx="1152" cy="336"/>
            </a:xfrm>
          </p:grpSpPr>
          <p:sp>
            <p:nvSpPr>
              <p:cNvPr id="97328" name="Oval 22"/>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29" name="Oval 23"/>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30" name="Line 24"/>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31" name="Text Box 25"/>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27" name="Oval 26"/>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marL="342900" indent="-342900" algn="ctr"/>
              <a:endParaRPr lang="zh-CN" altLang="zh-CN"/>
            </a:p>
          </p:txBody>
        </p:sp>
      </p:grpSp>
      <p:grpSp>
        <p:nvGrpSpPr>
          <p:cNvPr id="6" name="Group 27"/>
          <p:cNvGrpSpPr>
            <a:grpSpLocks/>
          </p:cNvGrpSpPr>
          <p:nvPr/>
        </p:nvGrpSpPr>
        <p:grpSpPr bwMode="auto">
          <a:xfrm rot="-5400000">
            <a:off x="2700338" y="4292600"/>
            <a:ext cx="1828800" cy="533400"/>
            <a:chOff x="432" y="3072"/>
            <a:chExt cx="1152" cy="336"/>
          </a:xfrm>
        </p:grpSpPr>
        <p:grpSp>
          <p:nvGrpSpPr>
            <p:cNvPr id="7" name="Group 28"/>
            <p:cNvGrpSpPr>
              <a:grpSpLocks/>
            </p:cNvGrpSpPr>
            <p:nvPr/>
          </p:nvGrpSpPr>
          <p:grpSpPr bwMode="auto">
            <a:xfrm>
              <a:off x="432" y="3072"/>
              <a:ext cx="1152" cy="336"/>
              <a:chOff x="432" y="3072"/>
              <a:chExt cx="1152" cy="336"/>
            </a:xfrm>
          </p:grpSpPr>
          <p:sp>
            <p:nvSpPr>
              <p:cNvPr id="97322" name="Oval 29"/>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23" name="Oval 30"/>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24" name="Line 31"/>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25" name="Text Box 32"/>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21" name="Oval 33"/>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vert="eaVert" wrap="none" anchor="ctr"/>
            <a:lstStyle/>
            <a:p>
              <a:pPr marL="342900" indent="-342900" algn="ctr"/>
              <a:endParaRPr lang="zh-CN" altLang="zh-CN"/>
            </a:p>
          </p:txBody>
        </p:sp>
      </p:grpSp>
      <p:grpSp>
        <p:nvGrpSpPr>
          <p:cNvPr id="8" name="Group 34"/>
          <p:cNvGrpSpPr>
            <a:grpSpLocks/>
          </p:cNvGrpSpPr>
          <p:nvPr/>
        </p:nvGrpSpPr>
        <p:grpSpPr bwMode="auto">
          <a:xfrm rot="10635443">
            <a:off x="4211638" y="4292600"/>
            <a:ext cx="1828800" cy="533400"/>
            <a:chOff x="432" y="3072"/>
            <a:chExt cx="1152" cy="336"/>
          </a:xfrm>
        </p:grpSpPr>
        <p:grpSp>
          <p:nvGrpSpPr>
            <p:cNvPr id="9" name="Group 35"/>
            <p:cNvGrpSpPr>
              <a:grpSpLocks/>
            </p:cNvGrpSpPr>
            <p:nvPr/>
          </p:nvGrpSpPr>
          <p:grpSpPr bwMode="auto">
            <a:xfrm>
              <a:off x="432" y="3072"/>
              <a:ext cx="1152" cy="336"/>
              <a:chOff x="432" y="3072"/>
              <a:chExt cx="1152" cy="336"/>
            </a:xfrm>
          </p:grpSpPr>
          <p:sp>
            <p:nvSpPr>
              <p:cNvPr id="97316" name="Oval 36"/>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17" name="Oval 37"/>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18" name="Line 38"/>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19" name="Text Box 39"/>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15" name="Oval 40"/>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rot="10800000" wrap="none" anchor="ctr"/>
            <a:lstStyle/>
            <a:p>
              <a:pPr marL="342900" indent="-342900" algn="ctr"/>
              <a:endParaRPr lang="zh-CN" altLang="zh-CN"/>
            </a:p>
          </p:txBody>
        </p:sp>
      </p:grpSp>
      <p:grpSp>
        <p:nvGrpSpPr>
          <p:cNvPr id="10" name="Group 41"/>
          <p:cNvGrpSpPr>
            <a:grpSpLocks/>
          </p:cNvGrpSpPr>
          <p:nvPr/>
        </p:nvGrpSpPr>
        <p:grpSpPr bwMode="auto">
          <a:xfrm rot="-2697103">
            <a:off x="4211638" y="4364038"/>
            <a:ext cx="1828800" cy="533400"/>
            <a:chOff x="432" y="3072"/>
            <a:chExt cx="1152" cy="336"/>
          </a:xfrm>
        </p:grpSpPr>
        <p:grpSp>
          <p:nvGrpSpPr>
            <p:cNvPr id="11" name="Group 42"/>
            <p:cNvGrpSpPr>
              <a:grpSpLocks/>
            </p:cNvGrpSpPr>
            <p:nvPr/>
          </p:nvGrpSpPr>
          <p:grpSpPr bwMode="auto">
            <a:xfrm>
              <a:off x="432" y="3072"/>
              <a:ext cx="1152" cy="336"/>
              <a:chOff x="432" y="3072"/>
              <a:chExt cx="1152" cy="336"/>
            </a:xfrm>
          </p:grpSpPr>
          <p:sp>
            <p:nvSpPr>
              <p:cNvPr id="97310" name="Oval 43"/>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11" name="Oval 44"/>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12" name="Line 45"/>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13" name="Text Box 46"/>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09" name="Oval 47"/>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wrap="none" anchor="ctr"/>
            <a:lstStyle/>
            <a:p>
              <a:pPr marL="342900" indent="-342900" algn="ctr"/>
              <a:endParaRPr lang="zh-CN" altLang="zh-CN"/>
            </a:p>
          </p:txBody>
        </p:sp>
      </p:grpSp>
      <p:grpSp>
        <p:nvGrpSpPr>
          <p:cNvPr id="12" name="Group 48"/>
          <p:cNvGrpSpPr>
            <a:grpSpLocks/>
          </p:cNvGrpSpPr>
          <p:nvPr/>
        </p:nvGrpSpPr>
        <p:grpSpPr bwMode="auto">
          <a:xfrm rot="-5400000">
            <a:off x="4140200" y="4364038"/>
            <a:ext cx="1828800" cy="533400"/>
            <a:chOff x="432" y="3072"/>
            <a:chExt cx="1152" cy="336"/>
          </a:xfrm>
        </p:grpSpPr>
        <p:grpSp>
          <p:nvGrpSpPr>
            <p:cNvPr id="13" name="Group 49"/>
            <p:cNvGrpSpPr>
              <a:grpSpLocks/>
            </p:cNvGrpSpPr>
            <p:nvPr/>
          </p:nvGrpSpPr>
          <p:grpSpPr bwMode="auto">
            <a:xfrm>
              <a:off x="432" y="3072"/>
              <a:ext cx="1152" cy="336"/>
              <a:chOff x="432" y="3072"/>
              <a:chExt cx="1152" cy="336"/>
            </a:xfrm>
          </p:grpSpPr>
          <p:sp>
            <p:nvSpPr>
              <p:cNvPr id="97304" name="Oval 50"/>
              <p:cNvSpPr>
                <a:spLocks noChangeArrowheads="1"/>
              </p:cNvSpPr>
              <p:nvPr/>
            </p:nvSpPr>
            <p:spPr bwMode="auto">
              <a:xfrm>
                <a:off x="432"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05" name="Oval 51"/>
              <p:cNvSpPr>
                <a:spLocks noChangeArrowheads="1"/>
              </p:cNvSpPr>
              <p:nvPr/>
            </p:nvSpPr>
            <p:spPr bwMode="auto">
              <a:xfrm>
                <a:off x="1008" y="3072"/>
                <a:ext cx="576" cy="336"/>
              </a:xfrm>
              <a:prstGeom prst="ellipse">
                <a:avLst/>
              </a:prstGeom>
              <a:noFill/>
              <a:ln w="38100">
                <a:solidFill>
                  <a:srgbClr val="66FF33"/>
                </a:solidFill>
                <a:miter lim="800000"/>
                <a:headEnd/>
                <a:tailEnd/>
              </a:ln>
            </p:spPr>
            <p:txBody>
              <a:bodyPr wrap="none" anchor="ctr"/>
              <a:lstStyle/>
              <a:p>
                <a:endParaRPr lang="zh-CN" altLang="en-US"/>
              </a:p>
            </p:txBody>
          </p:sp>
          <p:sp>
            <p:nvSpPr>
              <p:cNvPr id="97306" name="Line 52"/>
              <p:cNvSpPr>
                <a:spLocks noChangeShapeType="1"/>
              </p:cNvSpPr>
              <p:nvPr/>
            </p:nvSpPr>
            <p:spPr bwMode="auto">
              <a:xfrm>
                <a:off x="624" y="3264"/>
                <a:ext cx="96" cy="0"/>
              </a:xfrm>
              <a:prstGeom prst="line">
                <a:avLst/>
              </a:prstGeom>
              <a:noFill/>
              <a:ln w="38100">
                <a:solidFill>
                  <a:srgbClr val="66FF33"/>
                </a:solidFill>
                <a:miter lim="800000"/>
                <a:headEnd/>
                <a:tailEnd/>
              </a:ln>
            </p:spPr>
            <p:txBody>
              <a:bodyPr wrap="none"/>
              <a:lstStyle/>
              <a:p>
                <a:endParaRPr lang="zh-CN" altLang="en-US"/>
              </a:p>
            </p:txBody>
          </p:sp>
          <p:sp>
            <p:nvSpPr>
              <p:cNvPr id="97307" name="Text Box 53"/>
              <p:cNvSpPr txBox="1">
                <a:spLocks noChangeArrowheads="1"/>
              </p:cNvSpPr>
              <p:nvPr/>
            </p:nvSpPr>
            <p:spPr bwMode="auto">
              <a:xfrm>
                <a:off x="1152" y="3081"/>
                <a:ext cx="240" cy="327"/>
              </a:xfrm>
              <a:prstGeom prst="rect">
                <a:avLst/>
              </a:prstGeom>
              <a:noFill/>
              <a:ln w="38100">
                <a:noFill/>
                <a:miter lim="800000"/>
                <a:headEnd/>
                <a:tailEnd/>
              </a:ln>
            </p:spPr>
            <p:txBody>
              <a:bodyPr>
                <a:spAutoFit/>
              </a:bodyPr>
              <a:lstStyle/>
              <a:p>
                <a:pPr marL="342900" indent="-342900"/>
                <a:r>
                  <a:rPr lang="en-US" altLang="zh-CN">
                    <a:latin typeface="Tahoma" pitchFamily="34" charset="0"/>
                    <a:ea typeface="宋体" pitchFamily="2" charset="-122"/>
                  </a:rPr>
                  <a:t>+</a:t>
                </a:r>
                <a:endParaRPr lang="en-US" altLang="zh-CN"/>
              </a:p>
            </p:txBody>
          </p:sp>
        </p:grpSp>
        <p:sp>
          <p:nvSpPr>
            <p:cNvPr id="97303" name="Oval 54"/>
            <p:cNvSpPr>
              <a:spLocks noChangeArrowheads="1"/>
            </p:cNvSpPr>
            <p:nvPr/>
          </p:nvSpPr>
          <p:spPr bwMode="auto">
            <a:xfrm>
              <a:off x="960" y="3216"/>
              <a:ext cx="96" cy="96"/>
            </a:xfrm>
            <a:prstGeom prst="ellipse">
              <a:avLst/>
            </a:prstGeom>
            <a:solidFill>
              <a:srgbClr val="FF3300"/>
            </a:solidFill>
            <a:ln w="38100">
              <a:solidFill>
                <a:srgbClr val="66FF33"/>
              </a:solidFill>
              <a:miter lim="800000"/>
              <a:headEnd/>
              <a:tailEnd/>
            </a:ln>
          </p:spPr>
          <p:txBody>
            <a:bodyPr vert="eaVert" wrap="none" anchor="ctr"/>
            <a:lstStyle/>
            <a:p>
              <a:pPr marL="342900" indent="-342900" algn="ctr"/>
              <a:endParaRPr lang="zh-CN" altLang="zh-CN"/>
            </a:p>
          </p:txBody>
        </p:sp>
      </p:grpSp>
      <p:sp>
        <p:nvSpPr>
          <p:cNvPr id="97295" name="Line 55"/>
          <p:cNvSpPr>
            <a:spLocks noChangeShapeType="1"/>
          </p:cNvSpPr>
          <p:nvPr/>
        </p:nvSpPr>
        <p:spPr bwMode="auto">
          <a:xfrm flipV="1">
            <a:off x="3779838" y="3716338"/>
            <a:ext cx="2376487" cy="2017712"/>
          </a:xfrm>
          <a:prstGeom prst="line">
            <a:avLst/>
          </a:prstGeom>
          <a:noFill/>
          <a:ln w="9525">
            <a:solidFill>
              <a:schemeClr val="tx1"/>
            </a:solidFill>
            <a:round/>
            <a:headEnd/>
            <a:tailEnd type="arrow" w="med" len="med"/>
          </a:ln>
        </p:spPr>
        <p:txBody>
          <a:bodyPr/>
          <a:lstStyle/>
          <a:p>
            <a:endParaRPr lang="zh-CN" altLang="en-US"/>
          </a:p>
        </p:txBody>
      </p:sp>
      <p:sp>
        <p:nvSpPr>
          <p:cNvPr id="97296" name="Line 56"/>
          <p:cNvSpPr>
            <a:spLocks noChangeShapeType="1"/>
          </p:cNvSpPr>
          <p:nvPr/>
        </p:nvSpPr>
        <p:spPr bwMode="auto">
          <a:xfrm flipV="1">
            <a:off x="5076825" y="3357563"/>
            <a:ext cx="0" cy="2663825"/>
          </a:xfrm>
          <a:prstGeom prst="line">
            <a:avLst/>
          </a:prstGeom>
          <a:noFill/>
          <a:ln w="9525">
            <a:solidFill>
              <a:schemeClr val="tx1"/>
            </a:solidFill>
            <a:round/>
            <a:headEnd/>
            <a:tailEnd type="arrow" w="med" len="med"/>
          </a:ln>
        </p:spPr>
        <p:txBody>
          <a:bodyPr/>
          <a:lstStyle/>
          <a:p>
            <a:endParaRPr lang="zh-CN" altLang="en-US"/>
          </a:p>
        </p:txBody>
      </p:sp>
      <p:sp>
        <p:nvSpPr>
          <p:cNvPr id="97297" name="Text Box 57"/>
          <p:cNvSpPr txBox="1">
            <a:spLocks noChangeArrowheads="1"/>
          </p:cNvSpPr>
          <p:nvPr/>
        </p:nvSpPr>
        <p:spPr bwMode="auto">
          <a:xfrm>
            <a:off x="6640513" y="4240213"/>
            <a:ext cx="539750" cy="519112"/>
          </a:xfrm>
          <a:prstGeom prst="rect">
            <a:avLst/>
          </a:prstGeom>
          <a:noFill/>
          <a:ln w="9525" algn="ctr">
            <a:noFill/>
            <a:miter lim="800000"/>
            <a:headEnd/>
            <a:tailEnd/>
          </a:ln>
        </p:spPr>
        <p:txBody>
          <a:bodyPr wrap="none">
            <a:spAutoFit/>
          </a:bodyPr>
          <a:lstStyle/>
          <a:p>
            <a:pPr marL="342900" indent="-342900"/>
            <a:r>
              <a:rPr lang="el-GR" altLang="zh-CN">
                <a:latin typeface="黑体" pitchFamily="49" charset="-122"/>
              </a:rPr>
              <a:t>χ</a:t>
            </a:r>
          </a:p>
        </p:txBody>
      </p:sp>
      <p:sp>
        <p:nvSpPr>
          <p:cNvPr id="97298" name="Text Box 58"/>
          <p:cNvSpPr txBox="1">
            <a:spLocks noChangeArrowheads="1"/>
          </p:cNvSpPr>
          <p:nvPr/>
        </p:nvSpPr>
        <p:spPr bwMode="auto">
          <a:xfrm>
            <a:off x="6064250" y="3160713"/>
            <a:ext cx="539750" cy="519112"/>
          </a:xfrm>
          <a:prstGeom prst="rect">
            <a:avLst/>
          </a:prstGeom>
          <a:noFill/>
          <a:ln w="9525" algn="ctr">
            <a:noFill/>
            <a:miter lim="800000"/>
            <a:headEnd/>
            <a:tailEnd/>
          </a:ln>
        </p:spPr>
        <p:txBody>
          <a:bodyPr wrap="none">
            <a:spAutoFit/>
          </a:bodyPr>
          <a:lstStyle/>
          <a:p>
            <a:pPr marL="342900" indent="-342900"/>
            <a:r>
              <a:rPr lang="ru-RU" altLang="zh-CN">
                <a:cs typeface="Times New Roman" pitchFamily="18" charset="0"/>
              </a:rPr>
              <a:t>У</a:t>
            </a:r>
          </a:p>
        </p:txBody>
      </p:sp>
      <p:sp>
        <p:nvSpPr>
          <p:cNvPr id="97299" name="Text Box 59"/>
          <p:cNvSpPr txBox="1">
            <a:spLocks noChangeArrowheads="1"/>
          </p:cNvSpPr>
          <p:nvPr/>
        </p:nvSpPr>
        <p:spPr bwMode="auto">
          <a:xfrm>
            <a:off x="4572000" y="3141663"/>
            <a:ext cx="539750" cy="519112"/>
          </a:xfrm>
          <a:prstGeom prst="rect">
            <a:avLst/>
          </a:prstGeom>
          <a:noFill/>
          <a:ln w="9525" algn="ctr">
            <a:noFill/>
            <a:miter lim="800000"/>
            <a:headEnd/>
            <a:tailEnd/>
          </a:ln>
        </p:spPr>
        <p:txBody>
          <a:bodyPr wrap="none">
            <a:spAutoFit/>
          </a:bodyPr>
          <a:lstStyle/>
          <a:p>
            <a:pPr marL="342900" indent="-342900"/>
            <a:r>
              <a:rPr lang="ru-RU" altLang="zh-CN">
                <a:cs typeface="Times New Roman" pitchFamily="18" charset="0"/>
              </a:rPr>
              <a:t>У</a:t>
            </a:r>
          </a:p>
        </p:txBody>
      </p:sp>
      <p:sp>
        <p:nvSpPr>
          <p:cNvPr id="97300" name="Text Box 60"/>
          <p:cNvSpPr txBox="1">
            <a:spLocks noChangeArrowheads="1"/>
          </p:cNvSpPr>
          <p:nvPr/>
        </p:nvSpPr>
        <p:spPr bwMode="auto">
          <a:xfrm>
            <a:off x="3687763" y="2944813"/>
            <a:ext cx="539750" cy="519112"/>
          </a:xfrm>
          <a:prstGeom prst="rect">
            <a:avLst/>
          </a:prstGeom>
          <a:noFill/>
          <a:ln w="9525" algn="ctr">
            <a:noFill/>
            <a:miter lim="800000"/>
            <a:headEnd/>
            <a:tailEnd/>
          </a:ln>
        </p:spPr>
        <p:txBody>
          <a:bodyPr wrap="none">
            <a:spAutoFit/>
          </a:bodyPr>
          <a:lstStyle/>
          <a:p>
            <a:pPr marL="342900" indent="-342900"/>
            <a:r>
              <a:rPr lang="el-GR" altLang="zh-CN">
                <a:cs typeface="Times New Roman" pitchFamily="18" charset="0"/>
              </a:rPr>
              <a:t>Ζ</a:t>
            </a:r>
          </a:p>
        </p:txBody>
      </p:sp>
      <p:sp>
        <p:nvSpPr>
          <p:cNvPr id="97301" name="Text Box 61"/>
          <p:cNvSpPr txBox="1">
            <a:spLocks noChangeArrowheads="1"/>
          </p:cNvSpPr>
          <p:nvPr/>
        </p:nvSpPr>
        <p:spPr bwMode="auto">
          <a:xfrm>
            <a:off x="5003800" y="3141663"/>
            <a:ext cx="539750" cy="519112"/>
          </a:xfrm>
          <a:prstGeom prst="rect">
            <a:avLst/>
          </a:prstGeom>
          <a:noFill/>
          <a:ln w="9525" algn="ctr">
            <a:noFill/>
            <a:miter lim="800000"/>
            <a:headEnd/>
            <a:tailEnd/>
          </a:ln>
        </p:spPr>
        <p:txBody>
          <a:bodyPr wrap="none">
            <a:spAutoFit/>
          </a:bodyPr>
          <a:lstStyle/>
          <a:p>
            <a:pPr marL="342900" indent="-342900"/>
            <a:r>
              <a:rPr lang="el-GR" altLang="zh-CN">
                <a:cs typeface="Times New Roman" pitchFamily="18" charset="0"/>
              </a:rPr>
              <a:t>Ζ</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endParaRPr lang="zh-CN" altLang="zh-CN" smtClean="0"/>
          </a:p>
        </p:txBody>
      </p:sp>
      <p:sp>
        <p:nvSpPr>
          <p:cNvPr id="39939" name="Rectangle 3"/>
          <p:cNvSpPr>
            <a:spLocks noGrp="1" noChangeArrowheads="1"/>
          </p:cNvSpPr>
          <p:nvPr>
            <p:ph type="body" idx="1"/>
          </p:nvPr>
        </p:nvSpPr>
        <p:spPr/>
        <p:txBody>
          <a:bodyPr/>
          <a:lstStyle/>
          <a:p>
            <a:pPr eaLnBrk="1" hangingPunct="1"/>
            <a:r>
              <a:rPr lang="zh-CN" altLang="en-US" sz="2800" dirty="0" smtClean="0"/>
              <a:t>当气体原子被火花、电流等激发而产生的光，经过分光后，得到的是分立的，有明显分界的谱线，这叫</a:t>
            </a:r>
            <a:r>
              <a:rPr lang="zh-CN" altLang="en-US" sz="2800" dirty="0" smtClean="0">
                <a:solidFill>
                  <a:srgbClr val="CC0000"/>
                </a:solidFill>
              </a:rPr>
              <a:t>不连续光谱或线状光谱。</a:t>
            </a:r>
          </a:p>
          <a:p>
            <a:pPr eaLnBrk="1" hangingPunct="1"/>
            <a:r>
              <a:rPr lang="zh-CN" altLang="en-US" sz="2800" dirty="0" smtClean="0"/>
              <a:t>每种元素都有自己的特征线状光谱。</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CN" smtClean="0"/>
              <a:t>4.2.1.6   </a:t>
            </a:r>
            <a:r>
              <a:rPr lang="zh-CN" altLang="en-US" smtClean="0"/>
              <a:t>配位键</a:t>
            </a:r>
          </a:p>
        </p:txBody>
      </p:sp>
      <p:sp>
        <p:nvSpPr>
          <p:cNvPr id="12292" name="Rectangle 3"/>
          <p:cNvSpPr>
            <a:spLocks noGrp="1" noChangeArrowheads="1"/>
          </p:cNvSpPr>
          <p:nvPr>
            <p:ph type="body" sz="half" idx="1"/>
          </p:nvPr>
        </p:nvSpPr>
        <p:spPr>
          <a:xfrm>
            <a:off x="457200" y="1341438"/>
            <a:ext cx="8507413" cy="5040312"/>
          </a:xfrm>
        </p:spPr>
        <p:txBody>
          <a:bodyPr/>
          <a:lstStyle/>
          <a:p>
            <a:pPr eaLnBrk="1" hangingPunct="1"/>
            <a:r>
              <a:rPr lang="zh-CN" altLang="en-US" sz="2800" smtClean="0"/>
              <a:t>共用电子对是由一个原子单方面提供的，这种共价键称为</a:t>
            </a:r>
            <a:r>
              <a:rPr lang="zh-CN" altLang="en-US" sz="2800" smtClean="0">
                <a:solidFill>
                  <a:srgbClr val="FF0000"/>
                </a:solidFill>
              </a:rPr>
              <a:t>配位共价键</a:t>
            </a:r>
            <a:r>
              <a:rPr lang="zh-CN" altLang="en-US" sz="2800" smtClean="0"/>
              <a:t>，简称为</a:t>
            </a:r>
            <a:r>
              <a:rPr lang="zh-CN" altLang="en-US" sz="2800" smtClean="0">
                <a:solidFill>
                  <a:srgbClr val="FF0000"/>
                </a:solidFill>
              </a:rPr>
              <a:t>配位键</a:t>
            </a:r>
            <a:r>
              <a:rPr lang="zh-CN" altLang="en-US" sz="2800" smtClean="0"/>
              <a:t>。 </a:t>
            </a:r>
          </a:p>
          <a:p>
            <a:pPr eaLnBrk="1" hangingPunct="1"/>
            <a:r>
              <a:rPr lang="zh-CN" altLang="en-US" sz="2800" smtClean="0"/>
              <a:t>配位键可用箭头而不用短线表示。</a:t>
            </a:r>
            <a:r>
              <a:rPr lang="zh-CN" altLang="en-US" sz="3200" smtClean="0"/>
              <a:t> </a:t>
            </a:r>
          </a:p>
          <a:p>
            <a:pPr eaLnBrk="1" hangingPunct="1"/>
            <a:r>
              <a:rPr lang="zh-CN" altLang="en-US" sz="2800" smtClean="0"/>
              <a:t>形成配位键必须具备以下两个条件：</a:t>
            </a:r>
          </a:p>
          <a:p>
            <a:pPr lvl="2" eaLnBrk="1" hangingPunct="1">
              <a:buFont typeface="Wingdings" pitchFamily="2" charset="2"/>
              <a:buChar char="Ø"/>
            </a:pPr>
            <a:r>
              <a:rPr lang="zh-CN" altLang="en-US" sz="2400" smtClean="0">
                <a:solidFill>
                  <a:srgbClr val="CC00FF"/>
                </a:solidFill>
              </a:rPr>
              <a:t>一个原子其价层有孤电子对；</a:t>
            </a:r>
          </a:p>
          <a:p>
            <a:pPr lvl="2" eaLnBrk="1" hangingPunct="1">
              <a:buFont typeface="Wingdings" pitchFamily="2" charset="2"/>
              <a:buChar char="Ø"/>
            </a:pPr>
            <a:r>
              <a:rPr lang="zh-CN" altLang="en-US" sz="2400" smtClean="0">
                <a:solidFill>
                  <a:srgbClr val="CC00FF"/>
                </a:solidFill>
              </a:rPr>
              <a:t>另一原子的价层有空轨道。</a:t>
            </a:r>
          </a:p>
          <a:p>
            <a:pPr lvl="2" eaLnBrk="1" hangingPunct="1">
              <a:buFont typeface="Wingdings" pitchFamily="2" charset="2"/>
              <a:buNone/>
            </a:pPr>
            <a:r>
              <a:rPr lang="zh-CN" altLang="en-US" sz="2400" smtClean="0"/>
              <a:t>例如：</a:t>
            </a:r>
            <a:r>
              <a:rPr lang="en-US" altLang="zh-CN" sz="2400" smtClean="0"/>
              <a:t>CO</a:t>
            </a:r>
          </a:p>
          <a:p>
            <a:pPr lvl="2" eaLnBrk="1" hangingPunct="1">
              <a:buFont typeface="Wingdings" pitchFamily="2" charset="2"/>
              <a:buNone/>
            </a:pPr>
            <a:r>
              <a:rPr lang="en-US" altLang="zh-CN" sz="2400" smtClean="0"/>
              <a:t>C:2s</a:t>
            </a:r>
            <a:r>
              <a:rPr lang="en-US" altLang="zh-CN" sz="2400" baseline="30000" smtClean="0"/>
              <a:t>2</a:t>
            </a:r>
            <a:r>
              <a:rPr lang="en-US" altLang="zh-CN" sz="2400" smtClean="0"/>
              <a:t>2p</a:t>
            </a:r>
            <a:r>
              <a:rPr lang="en-US" altLang="zh-CN" sz="2400" baseline="30000" smtClean="0"/>
              <a:t>2</a:t>
            </a:r>
            <a:r>
              <a:rPr lang="en-US" altLang="zh-CN" sz="2400" smtClean="0"/>
              <a:t>   O:2s</a:t>
            </a:r>
            <a:r>
              <a:rPr lang="en-US" altLang="zh-CN" sz="2400" baseline="30000" smtClean="0"/>
              <a:t>2</a:t>
            </a:r>
            <a:r>
              <a:rPr lang="en-US" altLang="zh-CN" sz="2400" smtClean="0"/>
              <a:t>sp</a:t>
            </a:r>
            <a:r>
              <a:rPr lang="en-US" altLang="zh-CN" sz="2400" baseline="30000" smtClean="0"/>
              <a:t>4</a:t>
            </a:r>
          </a:p>
          <a:p>
            <a:pPr lvl="2" eaLnBrk="1" hangingPunct="1">
              <a:buFont typeface="Wingdings" pitchFamily="2" charset="2"/>
              <a:buNone/>
            </a:pPr>
            <a:endParaRPr lang="en-US" altLang="zh-CN" sz="2400" smtClean="0"/>
          </a:p>
        </p:txBody>
      </p:sp>
      <p:graphicFrame>
        <p:nvGraphicFramePr>
          <p:cNvPr id="12290" name="Object 4"/>
          <p:cNvGraphicFramePr>
            <a:graphicFrameLocks noChangeAspect="1"/>
          </p:cNvGraphicFramePr>
          <p:nvPr>
            <p:ph sz="half" idx="2"/>
          </p:nvPr>
        </p:nvGraphicFramePr>
        <p:xfrm>
          <a:off x="2124075" y="5364163"/>
          <a:ext cx="885825" cy="500062"/>
        </p:xfrm>
        <a:graphic>
          <a:graphicData uri="http://schemas.openxmlformats.org/presentationml/2006/ole">
            <p:oleObj spid="_x0000_s14338" name="Equation" r:id="rId3" imgW="495000" imgH="279360" progId="Equation.DSMT4">
              <p:embed/>
            </p:oleObj>
          </a:graphicData>
        </a:graphic>
      </p:graphicFrame>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600" smtClean="0"/>
              <a:t>4.2.2. </a:t>
            </a:r>
            <a:r>
              <a:rPr lang="zh-CN" altLang="en-US" sz="3600" smtClean="0"/>
              <a:t>分子的空间构型和杂化轨道理论</a:t>
            </a:r>
          </a:p>
        </p:txBody>
      </p:sp>
      <p:sp>
        <p:nvSpPr>
          <p:cNvPr id="98307" name="Rectangle 3"/>
          <p:cNvSpPr>
            <a:spLocks noGrp="1" noChangeArrowheads="1"/>
          </p:cNvSpPr>
          <p:nvPr>
            <p:ph type="body" idx="1"/>
          </p:nvPr>
        </p:nvSpPr>
        <p:spPr/>
        <p:txBody>
          <a:bodyPr/>
          <a:lstStyle/>
          <a:p>
            <a:pPr eaLnBrk="1" hangingPunct="1">
              <a:lnSpc>
                <a:spcPct val="120000"/>
              </a:lnSpc>
            </a:pPr>
            <a:r>
              <a:rPr lang="zh-CN" altLang="en-US" sz="3200" smtClean="0"/>
              <a:t>分子的空间构型：</a:t>
            </a:r>
            <a:r>
              <a:rPr lang="zh-CN" altLang="en-US" sz="2800" smtClean="0"/>
              <a:t>分子中各原子在空间排列构成的几何形状。</a:t>
            </a:r>
          </a:p>
          <a:p>
            <a:pPr eaLnBrk="1" hangingPunct="1">
              <a:lnSpc>
                <a:spcPct val="120000"/>
              </a:lnSpc>
            </a:pPr>
            <a:r>
              <a:rPr lang="en-US" altLang="zh-CN" sz="2800" smtClean="0"/>
              <a:t>VB</a:t>
            </a:r>
            <a:r>
              <a:rPr lang="zh-CN" altLang="en-US" sz="2800" smtClean="0"/>
              <a:t>理论较好地解释了共价键的本质，但在解释分子的空间构型时遇到了困难。例如，甲烷</a:t>
            </a:r>
            <a:r>
              <a:rPr lang="en-US" altLang="zh-CN" sz="2800" smtClean="0"/>
              <a:t>(CH</a:t>
            </a:r>
            <a:r>
              <a:rPr lang="en-US" altLang="zh-CN" sz="2800" baseline="-25000" smtClean="0"/>
              <a:t>4</a:t>
            </a:r>
            <a:r>
              <a:rPr lang="en-US" altLang="zh-CN" sz="2800" smtClean="0"/>
              <a:t>)</a:t>
            </a:r>
            <a:r>
              <a:rPr lang="zh-CN" altLang="en-US" sz="2800" smtClean="0"/>
              <a:t>分子中的正四面体构型。</a:t>
            </a:r>
            <a:r>
              <a:rPr lang="en-US" altLang="zh-CN" sz="2800" smtClean="0"/>
              <a:t>H</a:t>
            </a:r>
            <a:r>
              <a:rPr lang="en-US" altLang="zh-CN" sz="2800" baseline="-25000" smtClean="0"/>
              <a:t>2</a:t>
            </a:r>
            <a:r>
              <a:rPr lang="en-US" altLang="zh-CN" sz="2800" smtClean="0"/>
              <a:t>O</a:t>
            </a:r>
            <a:r>
              <a:rPr lang="zh-CN" altLang="en-US" sz="2800" smtClean="0"/>
              <a:t>分子中的两个</a:t>
            </a:r>
            <a:r>
              <a:rPr lang="en-US" altLang="zh-CN" sz="2800" smtClean="0"/>
              <a:t>O—H</a:t>
            </a:r>
            <a:r>
              <a:rPr lang="zh-CN" altLang="en-US" sz="2800" smtClean="0"/>
              <a:t>键的键角不是</a:t>
            </a:r>
            <a:r>
              <a:rPr lang="en-US" altLang="zh-CN" sz="2800" smtClean="0"/>
              <a:t>90°</a:t>
            </a:r>
            <a:r>
              <a:rPr lang="zh-CN" altLang="en-US" sz="2800" smtClean="0"/>
              <a:t>。气态</a:t>
            </a:r>
            <a:r>
              <a:rPr lang="en-US" altLang="zh-CN" sz="2800" smtClean="0"/>
              <a:t>BeCl</a:t>
            </a:r>
            <a:r>
              <a:rPr lang="en-US" altLang="zh-CN" sz="2800" baseline="-25000" smtClean="0"/>
              <a:t>2</a:t>
            </a:r>
            <a:r>
              <a:rPr lang="zh-CN" altLang="en-US" sz="2800" smtClean="0"/>
              <a:t>分子为直线型。</a:t>
            </a:r>
            <a:r>
              <a:rPr lang="en-US" altLang="zh-CN" sz="2800" smtClean="0"/>
              <a:t>1928~1931</a:t>
            </a:r>
            <a:r>
              <a:rPr lang="zh-CN" altLang="en-US" sz="2800" smtClean="0"/>
              <a:t>年间鲍林在“电子配对”法的基础上，提出了</a:t>
            </a:r>
            <a:r>
              <a:rPr lang="zh-CN" altLang="en-US" sz="2800" smtClean="0">
                <a:solidFill>
                  <a:srgbClr val="CC0000"/>
                </a:solidFill>
              </a:rPr>
              <a:t>杂化轨道理论</a:t>
            </a:r>
            <a:r>
              <a:rPr lang="zh-CN" altLang="en-US" sz="2800" smtClean="0"/>
              <a:t>。 </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mtClean="0"/>
              <a:t>4.2.2.1  </a:t>
            </a:r>
            <a:r>
              <a:rPr lang="zh-CN" altLang="en-US" smtClean="0"/>
              <a:t>杂化与杂化轨道</a:t>
            </a:r>
          </a:p>
        </p:txBody>
      </p:sp>
      <p:sp>
        <p:nvSpPr>
          <p:cNvPr id="99331" name="Rectangle 3"/>
          <p:cNvSpPr>
            <a:spLocks noGrp="1" noChangeArrowheads="1"/>
          </p:cNvSpPr>
          <p:nvPr>
            <p:ph type="body" idx="1"/>
          </p:nvPr>
        </p:nvSpPr>
        <p:spPr/>
        <p:txBody>
          <a:bodyPr/>
          <a:lstStyle/>
          <a:p>
            <a:pPr eaLnBrk="1" hangingPunct="1">
              <a:lnSpc>
                <a:spcPct val="120000"/>
              </a:lnSpc>
            </a:pPr>
            <a:r>
              <a:rPr lang="zh-CN" altLang="en-US" sz="4000" smtClean="0"/>
              <a:t>杂化轨道理论</a:t>
            </a:r>
          </a:p>
          <a:p>
            <a:pPr lvl="1" eaLnBrk="1" hangingPunct="1">
              <a:lnSpc>
                <a:spcPct val="130000"/>
              </a:lnSpc>
            </a:pPr>
            <a:r>
              <a:rPr lang="zh-CN" altLang="en-US" smtClean="0"/>
              <a:t>成键时能级相近的价电子轨道混合杂化，形成新的价电子轨道</a:t>
            </a:r>
            <a:r>
              <a:rPr lang="en-US" altLang="zh-CN" smtClean="0"/>
              <a:t>——</a:t>
            </a:r>
            <a:r>
              <a:rPr lang="zh-CN" altLang="en-US" smtClean="0"/>
              <a:t>杂化轨道。</a:t>
            </a:r>
          </a:p>
          <a:p>
            <a:pPr lvl="1" eaLnBrk="1" hangingPunct="1">
              <a:lnSpc>
                <a:spcPct val="130000"/>
              </a:lnSpc>
            </a:pPr>
            <a:r>
              <a:rPr lang="zh-CN" altLang="en-US" smtClean="0"/>
              <a:t>杂化前后轨道数目不变。</a:t>
            </a:r>
          </a:p>
          <a:p>
            <a:pPr lvl="1" eaLnBrk="1" hangingPunct="1">
              <a:lnSpc>
                <a:spcPct val="130000"/>
              </a:lnSpc>
            </a:pPr>
            <a:r>
              <a:rPr lang="zh-CN" altLang="en-US" smtClean="0"/>
              <a:t>杂化后轨道伸展方向，形状发生改变。</a:t>
            </a:r>
          </a:p>
          <a:p>
            <a:pPr eaLnBrk="1" hangingPunct="1"/>
            <a:endParaRPr lang="en-US" altLang="zh-CN" smtClean="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p:cNvSpPr>
          <p:nvPr/>
        </p:nvSpPr>
        <p:spPr bwMode="auto">
          <a:xfrm>
            <a:off x="323850" y="476250"/>
            <a:ext cx="8380413" cy="549275"/>
          </a:xfrm>
          <a:prstGeom prst="rect">
            <a:avLst/>
          </a:prstGeom>
          <a:noFill/>
          <a:ln w="9525">
            <a:noFill/>
            <a:miter lim="800000"/>
            <a:headEnd/>
            <a:tailEnd/>
          </a:ln>
        </p:spPr>
        <p:txBody>
          <a:bodyPr>
            <a:spAutoFit/>
          </a:bodyPr>
          <a:lstStyle/>
          <a:p>
            <a:pPr>
              <a:spcBef>
                <a:spcPct val="0"/>
              </a:spcBef>
            </a:pPr>
            <a:r>
              <a:rPr kumimoji="1" lang="zh-CN" altLang="en-US" sz="3000" b="1">
                <a:solidFill>
                  <a:srgbClr val="00FFFF"/>
                </a:solidFill>
                <a:latin typeface="楷体_GB2312" pitchFamily="49" charset="-122"/>
                <a:ea typeface="楷体_GB2312" pitchFamily="49" charset="-122"/>
              </a:rPr>
              <a:t>杂化轨道的组成：</a:t>
            </a:r>
            <a:r>
              <a:rPr kumimoji="1" lang="zh-CN" altLang="en-US" sz="3000" b="1">
                <a:latin typeface="楷体_GB2312" pitchFamily="49" charset="-122"/>
                <a:ea typeface="楷体_GB2312" pitchFamily="49" charset="-122"/>
              </a:rPr>
              <a:t>参加杂化的原子轨道平均化。</a:t>
            </a:r>
          </a:p>
        </p:txBody>
      </p:sp>
      <p:sp>
        <p:nvSpPr>
          <p:cNvPr id="443395" name="Rectangle 3"/>
          <p:cNvSpPr>
            <a:spLocks noChangeArrowheads="1"/>
          </p:cNvSpPr>
          <p:nvPr/>
        </p:nvSpPr>
        <p:spPr bwMode="auto">
          <a:xfrm>
            <a:off x="611188" y="1484313"/>
            <a:ext cx="1714500" cy="549275"/>
          </a:xfrm>
          <a:prstGeom prst="rect">
            <a:avLst/>
          </a:prstGeom>
          <a:noFill/>
          <a:ln w="9525">
            <a:noFill/>
            <a:miter lim="800000"/>
            <a:headEnd/>
            <a:tailEnd/>
          </a:ln>
        </p:spPr>
        <p:txBody>
          <a:bodyPr wrap="none">
            <a:spAutoFit/>
          </a:bodyPr>
          <a:lstStyle/>
          <a:p>
            <a:pPr>
              <a:spcBef>
                <a:spcPct val="0"/>
              </a:spcBef>
            </a:pPr>
            <a:r>
              <a:rPr kumimoji="1" lang="zh-CN" altLang="en-US" sz="3000" b="1">
                <a:latin typeface="楷体_GB2312" pitchFamily="49" charset="-122"/>
                <a:ea typeface="楷体_GB2312" pitchFamily="49" charset="-122"/>
              </a:rPr>
              <a:t>如：</a:t>
            </a:r>
            <a:r>
              <a:rPr kumimoji="1" lang="en-US" altLang="zh-CN" sz="3000" b="1">
                <a:solidFill>
                  <a:srgbClr val="FF9999"/>
                </a:solidFill>
                <a:latin typeface="楷体_GB2312" pitchFamily="49" charset="-122"/>
                <a:ea typeface="楷体_GB2312" pitchFamily="49" charset="-122"/>
              </a:rPr>
              <a:t>sp</a:t>
            </a:r>
            <a:r>
              <a:rPr kumimoji="1" lang="en-US" altLang="zh-CN" sz="3000" b="1">
                <a:ea typeface="楷体_GB2312" pitchFamily="49" charset="-122"/>
              </a:rPr>
              <a:t>—</a:t>
            </a:r>
            <a:endParaRPr kumimoji="1" lang="en-US" altLang="zh-CN" sz="3000" b="1">
              <a:latin typeface="楷体_GB2312" pitchFamily="49" charset="-122"/>
              <a:ea typeface="楷体_GB2312" pitchFamily="49" charset="-122"/>
            </a:endParaRPr>
          </a:p>
        </p:txBody>
      </p:sp>
      <p:graphicFrame>
        <p:nvGraphicFramePr>
          <p:cNvPr id="443396" name="Object 4"/>
          <p:cNvGraphicFramePr>
            <a:graphicFrameLocks noChangeAspect="1"/>
          </p:cNvGraphicFramePr>
          <p:nvPr/>
        </p:nvGraphicFramePr>
        <p:xfrm>
          <a:off x="2773363" y="1157288"/>
          <a:ext cx="1198562" cy="1274762"/>
        </p:xfrm>
        <a:graphic>
          <a:graphicData uri="http://schemas.openxmlformats.org/presentationml/2006/ole">
            <p:oleObj spid="_x0000_s15362" name="公式" r:id="rId4" imgW="368280" imgH="393480" progId="Equation.3">
              <p:embed/>
            </p:oleObj>
          </a:graphicData>
        </a:graphic>
      </p:graphicFrame>
      <p:sp>
        <p:nvSpPr>
          <p:cNvPr id="443397" name="Rectangle 5"/>
          <p:cNvSpPr>
            <a:spLocks noChangeArrowheads="1"/>
          </p:cNvSpPr>
          <p:nvPr/>
        </p:nvSpPr>
        <p:spPr bwMode="auto">
          <a:xfrm>
            <a:off x="4572000" y="1508125"/>
            <a:ext cx="1077913" cy="549275"/>
          </a:xfrm>
          <a:prstGeom prst="rect">
            <a:avLst/>
          </a:prstGeom>
          <a:noFill/>
          <a:ln w="9525">
            <a:noFill/>
            <a:miter lim="800000"/>
            <a:headEnd/>
            <a:tailEnd/>
          </a:ln>
        </p:spPr>
        <p:txBody>
          <a:bodyPr wrap="none">
            <a:spAutoFit/>
          </a:bodyPr>
          <a:lstStyle/>
          <a:p>
            <a:pPr>
              <a:spcBef>
                <a:spcPct val="0"/>
              </a:spcBef>
            </a:pPr>
            <a:r>
              <a:rPr kumimoji="1" lang="en-US" altLang="zh-CN" sz="3000" b="1">
                <a:solidFill>
                  <a:srgbClr val="FF9900"/>
                </a:solidFill>
                <a:latin typeface="楷体_GB2312" pitchFamily="49" charset="-122"/>
                <a:ea typeface="楷体_GB2312" pitchFamily="49" charset="-122"/>
              </a:rPr>
              <a:t>sp</a:t>
            </a:r>
            <a:r>
              <a:rPr kumimoji="1" lang="en-US" altLang="zh-CN" sz="3000" b="1" baseline="30000">
                <a:solidFill>
                  <a:srgbClr val="FF9900"/>
                </a:solidFill>
                <a:latin typeface="楷体_GB2312" pitchFamily="49" charset="-122"/>
                <a:ea typeface="楷体_GB2312" pitchFamily="49" charset="-122"/>
              </a:rPr>
              <a:t>2</a:t>
            </a:r>
            <a:r>
              <a:rPr kumimoji="1" lang="en-US" altLang="zh-CN" sz="3000" b="1">
                <a:ea typeface="楷体_GB2312" pitchFamily="49" charset="-122"/>
              </a:rPr>
              <a:t>—</a:t>
            </a:r>
            <a:endParaRPr kumimoji="1" lang="en-US" altLang="zh-CN" sz="3000" b="1">
              <a:latin typeface="楷体_GB2312" pitchFamily="49" charset="-122"/>
              <a:ea typeface="楷体_GB2312" pitchFamily="49" charset="-122"/>
            </a:endParaRPr>
          </a:p>
        </p:txBody>
      </p:sp>
      <p:graphicFrame>
        <p:nvGraphicFramePr>
          <p:cNvPr id="443398" name="Object 6"/>
          <p:cNvGraphicFramePr>
            <a:graphicFrameLocks noChangeAspect="1"/>
          </p:cNvGraphicFramePr>
          <p:nvPr/>
        </p:nvGraphicFramePr>
        <p:xfrm>
          <a:off x="5867400" y="1196975"/>
          <a:ext cx="1390650" cy="1231900"/>
        </p:xfrm>
        <a:graphic>
          <a:graphicData uri="http://schemas.openxmlformats.org/presentationml/2006/ole">
            <p:oleObj spid="_x0000_s15363" name="公式" r:id="rId5" imgW="444240" imgH="393480" progId="Equation.3">
              <p:embed/>
            </p:oleObj>
          </a:graphicData>
        </a:graphic>
      </p:graphicFrame>
      <p:sp>
        <p:nvSpPr>
          <p:cNvPr id="443399" name="Rectangle 7"/>
          <p:cNvSpPr>
            <a:spLocks noChangeArrowheads="1"/>
          </p:cNvSpPr>
          <p:nvPr/>
        </p:nvSpPr>
        <p:spPr bwMode="auto">
          <a:xfrm>
            <a:off x="900113" y="2636838"/>
            <a:ext cx="6688137" cy="1279525"/>
          </a:xfrm>
          <a:prstGeom prst="rect">
            <a:avLst/>
          </a:prstGeom>
          <a:solidFill>
            <a:schemeClr val="tx1"/>
          </a:solidFill>
          <a:ln w="9525">
            <a:noFill/>
            <a:miter lim="800000"/>
            <a:headEnd/>
            <a:tailEnd/>
          </a:ln>
        </p:spPr>
        <p:txBody>
          <a:bodyPr wrap="none">
            <a:spAutoFit/>
          </a:bodyPr>
          <a:lstStyle/>
          <a:p>
            <a:pPr>
              <a:lnSpc>
                <a:spcPct val="130000"/>
              </a:lnSpc>
              <a:spcBef>
                <a:spcPct val="0"/>
              </a:spcBef>
            </a:pPr>
            <a:r>
              <a:rPr kumimoji="1" lang="zh-CN" altLang="en-US" sz="3000" b="1">
                <a:solidFill>
                  <a:srgbClr val="00FFFF"/>
                </a:solidFill>
                <a:latin typeface="楷体_GB2312" pitchFamily="49" charset="-122"/>
                <a:ea typeface="楷体_GB2312" pitchFamily="49" charset="-122"/>
              </a:rPr>
              <a:t>杂化轨道的特征</a:t>
            </a:r>
            <a:r>
              <a:rPr kumimoji="1" lang="en-US" altLang="zh-CN" sz="3000" b="1">
                <a:solidFill>
                  <a:srgbClr val="FFFFFF"/>
                </a:solidFill>
                <a:ea typeface="楷体_GB2312" pitchFamily="49" charset="-122"/>
              </a:rPr>
              <a:t>——</a:t>
            </a:r>
            <a:r>
              <a:rPr kumimoji="1" lang="zh-CN" altLang="en-US" sz="3000" b="1">
                <a:solidFill>
                  <a:srgbClr val="FFFFFF"/>
                </a:solidFill>
                <a:latin typeface="楷体_GB2312" pitchFamily="49" charset="-122"/>
                <a:ea typeface="楷体_GB2312" pitchFamily="49" charset="-122"/>
              </a:rPr>
              <a:t>角度分布图有大、</a:t>
            </a:r>
          </a:p>
          <a:p>
            <a:pPr>
              <a:lnSpc>
                <a:spcPct val="130000"/>
              </a:lnSpc>
              <a:spcBef>
                <a:spcPct val="0"/>
              </a:spcBef>
            </a:pPr>
            <a:r>
              <a:rPr kumimoji="1" lang="zh-CN" altLang="en-US" sz="3000" b="1">
                <a:solidFill>
                  <a:srgbClr val="FFFFFF"/>
                </a:solidFill>
                <a:latin typeface="楷体_GB2312" pitchFamily="49" charset="-122"/>
                <a:ea typeface="楷体_GB2312" pitchFamily="49" charset="-122"/>
              </a:rPr>
              <a:t>小头，有利于成键（提高重叠程度）。</a:t>
            </a:r>
          </a:p>
        </p:txBody>
      </p:sp>
      <p:graphicFrame>
        <p:nvGraphicFramePr>
          <p:cNvPr id="443400" name="Object 8"/>
          <p:cNvGraphicFramePr>
            <a:graphicFrameLocks noChangeAspect="1"/>
          </p:cNvGraphicFramePr>
          <p:nvPr/>
        </p:nvGraphicFramePr>
        <p:xfrm>
          <a:off x="468313" y="3933825"/>
          <a:ext cx="7162800" cy="2214563"/>
        </p:xfrm>
        <a:graphic>
          <a:graphicData uri="http://schemas.openxmlformats.org/presentationml/2006/ole">
            <p:oleObj spid="_x0000_s15364" name="BMP 图象" r:id="rId6" imgW="3421200" imgH="1066607" progId="PBrush">
              <p:embed/>
            </p:oleObj>
          </a:graphicData>
        </a:graphic>
      </p:graphicFrame>
      <p:graphicFrame>
        <p:nvGraphicFramePr>
          <p:cNvPr id="443401" name="Object 9"/>
          <p:cNvGraphicFramePr>
            <a:graphicFrameLocks noChangeAspect="1"/>
          </p:cNvGraphicFramePr>
          <p:nvPr/>
        </p:nvGraphicFramePr>
        <p:xfrm>
          <a:off x="5292725" y="4010025"/>
          <a:ext cx="1722438" cy="1500188"/>
        </p:xfrm>
        <a:graphic>
          <a:graphicData uri="http://schemas.openxmlformats.org/presentationml/2006/ole">
            <p:oleObj spid="_x0000_s15365" name="BMP 图象" r:id="rId7" imgW="1722149" imgH="1501317" progId="PBrush">
              <p:embed/>
            </p:oleObj>
          </a:graphicData>
        </a:graphic>
      </p:graphicFrame>
      <p:graphicFrame>
        <p:nvGraphicFramePr>
          <p:cNvPr id="443402" name="Object 10"/>
          <p:cNvGraphicFramePr>
            <a:graphicFrameLocks noChangeAspect="1"/>
          </p:cNvGraphicFramePr>
          <p:nvPr/>
        </p:nvGraphicFramePr>
        <p:xfrm>
          <a:off x="5795963" y="4010025"/>
          <a:ext cx="1722437" cy="1493838"/>
        </p:xfrm>
        <a:graphic>
          <a:graphicData uri="http://schemas.openxmlformats.org/presentationml/2006/ole">
            <p:oleObj spid="_x0000_s15366" name="BMP 图象" r:id="rId8" imgW="1722149" imgH="1493743" progId="PBrush">
              <p:embed/>
            </p:oleObj>
          </a:graphicData>
        </a:graphic>
      </p:graphicFrame>
      <p:graphicFrame>
        <p:nvGraphicFramePr>
          <p:cNvPr id="443403" name="Object 11"/>
          <p:cNvGraphicFramePr>
            <a:graphicFrameLocks noChangeAspect="1"/>
          </p:cNvGraphicFramePr>
          <p:nvPr/>
        </p:nvGraphicFramePr>
        <p:xfrm>
          <a:off x="6100763" y="4132263"/>
          <a:ext cx="1004887" cy="1249362"/>
        </p:xfrm>
        <a:graphic>
          <a:graphicData uri="http://schemas.openxmlformats.org/presentationml/2006/ole">
            <p:oleObj spid="_x0000_s15367" name="BMP 图象" r:id="rId9" imgW="1005811" imgH="1249613" progId="PBrush">
              <p:embed/>
            </p:oleObj>
          </a:graphicData>
        </a:graphic>
      </p:graphicFrame>
      <p:sp>
        <p:nvSpPr>
          <p:cNvPr id="443404" name="Rectangle 12"/>
          <p:cNvSpPr>
            <a:spLocks noChangeArrowheads="1"/>
          </p:cNvSpPr>
          <p:nvPr/>
        </p:nvSpPr>
        <p:spPr bwMode="auto">
          <a:xfrm>
            <a:off x="1692275" y="4654550"/>
            <a:ext cx="376238" cy="549275"/>
          </a:xfrm>
          <a:prstGeom prst="rect">
            <a:avLst/>
          </a:prstGeom>
          <a:solidFill>
            <a:schemeClr val="tx1"/>
          </a:solidFill>
          <a:ln w="9525">
            <a:noFill/>
            <a:miter lim="800000"/>
            <a:headEnd/>
            <a:tailEnd/>
          </a:ln>
        </p:spPr>
        <p:txBody>
          <a:bodyPr wrap="none">
            <a:spAutoFit/>
          </a:bodyPr>
          <a:lstStyle/>
          <a:p>
            <a:pPr>
              <a:spcBef>
                <a:spcPct val="0"/>
              </a:spcBef>
            </a:pPr>
            <a:r>
              <a:rPr kumimoji="1" lang="en-US" altLang="zh-CN" sz="3000" b="1">
                <a:solidFill>
                  <a:srgbClr val="FFFFFF"/>
                </a:solidFill>
                <a:latin typeface="楷体_GB2312" pitchFamily="49" charset="-122"/>
                <a:ea typeface="楷体_GB2312" pitchFamily="49" charset="-122"/>
              </a:rPr>
              <a:t>-</a:t>
            </a:r>
          </a:p>
        </p:txBody>
      </p:sp>
      <p:graphicFrame>
        <p:nvGraphicFramePr>
          <p:cNvPr id="443405" name="Object 13"/>
          <p:cNvGraphicFramePr>
            <a:graphicFrameLocks noChangeAspect="1"/>
          </p:cNvGraphicFramePr>
          <p:nvPr/>
        </p:nvGraphicFramePr>
        <p:xfrm>
          <a:off x="6877050" y="4005263"/>
          <a:ext cx="1722438" cy="1493837"/>
        </p:xfrm>
        <a:graphic>
          <a:graphicData uri="http://schemas.openxmlformats.org/presentationml/2006/ole">
            <p:oleObj spid="_x0000_s15368" name="BMP 图象" r:id="rId10" imgW="1722149" imgH="1493743" progId="PBrush">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443394"/>
                                        </p:tgtEl>
                                        <p:attrNameLst>
                                          <p:attrName>style.visibility</p:attrName>
                                        </p:attrNameLst>
                                      </p:cBhvr>
                                      <p:to>
                                        <p:strVal val="visible"/>
                                      </p:to>
                                    </p:set>
                                    <p:animEffect transition="in" filter="wipe(left)">
                                      <p:cBhvr>
                                        <p:cTn id="7" dur="75"/>
                                        <p:tgtEl>
                                          <p:spTgt spid="4433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43395">
                                            <p:txEl>
                                              <p:pRg st="0" end="0"/>
                                            </p:txEl>
                                          </p:spTgt>
                                        </p:tgtEl>
                                        <p:attrNameLst>
                                          <p:attrName>style.visibility</p:attrName>
                                        </p:attrNameLst>
                                      </p:cBhvr>
                                      <p:to>
                                        <p:strVal val="visible"/>
                                      </p:to>
                                    </p:set>
                                    <p:animEffect transition="in" filter="wipe(left)">
                                      <p:cBhvr>
                                        <p:cTn id="12" dur="75"/>
                                        <p:tgtEl>
                                          <p:spTgt spid="443395">
                                            <p:txEl>
                                              <p:pRg st="0" end="0"/>
                                            </p:txEl>
                                          </p:spTgt>
                                        </p:tgtEl>
                                      </p:cBhvr>
                                    </p:animEffect>
                                  </p:childTnLst>
                                </p:cTn>
                              </p:par>
                            </p:childTnLst>
                          </p:cTn>
                        </p:par>
                        <p:par>
                          <p:cTn id="13" fill="hold">
                            <p:stCondLst>
                              <p:cond delay="375"/>
                            </p:stCondLst>
                            <p:childTnLst>
                              <p:par>
                                <p:cTn id="14" presetID="22" presetClass="entr" presetSubtype="8" fill="hold" nodeType="afterEffect">
                                  <p:stCondLst>
                                    <p:cond delay="0"/>
                                  </p:stCondLst>
                                  <p:childTnLst>
                                    <p:set>
                                      <p:cBhvr>
                                        <p:cTn id="15" dur="1" fill="hold">
                                          <p:stCondLst>
                                            <p:cond delay="0"/>
                                          </p:stCondLst>
                                        </p:cTn>
                                        <p:tgtEl>
                                          <p:spTgt spid="443396"/>
                                        </p:tgtEl>
                                        <p:attrNameLst>
                                          <p:attrName>style.visibility</p:attrName>
                                        </p:attrNameLst>
                                      </p:cBhvr>
                                      <p:to>
                                        <p:strVal val="visible"/>
                                      </p:to>
                                    </p:set>
                                    <p:animEffect transition="in" filter="wipe(left)">
                                      <p:cBhvr>
                                        <p:cTn id="16" dur="500"/>
                                        <p:tgtEl>
                                          <p:spTgt spid="443396"/>
                                        </p:tgtEl>
                                      </p:cBhvr>
                                    </p:animEffect>
                                  </p:childTnLst>
                                </p:cTn>
                              </p:par>
                              <p:par>
                                <p:cTn id="17" presetID="22" presetClass="entr" presetSubtype="8" fill="hold" grpId="0" nodeType="withEffect">
                                  <p:stCondLst>
                                    <p:cond delay="0"/>
                                  </p:stCondLst>
                                  <p:iterate type="lt">
                                    <p:tmPct val="100000"/>
                                  </p:iterate>
                                  <p:childTnLst>
                                    <p:set>
                                      <p:cBhvr>
                                        <p:cTn id="18" dur="1" fill="hold">
                                          <p:stCondLst>
                                            <p:cond delay="0"/>
                                          </p:stCondLst>
                                        </p:cTn>
                                        <p:tgtEl>
                                          <p:spTgt spid="443397">
                                            <p:txEl>
                                              <p:pRg st="0" end="0"/>
                                            </p:txEl>
                                          </p:spTgt>
                                        </p:tgtEl>
                                        <p:attrNameLst>
                                          <p:attrName>style.visibility</p:attrName>
                                        </p:attrNameLst>
                                      </p:cBhvr>
                                      <p:to>
                                        <p:strVal val="visible"/>
                                      </p:to>
                                    </p:set>
                                    <p:animEffect transition="in" filter="wipe(left)">
                                      <p:cBhvr>
                                        <p:cTn id="19" dur="75"/>
                                        <p:tgtEl>
                                          <p:spTgt spid="443397">
                                            <p:txEl>
                                              <p:pRg st="0" end="0"/>
                                            </p:txEl>
                                          </p:spTgt>
                                        </p:tgtEl>
                                      </p:cBhvr>
                                    </p:animEffect>
                                  </p:childTnLst>
                                </p:cTn>
                              </p:par>
                            </p:childTnLst>
                          </p:cTn>
                        </p:par>
                        <p:par>
                          <p:cTn id="20" fill="hold">
                            <p:stCondLst>
                              <p:cond delay="875"/>
                            </p:stCondLst>
                            <p:childTnLst>
                              <p:par>
                                <p:cTn id="21" presetID="22" presetClass="entr" presetSubtype="8" fill="hold" nodeType="afterEffect">
                                  <p:stCondLst>
                                    <p:cond delay="0"/>
                                  </p:stCondLst>
                                  <p:childTnLst>
                                    <p:set>
                                      <p:cBhvr>
                                        <p:cTn id="22" dur="1" fill="hold">
                                          <p:stCondLst>
                                            <p:cond delay="0"/>
                                          </p:stCondLst>
                                        </p:cTn>
                                        <p:tgtEl>
                                          <p:spTgt spid="443398"/>
                                        </p:tgtEl>
                                        <p:attrNameLst>
                                          <p:attrName>style.visibility</p:attrName>
                                        </p:attrNameLst>
                                      </p:cBhvr>
                                      <p:to>
                                        <p:strVal val="visible"/>
                                      </p:to>
                                    </p:set>
                                    <p:animEffect transition="in" filter="wipe(left)">
                                      <p:cBhvr>
                                        <p:cTn id="23" dur="500"/>
                                        <p:tgtEl>
                                          <p:spTgt spid="443398"/>
                                        </p:tgtEl>
                                      </p:cBhvr>
                                    </p:animEffect>
                                  </p:childTnLst>
                                </p:cTn>
                              </p:par>
                              <p:par>
                                <p:cTn id="24" presetID="22" presetClass="entr" presetSubtype="8" fill="hold" grpId="0" nodeType="withEffect">
                                  <p:stCondLst>
                                    <p:cond delay="0"/>
                                  </p:stCondLst>
                                  <p:iterate type="lt">
                                    <p:tmPct val="100000"/>
                                  </p:iterate>
                                  <p:childTnLst>
                                    <p:set>
                                      <p:cBhvr>
                                        <p:cTn id="25" dur="1" fill="hold">
                                          <p:stCondLst>
                                            <p:cond delay="0"/>
                                          </p:stCondLst>
                                        </p:cTn>
                                        <p:tgtEl>
                                          <p:spTgt spid="443399"/>
                                        </p:tgtEl>
                                        <p:attrNameLst>
                                          <p:attrName>style.visibility</p:attrName>
                                        </p:attrNameLst>
                                      </p:cBhvr>
                                      <p:to>
                                        <p:strVal val="visible"/>
                                      </p:to>
                                    </p:set>
                                    <p:animEffect transition="in" filter="wipe(left)">
                                      <p:cBhvr>
                                        <p:cTn id="26" dur="75"/>
                                        <p:tgtEl>
                                          <p:spTgt spid="44339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43400"/>
                                        </p:tgtEl>
                                        <p:attrNameLst>
                                          <p:attrName>style.visibility</p:attrName>
                                        </p:attrNameLst>
                                      </p:cBhvr>
                                      <p:to>
                                        <p:strVal val="visible"/>
                                      </p:to>
                                    </p:set>
                                    <p:animEffect transition="in" filter="wipe(left)">
                                      <p:cBhvr>
                                        <p:cTn id="31" dur="500"/>
                                        <p:tgtEl>
                                          <p:spTgt spid="44340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43401"/>
                                        </p:tgtEl>
                                        <p:attrNameLst>
                                          <p:attrName>style.visibility</p:attrName>
                                        </p:attrNameLst>
                                      </p:cBhvr>
                                      <p:to>
                                        <p:strVal val="visible"/>
                                      </p:to>
                                    </p:set>
                                    <p:animEffect transition="in" filter="wipe(left)">
                                      <p:cBhvr>
                                        <p:cTn id="36" dur="500"/>
                                        <p:tgtEl>
                                          <p:spTgt spid="44340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434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7" presetClass="entr" presetSubtype="2" fill="hold" nodeType="clickEffect">
                                  <p:stCondLst>
                                    <p:cond delay="0"/>
                                  </p:stCondLst>
                                  <p:childTnLst>
                                    <p:set>
                                      <p:cBhvr>
                                        <p:cTn id="44" dur="1" fill="hold">
                                          <p:stCondLst>
                                            <p:cond delay="0"/>
                                          </p:stCondLst>
                                        </p:cTn>
                                        <p:tgtEl>
                                          <p:spTgt spid="443405"/>
                                        </p:tgtEl>
                                        <p:attrNameLst>
                                          <p:attrName>style.visibility</p:attrName>
                                        </p:attrNameLst>
                                      </p:cBhvr>
                                      <p:to>
                                        <p:strVal val="visible"/>
                                      </p:to>
                                    </p:set>
                                    <p:anim calcmode="lin" valueType="num">
                                      <p:cBhvr additive="base">
                                        <p:cTn id="45" dur="5000" fill="hold"/>
                                        <p:tgtEl>
                                          <p:spTgt spid="443405"/>
                                        </p:tgtEl>
                                        <p:attrNameLst>
                                          <p:attrName>ppt_x</p:attrName>
                                        </p:attrNameLst>
                                      </p:cBhvr>
                                      <p:tavLst>
                                        <p:tav tm="0">
                                          <p:val>
                                            <p:strVal val="1+#ppt_w/2"/>
                                          </p:val>
                                        </p:tav>
                                        <p:tav tm="100000">
                                          <p:val>
                                            <p:strVal val="#ppt_x"/>
                                          </p:val>
                                        </p:tav>
                                      </p:tavLst>
                                    </p:anim>
                                    <p:anim calcmode="lin" valueType="num">
                                      <p:cBhvr additive="base">
                                        <p:cTn id="46" dur="5000" fill="hold"/>
                                        <p:tgtEl>
                                          <p:spTgt spid="44340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4340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43402"/>
                                        </p:tgtEl>
                                        <p:attrNameLst>
                                          <p:attrName>style.visibility</p:attrName>
                                        </p:attrNameLst>
                                      </p:cBhvr>
                                      <p:to>
                                        <p:strVal val="visible"/>
                                      </p:to>
                                    </p:set>
                                    <p:animEffect transition="in" filter="wipe(right)">
                                      <p:cBhvr>
                                        <p:cTn id="51" dur="500"/>
                                        <p:tgtEl>
                                          <p:spTgt spid="44340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43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4" grpId="0" autoUpdateAnimBg="0"/>
      <p:bldP spid="443395" grpId="0" build="p" autoUpdateAnimBg="0"/>
      <p:bldP spid="443397" grpId="0" build="p" autoUpdateAnimBg="0"/>
      <p:bldP spid="443399" grpId="0" animBg="1" autoUpdateAnimBg="0"/>
      <p:bldP spid="44340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a:stretch>
            <a:fillRect/>
          </a:stretch>
        </p:blipFill>
        <p:spPr bwMode="auto">
          <a:xfrm>
            <a:off x="790575" y="2708275"/>
            <a:ext cx="8353425" cy="1654175"/>
          </a:xfrm>
          <a:prstGeom prst="rect">
            <a:avLst/>
          </a:prstGeom>
          <a:noFill/>
          <a:ln w="9525">
            <a:noFill/>
            <a:miter lim="800000"/>
            <a:headEnd/>
            <a:tailEnd/>
          </a:ln>
        </p:spPr>
      </p:pic>
      <p:sp>
        <p:nvSpPr>
          <p:cNvPr id="100355" name="Text Box 3"/>
          <p:cNvSpPr txBox="1">
            <a:spLocks noChangeArrowheads="1"/>
          </p:cNvSpPr>
          <p:nvPr/>
        </p:nvSpPr>
        <p:spPr bwMode="auto">
          <a:xfrm>
            <a:off x="971550" y="4365625"/>
            <a:ext cx="6481763" cy="360363"/>
          </a:xfrm>
          <a:prstGeom prst="rect">
            <a:avLst/>
          </a:prstGeom>
          <a:solidFill>
            <a:srgbClr val="FFFFFF"/>
          </a:solidFill>
          <a:ln w="9525">
            <a:solidFill>
              <a:srgbClr val="FFFFFF"/>
            </a:solidFill>
            <a:miter lim="800000"/>
            <a:headEnd/>
            <a:tailEnd/>
          </a:ln>
        </p:spPr>
        <p:txBody>
          <a:bodyPr/>
          <a:lstStyle/>
          <a:p>
            <a:pPr algn="ctr" eaLnBrk="0" hangingPunct="0">
              <a:spcBef>
                <a:spcPct val="0"/>
              </a:spcBef>
            </a:pPr>
            <a:r>
              <a:rPr lang="zh-CN" altLang="en-US" sz="1800"/>
              <a:t>二氯化铍分子中的</a:t>
            </a:r>
            <a:r>
              <a:rPr lang="en-US" altLang="zh-CN" sz="1800"/>
              <a:t>Be</a:t>
            </a:r>
            <a:r>
              <a:rPr lang="zh-CN" altLang="en-US" sz="1800"/>
              <a:t>原子的</a:t>
            </a:r>
            <a:r>
              <a:rPr lang="en-US" altLang="zh-CN" sz="1800"/>
              <a:t>sp</a:t>
            </a:r>
            <a:r>
              <a:rPr lang="zh-CN" altLang="en-US" sz="1800"/>
              <a:t>杂化图示方法</a:t>
            </a:r>
          </a:p>
          <a:p>
            <a:pPr eaLnBrk="0" hangingPunct="0">
              <a:spcBef>
                <a:spcPct val="0"/>
              </a:spcBef>
            </a:pPr>
            <a:endParaRPr lang="en-US" altLang="zh-CN" sz="1800"/>
          </a:p>
        </p:txBody>
      </p:sp>
      <p:pic>
        <p:nvPicPr>
          <p:cNvPr id="100356" name="Picture 5" descr="5"/>
          <p:cNvPicPr>
            <a:picLocks noChangeAspect="1" noChangeArrowheads="1"/>
          </p:cNvPicPr>
          <p:nvPr/>
        </p:nvPicPr>
        <p:blipFill>
          <a:blip r:embed="rId3"/>
          <a:srcRect/>
          <a:stretch>
            <a:fillRect/>
          </a:stretch>
        </p:blipFill>
        <p:spPr bwMode="auto">
          <a:xfrm>
            <a:off x="1187450" y="404813"/>
            <a:ext cx="6624638" cy="2233612"/>
          </a:xfrm>
          <a:prstGeom prst="rect">
            <a:avLst/>
          </a:prstGeom>
          <a:noFill/>
          <a:ln w="9525">
            <a:noFill/>
            <a:miter lim="800000"/>
            <a:headEnd/>
            <a:tailEnd/>
          </a:ln>
        </p:spPr>
      </p:pic>
      <p:sp>
        <p:nvSpPr>
          <p:cNvPr id="100357" name="Text Box 6"/>
          <p:cNvSpPr txBox="1">
            <a:spLocks noChangeArrowheads="1"/>
          </p:cNvSpPr>
          <p:nvPr/>
        </p:nvSpPr>
        <p:spPr bwMode="auto">
          <a:xfrm>
            <a:off x="395288" y="404813"/>
            <a:ext cx="5184775" cy="457200"/>
          </a:xfrm>
          <a:prstGeom prst="rect">
            <a:avLst/>
          </a:prstGeom>
          <a:noFill/>
          <a:ln w="9525">
            <a:noFill/>
            <a:miter lim="800000"/>
            <a:headEnd/>
            <a:tailEnd/>
          </a:ln>
        </p:spPr>
        <p:txBody>
          <a:bodyPr>
            <a:spAutoFit/>
          </a:bodyPr>
          <a:lstStyle/>
          <a:p>
            <a:pPr eaLnBrk="0" hangingPunct="0"/>
            <a:r>
              <a:rPr lang="zh-CN" altLang="en-US" sz="2400"/>
              <a:t>二氯化铍分子的结构 </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zh-CN" altLang="en-US" smtClean="0"/>
              <a:t>注     意</a:t>
            </a:r>
          </a:p>
        </p:txBody>
      </p:sp>
      <p:sp>
        <p:nvSpPr>
          <p:cNvPr id="101379" name="Rectangle 3"/>
          <p:cNvSpPr>
            <a:spLocks noGrp="1" noChangeArrowheads="1"/>
          </p:cNvSpPr>
          <p:nvPr>
            <p:ph type="body" idx="1"/>
          </p:nvPr>
        </p:nvSpPr>
        <p:spPr/>
        <p:txBody>
          <a:bodyPr/>
          <a:lstStyle/>
          <a:p>
            <a:pPr eaLnBrk="1" hangingPunct="1"/>
            <a:r>
              <a:rPr lang="zh-CN" altLang="en-US" smtClean="0"/>
              <a:t>杂化只有在形成分子的过程中才会发生，孤立原子不会杂化。</a:t>
            </a:r>
          </a:p>
          <a:p>
            <a:pPr eaLnBrk="1" hangingPunct="1"/>
            <a:r>
              <a:rPr lang="zh-CN" altLang="en-US" smtClean="0"/>
              <a:t>杂化轨道是由原子轨道组合而成，杂化轨道必须能量相近，一般是价层上的轨道。</a:t>
            </a:r>
          </a:p>
          <a:p>
            <a:pPr eaLnBrk="1" hangingPunct="1"/>
            <a:r>
              <a:rPr lang="zh-CN" altLang="en-US" smtClean="0"/>
              <a:t>形成的杂化轨道数目等于参与杂化的原子轨道数。</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4.2.2.2 </a:t>
            </a:r>
            <a:r>
              <a:rPr lang="zh-CN" altLang="en-US" smtClean="0"/>
              <a:t>杂化轨道的类型 </a:t>
            </a:r>
          </a:p>
        </p:txBody>
      </p:sp>
      <p:sp>
        <p:nvSpPr>
          <p:cNvPr id="102403" name="Rectangle 3"/>
          <p:cNvSpPr>
            <a:spLocks noGrp="1" noChangeArrowheads="1"/>
          </p:cNvSpPr>
          <p:nvPr>
            <p:ph type="body" idx="1"/>
          </p:nvPr>
        </p:nvSpPr>
        <p:spPr/>
        <p:txBody>
          <a:bodyPr/>
          <a:lstStyle/>
          <a:p>
            <a:pPr eaLnBrk="1" hangingPunct="1"/>
            <a:r>
              <a:rPr lang="en-US" altLang="zh-CN" smtClean="0"/>
              <a:t>sp</a:t>
            </a:r>
            <a:r>
              <a:rPr lang="zh-CN" altLang="en-US" smtClean="0"/>
              <a:t>杂化轨道：</a:t>
            </a:r>
            <a:r>
              <a:rPr lang="en-US" altLang="zh-CN" smtClean="0"/>
              <a:t>BeCl</a:t>
            </a:r>
            <a:r>
              <a:rPr lang="en-US" altLang="zh-CN" baseline="-25000" smtClean="0"/>
              <a:t>2</a:t>
            </a:r>
            <a:r>
              <a:rPr lang="zh-CN" altLang="en-US" smtClean="0"/>
              <a:t>、</a:t>
            </a:r>
            <a:r>
              <a:rPr lang="en-US" altLang="zh-CN" smtClean="0"/>
              <a:t>HgCl</a:t>
            </a:r>
            <a:r>
              <a:rPr lang="en-US" altLang="zh-CN" baseline="-25000" smtClean="0"/>
              <a:t>2</a:t>
            </a:r>
            <a:r>
              <a:rPr lang="zh-CN" altLang="en-US" smtClean="0"/>
              <a:t>、</a:t>
            </a:r>
            <a:r>
              <a:rPr lang="en-US" altLang="zh-CN" smtClean="0"/>
              <a:t>CO</a:t>
            </a:r>
            <a:r>
              <a:rPr lang="en-US" altLang="zh-CN" baseline="-25000" smtClean="0"/>
              <a:t>2</a:t>
            </a:r>
            <a:r>
              <a:rPr lang="zh-CN" altLang="en-US" smtClean="0"/>
              <a:t>、</a:t>
            </a:r>
            <a:r>
              <a:rPr lang="en-US" altLang="zh-CN" smtClean="0"/>
              <a:t>CS</a:t>
            </a:r>
            <a:r>
              <a:rPr lang="en-US" altLang="zh-CN" baseline="-25000" smtClean="0"/>
              <a:t>2</a:t>
            </a:r>
            <a:r>
              <a:rPr lang="zh-CN" altLang="en-US" smtClean="0"/>
              <a:t>、</a:t>
            </a:r>
            <a:r>
              <a:rPr lang="en-US" altLang="zh-CN" smtClean="0"/>
              <a:t>C</a:t>
            </a:r>
            <a:r>
              <a:rPr lang="en-US" altLang="zh-CN" baseline="-25000" smtClean="0"/>
              <a:t>2</a:t>
            </a:r>
            <a:r>
              <a:rPr lang="en-US" altLang="zh-CN" smtClean="0"/>
              <a:t>H</a:t>
            </a:r>
            <a:r>
              <a:rPr lang="en-US" altLang="zh-CN" baseline="-25000" smtClean="0"/>
              <a:t>2</a:t>
            </a:r>
            <a:r>
              <a:rPr lang="zh-CN" altLang="en-US" smtClean="0"/>
              <a:t>等。</a:t>
            </a:r>
          </a:p>
          <a:p>
            <a:pPr eaLnBrk="1" hangingPunct="1"/>
            <a:r>
              <a:rPr lang="en-US" altLang="zh-CN" smtClean="0"/>
              <a:t>sp</a:t>
            </a:r>
            <a:r>
              <a:rPr lang="en-US" altLang="zh-CN" baseline="30000" smtClean="0"/>
              <a:t>2</a:t>
            </a:r>
            <a:r>
              <a:rPr lang="zh-CN" altLang="en-US" smtClean="0"/>
              <a:t>杂化轨道：</a:t>
            </a:r>
            <a:r>
              <a:rPr lang="en-US" altLang="zh-CN" smtClean="0"/>
              <a:t>BF</a:t>
            </a:r>
            <a:r>
              <a:rPr lang="en-US" altLang="zh-CN" baseline="-25000" smtClean="0"/>
              <a:t>3</a:t>
            </a:r>
            <a:r>
              <a:rPr lang="zh-CN" altLang="en-US" smtClean="0"/>
              <a:t>、</a:t>
            </a:r>
            <a:r>
              <a:rPr lang="en-US" altLang="zh-CN" smtClean="0"/>
              <a:t>H</a:t>
            </a:r>
            <a:r>
              <a:rPr lang="en-US" altLang="zh-CN" baseline="-25000" smtClean="0"/>
              <a:t>3</a:t>
            </a:r>
            <a:r>
              <a:rPr lang="en-US" altLang="zh-CN" smtClean="0"/>
              <a:t>BO</a:t>
            </a:r>
            <a:r>
              <a:rPr lang="en-US" altLang="zh-CN" baseline="-25000" smtClean="0"/>
              <a:t>3</a:t>
            </a:r>
            <a:r>
              <a:rPr lang="zh-CN" altLang="en-US" smtClean="0"/>
              <a:t>、</a:t>
            </a:r>
            <a:r>
              <a:rPr lang="en-US" altLang="zh-CN" smtClean="0"/>
              <a:t>C</a:t>
            </a:r>
            <a:r>
              <a:rPr lang="en-US" altLang="zh-CN" baseline="-25000" smtClean="0"/>
              <a:t>2</a:t>
            </a:r>
            <a:r>
              <a:rPr lang="en-US" altLang="zh-CN" smtClean="0"/>
              <a:t>H</a:t>
            </a:r>
            <a:r>
              <a:rPr lang="en-US" altLang="zh-CN" baseline="-25000" smtClean="0"/>
              <a:t>4</a:t>
            </a:r>
            <a:r>
              <a:rPr lang="zh-CN" altLang="en-US" smtClean="0"/>
              <a:t>等。</a:t>
            </a:r>
          </a:p>
          <a:p>
            <a:pPr eaLnBrk="1" hangingPunct="1"/>
            <a:r>
              <a:rPr lang="en-US" altLang="zh-CN" smtClean="0"/>
              <a:t>sp</a:t>
            </a:r>
            <a:r>
              <a:rPr lang="en-US" altLang="zh-CN" baseline="30000" smtClean="0"/>
              <a:t>3</a:t>
            </a:r>
            <a:r>
              <a:rPr lang="zh-CN" altLang="en-US" smtClean="0"/>
              <a:t>杂化轨道：</a:t>
            </a:r>
            <a:r>
              <a:rPr lang="en-US" altLang="zh-CN" smtClean="0"/>
              <a:t>CH</a:t>
            </a:r>
            <a:r>
              <a:rPr lang="en-US" altLang="zh-CN" baseline="-25000" smtClean="0"/>
              <a:t>4</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4140200" y="5300663"/>
            <a:ext cx="4752975" cy="641350"/>
          </a:xfrm>
          <a:prstGeom prst="rect">
            <a:avLst/>
          </a:prstGeom>
          <a:noFill/>
          <a:ln w="9525">
            <a:noFill/>
            <a:miter lim="800000"/>
            <a:headEnd/>
            <a:tailEnd/>
          </a:ln>
        </p:spPr>
        <p:txBody>
          <a:bodyPr>
            <a:spAutoFit/>
          </a:bodyPr>
          <a:lstStyle/>
          <a:p>
            <a:pPr algn="ctr"/>
            <a:r>
              <a:rPr kumimoji="1" lang="en-US" altLang="zh-CN" sz="3600" b="1">
                <a:solidFill>
                  <a:srgbClr val="FF0000"/>
                </a:solidFill>
                <a:ea typeface="楷体" pitchFamily="49" charset="-122"/>
              </a:rPr>
              <a:t>sp</a:t>
            </a:r>
            <a:r>
              <a:rPr kumimoji="1" lang="zh-CN" altLang="en-US" sz="3600" b="1">
                <a:solidFill>
                  <a:srgbClr val="FF0000"/>
                </a:solidFill>
                <a:ea typeface="楷体" pitchFamily="49" charset="-122"/>
              </a:rPr>
              <a:t>杂化轨道的空间位置</a:t>
            </a:r>
          </a:p>
        </p:txBody>
      </p:sp>
      <p:pic>
        <p:nvPicPr>
          <p:cNvPr id="106499" name="sp.avi">
            <a:hlinkClick r:id="" action="ppaction://media"/>
          </p:cNvPr>
          <p:cNvPicPr>
            <a:picLocks noRot="1" noChangeAspect="1" noChangeArrowheads="1"/>
          </p:cNvPicPr>
          <p:nvPr>
            <a:videoFile r:link="rId1"/>
          </p:nvPr>
        </p:nvPicPr>
        <p:blipFill>
          <a:blip r:embed="rId3"/>
          <a:srcRect l="8144" t="7141" r="5107" b="8461"/>
          <a:stretch>
            <a:fillRect/>
          </a:stretch>
        </p:blipFill>
        <p:spPr bwMode="auto">
          <a:xfrm>
            <a:off x="4356100" y="1844675"/>
            <a:ext cx="4465638" cy="3259138"/>
          </a:xfrm>
          <a:prstGeom prst="rect">
            <a:avLst/>
          </a:prstGeom>
          <a:noFill/>
          <a:ln w="9525">
            <a:noFill/>
            <a:miter lim="800000"/>
            <a:headEnd/>
            <a:tailEnd/>
          </a:ln>
        </p:spPr>
      </p:pic>
      <p:sp>
        <p:nvSpPr>
          <p:cNvPr id="106500" name="Rectangle 4"/>
          <p:cNvSpPr>
            <a:spLocks noChangeArrowheads="1"/>
          </p:cNvSpPr>
          <p:nvPr/>
        </p:nvSpPr>
        <p:spPr bwMode="auto">
          <a:xfrm>
            <a:off x="395288" y="404813"/>
            <a:ext cx="3168650" cy="641350"/>
          </a:xfrm>
          <a:prstGeom prst="rect">
            <a:avLst/>
          </a:prstGeom>
          <a:noFill/>
          <a:ln w="9525" algn="ctr">
            <a:noFill/>
            <a:miter lim="800000"/>
            <a:headEnd/>
            <a:tailEnd/>
          </a:ln>
        </p:spPr>
        <p:txBody>
          <a:bodyPr anchor="ctr">
            <a:spAutoFit/>
          </a:bodyPr>
          <a:lstStyle/>
          <a:p>
            <a:pPr>
              <a:spcBef>
                <a:spcPct val="0"/>
              </a:spcBef>
            </a:pPr>
            <a:r>
              <a:rPr lang="zh-CN" altLang="en-US" sz="3600" b="1">
                <a:solidFill>
                  <a:srgbClr val="FF0000"/>
                </a:solidFill>
                <a:ea typeface="楷体" pitchFamily="49" charset="-122"/>
              </a:rPr>
              <a:t>（</a:t>
            </a:r>
            <a:r>
              <a:rPr lang="en-US" altLang="zh-CN" sz="3600" b="1">
                <a:solidFill>
                  <a:srgbClr val="FF0000"/>
                </a:solidFill>
                <a:ea typeface="楷体" pitchFamily="49" charset="-122"/>
              </a:rPr>
              <a:t>1</a:t>
            </a:r>
            <a:r>
              <a:rPr lang="zh-CN" altLang="en-US" sz="3600" b="1">
                <a:solidFill>
                  <a:srgbClr val="FF0000"/>
                </a:solidFill>
                <a:ea typeface="楷体" pitchFamily="49" charset="-122"/>
              </a:rPr>
              <a:t>）</a:t>
            </a:r>
            <a:r>
              <a:rPr lang="en-US" altLang="zh-CN" sz="3600" b="1">
                <a:solidFill>
                  <a:srgbClr val="FF0000"/>
                </a:solidFill>
                <a:ea typeface="楷体" pitchFamily="49" charset="-122"/>
              </a:rPr>
              <a:t>sp</a:t>
            </a:r>
            <a:r>
              <a:rPr lang="zh-CN" altLang="en-US" sz="3600" b="1">
                <a:solidFill>
                  <a:srgbClr val="FF0000"/>
                </a:solidFill>
                <a:ea typeface="楷体" pitchFamily="49" charset="-122"/>
              </a:rPr>
              <a:t>杂化</a:t>
            </a:r>
            <a:r>
              <a:rPr lang="zh-CN" altLang="en-US" sz="3600" i="1">
                <a:solidFill>
                  <a:srgbClr val="FF0000"/>
                </a:solidFill>
                <a:ea typeface="楷体" pitchFamily="49" charset="-122"/>
              </a:rPr>
              <a:t> </a:t>
            </a:r>
          </a:p>
        </p:txBody>
      </p:sp>
      <p:sp>
        <p:nvSpPr>
          <p:cNvPr id="106504" name="Rectangle 8"/>
          <p:cNvSpPr>
            <a:spLocks noChangeArrowheads="1"/>
          </p:cNvSpPr>
          <p:nvPr/>
        </p:nvSpPr>
        <p:spPr bwMode="auto">
          <a:xfrm>
            <a:off x="395288" y="1484313"/>
            <a:ext cx="3895725" cy="4181475"/>
          </a:xfrm>
          <a:prstGeom prst="rect">
            <a:avLst/>
          </a:prstGeom>
          <a:noFill/>
          <a:ln w="9525" algn="ctr">
            <a:noFill/>
            <a:miter lim="800000"/>
            <a:headEnd/>
            <a:tailEnd/>
          </a:ln>
        </p:spPr>
        <p:txBody>
          <a:bodyPr>
            <a:spAutoFit/>
          </a:bodyPr>
          <a:lstStyle/>
          <a:p>
            <a:pPr eaLnBrk="0" hangingPunct="0">
              <a:lnSpc>
                <a:spcPct val="120000"/>
              </a:lnSpc>
            </a:pPr>
            <a:r>
              <a:rPr lang="en-US" altLang="zh-CN" sz="3200" b="1">
                <a:latin typeface="FrysBaskerville BT" pitchFamily="18" charset="0"/>
                <a:ea typeface="楷体" pitchFamily="49" charset="-122"/>
              </a:rPr>
              <a:t>      </a:t>
            </a:r>
            <a:r>
              <a:rPr lang="zh-CN" altLang="en-US" sz="3200" b="1">
                <a:latin typeface="FrysBaskerville BT" pitchFamily="18" charset="0"/>
                <a:ea typeface="楷体" pitchFamily="49" charset="-122"/>
              </a:rPr>
              <a:t>由中心原子的一条</a:t>
            </a:r>
            <a:r>
              <a:rPr lang="en-US" altLang="zh-CN" sz="3200" b="1" i="1">
                <a:latin typeface="FrysBaskerville BT" pitchFamily="18" charset="0"/>
                <a:ea typeface="楷体" pitchFamily="49" charset="-122"/>
              </a:rPr>
              <a:t>n</a:t>
            </a:r>
            <a:r>
              <a:rPr lang="en-US" altLang="zh-CN" sz="3200" b="1">
                <a:latin typeface="FrysBaskerville BT" pitchFamily="18" charset="0"/>
                <a:ea typeface="楷体" pitchFamily="49" charset="-122"/>
              </a:rPr>
              <a:t>s</a:t>
            </a:r>
            <a:r>
              <a:rPr lang="zh-CN" altLang="en-US" sz="3200" b="1">
                <a:latin typeface="FrysBaskerville BT" pitchFamily="18" charset="0"/>
                <a:ea typeface="楷体" pitchFamily="49" charset="-122"/>
              </a:rPr>
              <a:t>轨道和一条</a:t>
            </a:r>
            <a:r>
              <a:rPr lang="en-US" altLang="zh-CN" sz="3200" b="1" i="1">
                <a:latin typeface="FrysBaskerville BT" pitchFamily="18" charset="0"/>
                <a:ea typeface="楷体" pitchFamily="49" charset="-122"/>
              </a:rPr>
              <a:t>n</a:t>
            </a:r>
            <a:r>
              <a:rPr lang="en-US" altLang="zh-CN" sz="3200" b="1">
                <a:latin typeface="FrysBaskerville BT" pitchFamily="18" charset="0"/>
                <a:ea typeface="楷体" pitchFamily="49" charset="-122"/>
              </a:rPr>
              <a:t>p</a:t>
            </a:r>
            <a:r>
              <a:rPr lang="zh-CN" altLang="en-US" sz="3200" b="1">
                <a:latin typeface="FrysBaskerville BT" pitchFamily="18" charset="0"/>
                <a:ea typeface="楷体" pitchFamily="49" charset="-122"/>
              </a:rPr>
              <a:t>轨道组合而成的轨道称为</a:t>
            </a:r>
            <a:r>
              <a:rPr lang="en-US" altLang="zh-CN" sz="3200" b="1">
                <a:latin typeface="FrysBaskerville BT" pitchFamily="18" charset="0"/>
                <a:ea typeface="楷体" pitchFamily="49" charset="-122"/>
              </a:rPr>
              <a:t>sp</a:t>
            </a:r>
            <a:r>
              <a:rPr lang="zh-CN" altLang="en-US" sz="3200" b="1">
                <a:latin typeface="FrysBaskerville BT" pitchFamily="18" charset="0"/>
                <a:ea typeface="楷体" pitchFamily="49" charset="-122"/>
              </a:rPr>
              <a:t>杂化轨道。形成的两条</a:t>
            </a:r>
            <a:r>
              <a:rPr lang="en-US" altLang="zh-CN" sz="3200" b="1">
                <a:latin typeface="FrysBaskerville BT" pitchFamily="18" charset="0"/>
                <a:ea typeface="楷体" pitchFamily="49" charset="-122"/>
              </a:rPr>
              <a:t>sp</a:t>
            </a:r>
            <a:r>
              <a:rPr lang="zh-CN" altLang="en-US" sz="3200" b="1">
                <a:latin typeface="FrysBaskerville BT" pitchFamily="18" charset="0"/>
                <a:ea typeface="楷体" pitchFamily="49" charset="-122"/>
              </a:rPr>
              <a:t>杂化轨道之间夹角为</a:t>
            </a:r>
            <a:r>
              <a:rPr lang="en-US" altLang="zh-CN" sz="3200" b="1">
                <a:latin typeface="FrysBaskerville BT" pitchFamily="18" charset="0"/>
                <a:ea typeface="楷体" pitchFamily="49" charset="-122"/>
              </a:rPr>
              <a:t>180</a:t>
            </a:r>
            <a:r>
              <a:rPr lang="en-US" altLang="zh-CN" sz="3200" b="1" baseline="30000">
                <a:ea typeface="楷体" pitchFamily="49" charset="-122"/>
              </a:rPr>
              <a:t>0</a:t>
            </a:r>
            <a:r>
              <a:rPr lang="zh-CN" altLang="en-US" sz="3200" b="1">
                <a:latin typeface="FrysBaskerville BT" pitchFamily="18" charset="0"/>
                <a:ea typeface="楷体" pitchFamily="49" charset="-122"/>
              </a:rPr>
              <a:t>，呈直线型。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wipe(left)">
                                      <p:cBhvr>
                                        <p:cTn id="7" dur="500"/>
                                        <p:tgtEl>
                                          <p:spTgt spid="1065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04"/>
                                        </p:tgtEl>
                                        <p:attrNameLst>
                                          <p:attrName>style.visibility</p:attrName>
                                        </p:attrNameLst>
                                      </p:cBhvr>
                                      <p:to>
                                        <p:strVal val="visible"/>
                                      </p:to>
                                    </p:set>
                                    <p:animEffect transition="in" filter="wipe(left)">
                                      <p:cBhvr>
                                        <p:cTn id="12" dur="500"/>
                                        <p:tgtEl>
                                          <p:spTgt spid="1065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6499"/>
                                        </p:tgtEl>
                                        <p:attrNameLst>
                                          <p:attrName>style.visibility</p:attrName>
                                        </p:attrNameLst>
                                      </p:cBhvr>
                                      <p:to>
                                        <p:strVal val="visible"/>
                                      </p:to>
                                    </p:set>
                                    <p:animEffect transition="in" filter="wipe(left)">
                                      <p:cBhvr>
                                        <p:cTn id="17" dur="500"/>
                                        <p:tgtEl>
                                          <p:spTgt spid="10649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6498"/>
                                        </p:tgtEl>
                                        <p:attrNameLst>
                                          <p:attrName>style.visibility</p:attrName>
                                        </p:attrNameLst>
                                      </p:cBhvr>
                                      <p:to>
                                        <p:strVal val="visible"/>
                                      </p:to>
                                    </p:set>
                                    <p:animEffect transition="in" filter="wipe(left)">
                                      <p:cBhvr>
                                        <p:cTn id="20" dur="500"/>
                                        <p:tgtEl>
                                          <p:spTgt spid="10649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1" fill="hold" display="0">
                  <p:stCondLst>
                    <p:cond delay="indefinite"/>
                  </p:stCondLst>
                  <p:endCondLst>
                    <p:cond evt="onNext" delay="0">
                      <p:tgtEl>
                        <p:sldTgt/>
                      </p:tgtEl>
                    </p:cond>
                    <p:cond evt="onPrev" delay="0">
                      <p:tgtEl>
                        <p:sldTgt/>
                      </p:tgtEl>
                    </p:cond>
                  </p:endCondLst>
                </p:cTn>
                <p:tgtEl>
                  <p:spTgt spid="106499"/>
                </p:tgtEl>
              </p:cMediaNode>
            </p:video>
          </p:childTnLst>
        </p:cTn>
      </p:par>
    </p:tnLst>
    <p:bldLst>
      <p:bldP spid="106498" grpId="0"/>
      <p:bldP spid="106500" grpId="0"/>
      <p:bldP spid="10650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p:cNvSpPr txBox="1">
            <a:spLocks noChangeArrowheads="1"/>
          </p:cNvSpPr>
          <p:nvPr/>
        </p:nvSpPr>
        <p:spPr bwMode="auto">
          <a:xfrm>
            <a:off x="250825" y="1125538"/>
            <a:ext cx="1905000" cy="641350"/>
          </a:xfrm>
          <a:prstGeom prst="rect">
            <a:avLst/>
          </a:prstGeom>
          <a:noFill/>
          <a:ln w="9525">
            <a:noFill/>
            <a:miter lim="800000"/>
            <a:headEnd/>
            <a:tailEnd/>
          </a:ln>
        </p:spPr>
        <p:txBody>
          <a:bodyPr>
            <a:spAutoFit/>
          </a:bodyPr>
          <a:lstStyle/>
          <a:p>
            <a:r>
              <a:rPr kumimoji="1" lang="en-US" altLang="zh-CN" sz="3600" b="1">
                <a:ea typeface="宋体" pitchFamily="2" charset="-122"/>
              </a:rPr>
              <a:t>Be</a:t>
            </a:r>
            <a:r>
              <a:rPr kumimoji="1" lang="zh-CN" altLang="en-US" sz="3600" b="1">
                <a:ea typeface="宋体" pitchFamily="2" charset="-122"/>
              </a:rPr>
              <a:t>：</a:t>
            </a:r>
            <a:r>
              <a:rPr kumimoji="1" lang="en-US" altLang="zh-CN" sz="3600" b="1">
                <a:ea typeface="宋体" pitchFamily="2" charset="-122"/>
              </a:rPr>
              <a:t>2s</a:t>
            </a:r>
            <a:r>
              <a:rPr kumimoji="1" lang="en-US" altLang="zh-CN" sz="3600" b="1" baseline="30000">
                <a:ea typeface="宋体" pitchFamily="2" charset="-122"/>
              </a:rPr>
              <a:t>2</a:t>
            </a:r>
            <a:endParaRPr kumimoji="1" lang="en-US" altLang="zh-CN" sz="3600" b="1" i="1">
              <a:ea typeface="宋体" pitchFamily="2" charset="-122"/>
            </a:endParaRPr>
          </a:p>
        </p:txBody>
      </p:sp>
      <p:sp>
        <p:nvSpPr>
          <p:cNvPr id="105477" name="Text Box 5"/>
          <p:cNvSpPr txBox="1">
            <a:spLocks noChangeArrowheads="1"/>
          </p:cNvSpPr>
          <p:nvPr/>
        </p:nvSpPr>
        <p:spPr bwMode="auto">
          <a:xfrm>
            <a:off x="4495800" y="4797425"/>
            <a:ext cx="4648200" cy="579438"/>
          </a:xfrm>
          <a:prstGeom prst="rect">
            <a:avLst/>
          </a:prstGeom>
          <a:noFill/>
          <a:ln w="9525">
            <a:noFill/>
            <a:miter lim="800000"/>
            <a:headEnd/>
            <a:tailEnd/>
          </a:ln>
        </p:spPr>
        <p:txBody>
          <a:bodyPr>
            <a:spAutoFit/>
          </a:bodyPr>
          <a:lstStyle/>
          <a:p>
            <a:r>
              <a:rPr kumimoji="1" lang="en-US" altLang="zh-CN" sz="3200" b="1">
                <a:ea typeface="宋体" pitchFamily="2" charset="-122"/>
              </a:rPr>
              <a:t>BH</a:t>
            </a:r>
            <a:r>
              <a:rPr kumimoji="1" lang="en-US" altLang="zh-CN" sz="3200" b="1" baseline="-25000">
                <a:ea typeface="宋体" pitchFamily="2" charset="-122"/>
              </a:rPr>
              <a:t>2</a:t>
            </a:r>
            <a:r>
              <a:rPr kumimoji="1" lang="zh-CN" altLang="en-US" sz="3200" b="1">
                <a:ea typeface="楷体" pitchFamily="49" charset="-122"/>
              </a:rPr>
              <a:t>的空间构型为直线形</a:t>
            </a:r>
          </a:p>
        </p:txBody>
      </p:sp>
      <p:grpSp>
        <p:nvGrpSpPr>
          <p:cNvPr id="2" name="Group 6"/>
          <p:cNvGrpSpPr>
            <a:grpSpLocks/>
          </p:cNvGrpSpPr>
          <p:nvPr/>
        </p:nvGrpSpPr>
        <p:grpSpPr bwMode="auto">
          <a:xfrm>
            <a:off x="5580063" y="5445125"/>
            <a:ext cx="2128837" cy="581025"/>
            <a:chOff x="1296" y="3216"/>
            <a:chExt cx="1296" cy="327"/>
          </a:xfrm>
        </p:grpSpPr>
        <p:sp>
          <p:nvSpPr>
            <p:cNvPr id="14378" name="Line 7"/>
            <p:cNvSpPr>
              <a:spLocks noChangeShapeType="1"/>
            </p:cNvSpPr>
            <p:nvPr/>
          </p:nvSpPr>
          <p:spPr bwMode="auto">
            <a:xfrm flipH="1">
              <a:off x="1536" y="3408"/>
              <a:ext cx="182" cy="1"/>
            </a:xfrm>
            <a:prstGeom prst="line">
              <a:avLst/>
            </a:prstGeom>
            <a:noFill/>
            <a:ln w="9525">
              <a:solidFill>
                <a:schemeClr val="tx1"/>
              </a:solidFill>
              <a:round/>
              <a:headEnd/>
              <a:tailEnd/>
            </a:ln>
          </p:spPr>
          <p:txBody>
            <a:bodyPr wrap="none" anchor="ctr"/>
            <a:lstStyle/>
            <a:p>
              <a:endParaRPr lang="zh-CN" altLang="en-US"/>
            </a:p>
          </p:txBody>
        </p:sp>
        <p:sp>
          <p:nvSpPr>
            <p:cNvPr id="14379" name="Line 8"/>
            <p:cNvSpPr>
              <a:spLocks noChangeShapeType="1"/>
            </p:cNvSpPr>
            <p:nvPr/>
          </p:nvSpPr>
          <p:spPr bwMode="auto">
            <a:xfrm>
              <a:off x="2070" y="3408"/>
              <a:ext cx="182" cy="1"/>
            </a:xfrm>
            <a:prstGeom prst="line">
              <a:avLst/>
            </a:prstGeom>
            <a:noFill/>
            <a:ln w="9525">
              <a:solidFill>
                <a:schemeClr val="tx1"/>
              </a:solidFill>
              <a:round/>
              <a:headEnd/>
              <a:tailEnd/>
            </a:ln>
          </p:spPr>
          <p:txBody>
            <a:bodyPr wrap="none" anchor="ctr"/>
            <a:lstStyle/>
            <a:p>
              <a:endParaRPr lang="zh-CN" altLang="en-US"/>
            </a:p>
          </p:txBody>
        </p:sp>
        <p:sp>
          <p:nvSpPr>
            <p:cNvPr id="14380" name="Text Box 9"/>
            <p:cNvSpPr txBox="1">
              <a:spLocks noChangeArrowheads="1"/>
            </p:cNvSpPr>
            <p:nvPr/>
          </p:nvSpPr>
          <p:spPr bwMode="auto">
            <a:xfrm>
              <a:off x="1296" y="3216"/>
              <a:ext cx="384" cy="327"/>
            </a:xfrm>
            <a:prstGeom prst="rect">
              <a:avLst/>
            </a:prstGeom>
            <a:noFill/>
            <a:ln w="9525">
              <a:noFill/>
              <a:miter lim="800000"/>
              <a:headEnd/>
              <a:tailEnd/>
            </a:ln>
          </p:spPr>
          <p:txBody>
            <a:bodyPr>
              <a:spAutoFit/>
            </a:bodyPr>
            <a:lstStyle/>
            <a:p>
              <a:r>
                <a:rPr lang="en-US" altLang="zh-CN" sz="3200" b="1">
                  <a:ea typeface="宋体" pitchFamily="2" charset="-122"/>
                </a:rPr>
                <a:t>H</a:t>
              </a:r>
            </a:p>
          </p:txBody>
        </p:sp>
        <p:sp>
          <p:nvSpPr>
            <p:cNvPr id="14381" name="Text Box 10"/>
            <p:cNvSpPr txBox="1">
              <a:spLocks noChangeArrowheads="1"/>
            </p:cNvSpPr>
            <p:nvPr/>
          </p:nvSpPr>
          <p:spPr bwMode="auto">
            <a:xfrm>
              <a:off x="2208" y="3216"/>
              <a:ext cx="384" cy="327"/>
            </a:xfrm>
            <a:prstGeom prst="rect">
              <a:avLst/>
            </a:prstGeom>
            <a:noFill/>
            <a:ln w="9525">
              <a:noFill/>
              <a:miter lim="800000"/>
              <a:headEnd/>
              <a:tailEnd/>
            </a:ln>
          </p:spPr>
          <p:txBody>
            <a:bodyPr>
              <a:spAutoFit/>
            </a:bodyPr>
            <a:lstStyle/>
            <a:p>
              <a:r>
                <a:rPr lang="en-US" altLang="zh-CN" sz="3200" b="1">
                  <a:ea typeface="宋体" pitchFamily="2" charset="-122"/>
                </a:rPr>
                <a:t>H</a:t>
              </a:r>
            </a:p>
          </p:txBody>
        </p:sp>
        <p:sp>
          <p:nvSpPr>
            <p:cNvPr id="14382" name="Text Box 11"/>
            <p:cNvSpPr txBox="1">
              <a:spLocks noChangeArrowheads="1"/>
            </p:cNvSpPr>
            <p:nvPr/>
          </p:nvSpPr>
          <p:spPr bwMode="auto">
            <a:xfrm>
              <a:off x="1688" y="3216"/>
              <a:ext cx="480" cy="327"/>
            </a:xfrm>
            <a:prstGeom prst="rect">
              <a:avLst/>
            </a:prstGeom>
            <a:noFill/>
            <a:ln w="9525">
              <a:noFill/>
              <a:miter lim="800000"/>
              <a:headEnd/>
              <a:tailEnd/>
            </a:ln>
          </p:spPr>
          <p:txBody>
            <a:bodyPr>
              <a:spAutoFit/>
            </a:bodyPr>
            <a:lstStyle/>
            <a:p>
              <a:r>
                <a:rPr lang="en-US" altLang="zh-CN" sz="3200" b="1">
                  <a:ea typeface="宋体" pitchFamily="2" charset="-122"/>
                </a:rPr>
                <a:t>Be</a:t>
              </a:r>
            </a:p>
          </p:txBody>
        </p:sp>
      </p:grpSp>
      <p:grpSp>
        <p:nvGrpSpPr>
          <p:cNvPr id="3" name="Group 12"/>
          <p:cNvGrpSpPr>
            <a:grpSpLocks/>
          </p:cNvGrpSpPr>
          <p:nvPr/>
        </p:nvGrpSpPr>
        <p:grpSpPr bwMode="auto">
          <a:xfrm>
            <a:off x="4787900" y="908050"/>
            <a:ext cx="946150" cy="538163"/>
            <a:chOff x="2334" y="384"/>
            <a:chExt cx="596" cy="339"/>
          </a:xfrm>
        </p:grpSpPr>
        <p:graphicFrame>
          <p:nvGraphicFramePr>
            <p:cNvPr id="14342" name="Object 13"/>
            <p:cNvGraphicFramePr>
              <a:graphicFrameLocks noChangeAspect="1"/>
            </p:cNvGraphicFramePr>
            <p:nvPr/>
          </p:nvGraphicFramePr>
          <p:xfrm>
            <a:off x="2334" y="384"/>
            <a:ext cx="596" cy="339"/>
          </p:xfrm>
          <a:graphic>
            <a:graphicData uri="http://schemas.openxmlformats.org/presentationml/2006/ole">
              <p:oleObj spid="_x0000_s16390" name="公式" r:id="rId4" imgW="355320" imgH="203040" progId="Equation.3">
                <p:embed/>
              </p:oleObj>
            </a:graphicData>
          </a:graphic>
        </p:graphicFrame>
        <p:sp>
          <p:nvSpPr>
            <p:cNvPr id="14377" name="Line 14"/>
            <p:cNvSpPr>
              <a:spLocks noChangeShapeType="1"/>
            </p:cNvSpPr>
            <p:nvPr/>
          </p:nvSpPr>
          <p:spPr bwMode="auto">
            <a:xfrm>
              <a:off x="2382" y="720"/>
              <a:ext cx="528"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4" name="Group 15"/>
          <p:cNvGrpSpPr>
            <a:grpSpLocks/>
          </p:cNvGrpSpPr>
          <p:nvPr/>
        </p:nvGrpSpPr>
        <p:grpSpPr bwMode="auto">
          <a:xfrm>
            <a:off x="6011863" y="692150"/>
            <a:ext cx="2305050" cy="1441450"/>
            <a:chOff x="2990" y="1592"/>
            <a:chExt cx="1584" cy="1008"/>
          </a:xfrm>
        </p:grpSpPr>
        <p:sp>
          <p:nvSpPr>
            <p:cNvPr id="14371" name="Oval 16"/>
            <p:cNvSpPr>
              <a:spLocks noChangeArrowheads="1"/>
            </p:cNvSpPr>
            <p:nvPr/>
          </p:nvSpPr>
          <p:spPr bwMode="auto">
            <a:xfrm>
              <a:off x="3326"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72" name="Oval 17"/>
            <p:cNvSpPr>
              <a:spLocks noChangeArrowheads="1"/>
            </p:cNvSpPr>
            <p:nvPr/>
          </p:nvSpPr>
          <p:spPr bwMode="auto">
            <a:xfrm>
              <a:off x="2990" y="2216"/>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73" name="Oval 18"/>
            <p:cNvSpPr>
              <a:spLocks noChangeArrowheads="1"/>
            </p:cNvSpPr>
            <p:nvPr/>
          </p:nvSpPr>
          <p:spPr bwMode="auto">
            <a:xfrm>
              <a:off x="3758"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74" name="Oval 19"/>
            <p:cNvSpPr>
              <a:spLocks noChangeArrowheads="1"/>
            </p:cNvSpPr>
            <p:nvPr/>
          </p:nvSpPr>
          <p:spPr bwMode="auto">
            <a:xfrm>
              <a:off x="4190"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75" name="Line 20"/>
            <p:cNvSpPr>
              <a:spLocks noChangeShapeType="1"/>
            </p:cNvSpPr>
            <p:nvPr/>
          </p:nvSpPr>
          <p:spPr bwMode="auto">
            <a:xfrm flipV="1">
              <a:off x="3518" y="1976"/>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4376" name="Line 21"/>
            <p:cNvSpPr>
              <a:spLocks noChangeShapeType="1"/>
            </p:cNvSpPr>
            <p:nvPr/>
          </p:nvSpPr>
          <p:spPr bwMode="auto">
            <a:xfrm flipV="1">
              <a:off x="3182" y="2312"/>
              <a:ext cx="0" cy="240"/>
            </a:xfrm>
            <a:prstGeom prst="line">
              <a:avLst/>
            </a:prstGeom>
            <a:noFill/>
            <a:ln w="9525">
              <a:solidFill>
                <a:schemeClr val="tx1"/>
              </a:solidFill>
              <a:round/>
              <a:headEnd/>
              <a:tailEnd type="stealth" w="med" len="lg"/>
            </a:ln>
          </p:spPr>
          <p:txBody>
            <a:bodyPr wrap="none" anchor="ctr"/>
            <a:lstStyle/>
            <a:p>
              <a:endParaRPr lang="zh-CN" altLang="en-US"/>
            </a:p>
          </p:txBody>
        </p:sp>
        <p:graphicFrame>
          <p:nvGraphicFramePr>
            <p:cNvPr id="14340" name="Object 22"/>
            <p:cNvGraphicFramePr>
              <a:graphicFrameLocks noChangeAspect="1"/>
            </p:cNvGraphicFramePr>
            <p:nvPr/>
          </p:nvGraphicFramePr>
          <p:xfrm>
            <a:off x="2990" y="1908"/>
            <a:ext cx="366" cy="356"/>
          </p:xfrm>
          <a:graphic>
            <a:graphicData uri="http://schemas.openxmlformats.org/presentationml/2006/ole">
              <p:oleObj spid="_x0000_s16388" name="公式" r:id="rId5" imgW="177480" imgH="177480" progId="Equation.3">
                <p:embed/>
              </p:oleObj>
            </a:graphicData>
          </a:graphic>
        </p:graphicFrame>
        <p:graphicFrame>
          <p:nvGraphicFramePr>
            <p:cNvPr id="14341" name="Object 23"/>
            <p:cNvGraphicFramePr>
              <a:graphicFrameLocks noChangeAspect="1"/>
            </p:cNvGraphicFramePr>
            <p:nvPr/>
          </p:nvGraphicFramePr>
          <p:xfrm>
            <a:off x="3789" y="1592"/>
            <a:ext cx="466" cy="399"/>
          </p:xfrm>
          <a:graphic>
            <a:graphicData uri="http://schemas.openxmlformats.org/presentationml/2006/ole">
              <p:oleObj spid="_x0000_s16389" name="公式" r:id="rId6" imgW="203040" imgH="203040" progId="Equation.3">
                <p:embed/>
              </p:oleObj>
            </a:graphicData>
          </a:graphic>
        </p:graphicFrame>
      </p:grpSp>
      <p:grpSp>
        <p:nvGrpSpPr>
          <p:cNvPr id="5" name="Group 24"/>
          <p:cNvGrpSpPr>
            <a:grpSpLocks/>
          </p:cNvGrpSpPr>
          <p:nvPr/>
        </p:nvGrpSpPr>
        <p:grpSpPr bwMode="auto">
          <a:xfrm>
            <a:off x="2268538" y="765175"/>
            <a:ext cx="2303462" cy="1384300"/>
            <a:chOff x="656" y="1592"/>
            <a:chExt cx="1662" cy="1008"/>
          </a:xfrm>
        </p:grpSpPr>
        <p:sp>
          <p:nvSpPr>
            <p:cNvPr id="14364" name="Oval 25"/>
            <p:cNvSpPr>
              <a:spLocks noChangeArrowheads="1"/>
            </p:cNvSpPr>
            <p:nvPr/>
          </p:nvSpPr>
          <p:spPr bwMode="auto">
            <a:xfrm>
              <a:off x="782" y="2216"/>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65" name="Oval 26"/>
            <p:cNvSpPr>
              <a:spLocks noChangeArrowheads="1"/>
            </p:cNvSpPr>
            <p:nvPr/>
          </p:nvSpPr>
          <p:spPr bwMode="auto">
            <a:xfrm>
              <a:off x="1934"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66" name="Oval 27"/>
            <p:cNvSpPr>
              <a:spLocks noChangeArrowheads="1"/>
            </p:cNvSpPr>
            <p:nvPr/>
          </p:nvSpPr>
          <p:spPr bwMode="auto">
            <a:xfrm>
              <a:off x="1502"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67" name="Oval 28"/>
            <p:cNvSpPr>
              <a:spLocks noChangeArrowheads="1"/>
            </p:cNvSpPr>
            <p:nvPr/>
          </p:nvSpPr>
          <p:spPr bwMode="auto">
            <a:xfrm>
              <a:off x="1070" y="18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68" name="Line 29"/>
            <p:cNvSpPr>
              <a:spLocks noChangeShapeType="1"/>
            </p:cNvSpPr>
            <p:nvPr/>
          </p:nvSpPr>
          <p:spPr bwMode="auto">
            <a:xfrm flipV="1">
              <a:off x="926" y="2312"/>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4369" name="Line 30"/>
            <p:cNvSpPr>
              <a:spLocks noChangeShapeType="1"/>
            </p:cNvSpPr>
            <p:nvPr/>
          </p:nvSpPr>
          <p:spPr bwMode="auto">
            <a:xfrm>
              <a:off x="1022" y="2312"/>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4370" name="Line 31"/>
            <p:cNvSpPr>
              <a:spLocks noChangeShapeType="1"/>
            </p:cNvSpPr>
            <p:nvPr/>
          </p:nvSpPr>
          <p:spPr bwMode="auto">
            <a:xfrm flipV="1">
              <a:off x="1200" y="2256"/>
              <a:ext cx="130" cy="248"/>
            </a:xfrm>
            <a:prstGeom prst="line">
              <a:avLst/>
            </a:prstGeom>
            <a:noFill/>
            <a:ln w="9525">
              <a:solidFill>
                <a:schemeClr val="tx1"/>
              </a:solidFill>
              <a:prstDash val="dash"/>
              <a:round/>
              <a:headEnd/>
              <a:tailEnd type="stealth" w="med" len="lg"/>
            </a:ln>
          </p:spPr>
          <p:txBody>
            <a:bodyPr wrap="none" anchor="ctr"/>
            <a:lstStyle/>
            <a:p>
              <a:endParaRPr lang="zh-CN" altLang="en-US"/>
            </a:p>
          </p:txBody>
        </p:sp>
        <p:graphicFrame>
          <p:nvGraphicFramePr>
            <p:cNvPr id="14338" name="Object 32"/>
            <p:cNvGraphicFramePr>
              <a:graphicFrameLocks noChangeAspect="1"/>
            </p:cNvGraphicFramePr>
            <p:nvPr/>
          </p:nvGraphicFramePr>
          <p:xfrm>
            <a:off x="1581" y="1592"/>
            <a:ext cx="465" cy="399"/>
          </p:xfrm>
          <a:graphic>
            <a:graphicData uri="http://schemas.openxmlformats.org/presentationml/2006/ole">
              <p:oleObj spid="_x0000_s16386" name="公式" r:id="rId7" imgW="203040" imgH="203040" progId="Equation.3">
                <p:embed/>
              </p:oleObj>
            </a:graphicData>
          </a:graphic>
        </p:graphicFrame>
        <p:graphicFrame>
          <p:nvGraphicFramePr>
            <p:cNvPr id="14339" name="Object 33"/>
            <p:cNvGraphicFramePr>
              <a:graphicFrameLocks noChangeAspect="1"/>
            </p:cNvGraphicFramePr>
            <p:nvPr/>
          </p:nvGraphicFramePr>
          <p:xfrm>
            <a:off x="656" y="1880"/>
            <a:ext cx="366" cy="356"/>
          </p:xfrm>
          <a:graphic>
            <a:graphicData uri="http://schemas.openxmlformats.org/presentationml/2006/ole">
              <p:oleObj spid="_x0000_s16387" name="公式" r:id="rId8" imgW="177480" imgH="177480" progId="Equation.3">
                <p:embed/>
              </p:oleObj>
            </a:graphicData>
          </a:graphic>
        </p:graphicFrame>
      </p:grpSp>
      <p:pic>
        <p:nvPicPr>
          <p:cNvPr id="105506" name="lan-sp.avi">
            <a:hlinkClick r:id="" action="ppaction://media"/>
          </p:cNvPr>
          <p:cNvPicPr>
            <a:picLocks noGrp="1" noRot="1" noChangeAspect="1" noChangeArrowheads="1"/>
          </p:cNvPicPr>
          <p:nvPr>
            <p:ph idx="4294967295"/>
            <a:videoFile r:link="rId2"/>
          </p:nvPr>
        </p:nvPicPr>
        <p:blipFill>
          <a:blip r:embed="rId9"/>
          <a:srcRect/>
          <a:stretch>
            <a:fillRect/>
          </a:stretch>
        </p:blipFill>
        <p:spPr>
          <a:xfrm>
            <a:off x="179388" y="2924175"/>
            <a:ext cx="4321175" cy="3241675"/>
          </a:xfrm>
        </p:spPr>
      </p:pic>
      <p:sp>
        <p:nvSpPr>
          <p:cNvPr id="105507" name="Text Box 35"/>
          <p:cNvSpPr txBox="1">
            <a:spLocks noChangeArrowheads="1"/>
          </p:cNvSpPr>
          <p:nvPr/>
        </p:nvSpPr>
        <p:spPr bwMode="auto">
          <a:xfrm>
            <a:off x="4535488" y="4076700"/>
            <a:ext cx="4608512" cy="579438"/>
          </a:xfrm>
          <a:prstGeom prst="rect">
            <a:avLst/>
          </a:prstGeom>
          <a:noFill/>
          <a:ln w="9525">
            <a:noFill/>
            <a:miter lim="800000"/>
            <a:headEnd/>
            <a:tailEnd/>
          </a:ln>
        </p:spPr>
        <p:txBody>
          <a:bodyPr>
            <a:spAutoFit/>
          </a:bodyPr>
          <a:lstStyle/>
          <a:p>
            <a:pPr>
              <a:spcBef>
                <a:spcPct val="20000"/>
              </a:spcBef>
            </a:pPr>
            <a:r>
              <a:rPr kumimoji="1" lang="en-US" altLang="zh-CN" sz="3200" b="1">
                <a:ea typeface="宋体" pitchFamily="2" charset="-122"/>
              </a:rPr>
              <a:t>Be</a:t>
            </a:r>
            <a:r>
              <a:rPr kumimoji="1" lang="zh-CN" altLang="zh-CN" sz="3200" b="1">
                <a:ea typeface="楷体" pitchFamily="49" charset="-122"/>
              </a:rPr>
              <a:t>采用</a:t>
            </a:r>
            <a:r>
              <a:rPr kumimoji="1" lang="en-US" altLang="zh-CN" sz="3200" b="1">
                <a:ea typeface="宋体" pitchFamily="2" charset="-122"/>
              </a:rPr>
              <a:t>sp</a:t>
            </a:r>
            <a:r>
              <a:rPr kumimoji="1" lang="zh-CN" altLang="zh-CN" sz="3200" b="1">
                <a:ea typeface="楷体" pitchFamily="49" charset="-122"/>
              </a:rPr>
              <a:t>杂化</a:t>
            </a:r>
            <a:r>
              <a:rPr kumimoji="1" lang="en-US" altLang="zh-CN" sz="3200" b="1">
                <a:ea typeface="宋体" pitchFamily="2" charset="-122"/>
              </a:rPr>
              <a:t>,</a:t>
            </a:r>
            <a:r>
              <a:rPr kumimoji="1" lang="zh-CN" altLang="zh-CN" sz="3200" b="1">
                <a:ea typeface="楷体" pitchFamily="49" charset="-122"/>
              </a:rPr>
              <a:t>生成</a:t>
            </a:r>
            <a:r>
              <a:rPr kumimoji="1" lang="en-US" altLang="zh-CN" sz="3200" b="1">
                <a:ea typeface="宋体" pitchFamily="2" charset="-122"/>
              </a:rPr>
              <a:t>BeH</a:t>
            </a:r>
            <a:r>
              <a:rPr kumimoji="1" lang="en-US" altLang="zh-CN" sz="3200" b="1" baseline="-25000">
                <a:ea typeface="宋体" pitchFamily="2" charset="-122"/>
              </a:rPr>
              <a:t>2</a:t>
            </a:r>
            <a:endParaRPr kumimoji="1" lang="en-US" altLang="zh-CN" sz="3200" b="1">
              <a:ea typeface="宋体" pitchFamily="2" charset="-122"/>
            </a:endParaRPr>
          </a:p>
        </p:txBody>
      </p:sp>
      <p:grpSp>
        <p:nvGrpSpPr>
          <p:cNvPr id="6" name="Group 36"/>
          <p:cNvGrpSpPr>
            <a:grpSpLocks/>
          </p:cNvGrpSpPr>
          <p:nvPr/>
        </p:nvGrpSpPr>
        <p:grpSpPr bwMode="auto">
          <a:xfrm>
            <a:off x="4572000" y="2276475"/>
            <a:ext cx="4067175" cy="1266825"/>
            <a:chOff x="3198" y="2704"/>
            <a:chExt cx="2562" cy="798"/>
          </a:xfrm>
        </p:grpSpPr>
        <p:sp>
          <p:nvSpPr>
            <p:cNvPr id="14353" name="Text Box 37"/>
            <p:cNvSpPr txBox="1">
              <a:spLocks noChangeArrowheads="1"/>
            </p:cNvSpPr>
            <p:nvPr/>
          </p:nvSpPr>
          <p:spPr bwMode="auto">
            <a:xfrm>
              <a:off x="3198" y="2864"/>
              <a:ext cx="915" cy="365"/>
            </a:xfrm>
            <a:prstGeom prst="rect">
              <a:avLst/>
            </a:prstGeom>
            <a:noFill/>
            <a:ln w="9525">
              <a:noFill/>
              <a:miter lim="800000"/>
              <a:headEnd/>
              <a:tailEnd/>
            </a:ln>
          </p:spPr>
          <p:txBody>
            <a:bodyPr>
              <a:spAutoFit/>
            </a:bodyPr>
            <a:lstStyle/>
            <a:p>
              <a:r>
                <a:rPr lang="en-US" altLang="zh-CN" sz="3200" b="1">
                  <a:ea typeface="宋体" pitchFamily="2" charset="-122"/>
                </a:rPr>
                <a:t>sp</a:t>
              </a:r>
              <a:r>
                <a:rPr lang="zh-CN" altLang="en-US" sz="3200" b="1">
                  <a:ea typeface="楷体" pitchFamily="49" charset="-122"/>
                </a:rPr>
                <a:t>杂化</a:t>
              </a:r>
            </a:p>
          </p:txBody>
        </p:sp>
        <p:sp>
          <p:nvSpPr>
            <p:cNvPr id="14354" name="Line 38"/>
            <p:cNvSpPr>
              <a:spLocks noChangeShapeType="1"/>
            </p:cNvSpPr>
            <p:nvPr/>
          </p:nvSpPr>
          <p:spPr bwMode="auto">
            <a:xfrm>
              <a:off x="3229" y="3186"/>
              <a:ext cx="823" cy="0"/>
            </a:xfrm>
            <a:prstGeom prst="line">
              <a:avLst/>
            </a:prstGeom>
            <a:noFill/>
            <a:ln w="9525">
              <a:solidFill>
                <a:schemeClr val="tx1"/>
              </a:solidFill>
              <a:round/>
              <a:headEnd/>
              <a:tailEnd type="stealth" w="med" len="lg"/>
            </a:ln>
          </p:spPr>
          <p:txBody>
            <a:bodyPr wrap="none" anchor="ctr"/>
            <a:lstStyle/>
            <a:p>
              <a:endParaRPr lang="zh-CN" altLang="en-US"/>
            </a:p>
          </p:txBody>
        </p:sp>
        <p:grpSp>
          <p:nvGrpSpPr>
            <p:cNvPr id="7" name="Group 39"/>
            <p:cNvGrpSpPr>
              <a:grpSpLocks/>
            </p:cNvGrpSpPr>
            <p:nvPr/>
          </p:nvGrpSpPr>
          <p:grpSpPr bwMode="auto">
            <a:xfrm>
              <a:off x="4059" y="2704"/>
              <a:ext cx="1701" cy="798"/>
              <a:chOff x="4059" y="2829"/>
              <a:chExt cx="1701" cy="798"/>
            </a:xfrm>
          </p:grpSpPr>
          <p:sp>
            <p:nvSpPr>
              <p:cNvPr id="14356" name="Oval 40"/>
              <p:cNvSpPr>
                <a:spLocks noChangeArrowheads="1"/>
              </p:cNvSpPr>
              <p:nvPr/>
            </p:nvSpPr>
            <p:spPr bwMode="auto">
              <a:xfrm>
                <a:off x="4990" y="2839"/>
                <a:ext cx="366" cy="340"/>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57" name="Oval 41"/>
              <p:cNvSpPr>
                <a:spLocks noChangeArrowheads="1"/>
              </p:cNvSpPr>
              <p:nvPr/>
            </p:nvSpPr>
            <p:spPr bwMode="auto">
              <a:xfrm>
                <a:off x="4601" y="3016"/>
                <a:ext cx="366" cy="340"/>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58" name="Oval 42"/>
              <p:cNvSpPr>
                <a:spLocks noChangeArrowheads="1"/>
              </p:cNvSpPr>
              <p:nvPr/>
            </p:nvSpPr>
            <p:spPr bwMode="auto">
              <a:xfrm>
                <a:off x="5394" y="2829"/>
                <a:ext cx="366" cy="339"/>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59" name="Oval 43"/>
              <p:cNvSpPr>
                <a:spLocks noChangeArrowheads="1"/>
              </p:cNvSpPr>
              <p:nvPr/>
            </p:nvSpPr>
            <p:spPr bwMode="auto">
              <a:xfrm>
                <a:off x="4189" y="3016"/>
                <a:ext cx="366" cy="340"/>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4360" name="Line 44"/>
              <p:cNvSpPr>
                <a:spLocks noChangeShapeType="1"/>
              </p:cNvSpPr>
              <p:nvPr/>
            </p:nvSpPr>
            <p:spPr bwMode="auto">
              <a:xfrm flipV="1">
                <a:off x="4784" y="3101"/>
                <a:ext cx="0" cy="213"/>
              </a:xfrm>
              <a:prstGeom prst="line">
                <a:avLst/>
              </a:prstGeom>
              <a:noFill/>
              <a:ln w="9525">
                <a:solidFill>
                  <a:schemeClr val="tx1"/>
                </a:solidFill>
                <a:round/>
                <a:headEnd/>
                <a:tailEnd type="stealth" w="med" len="lg"/>
              </a:ln>
            </p:spPr>
            <p:txBody>
              <a:bodyPr wrap="none" anchor="ctr"/>
              <a:lstStyle/>
              <a:p>
                <a:endParaRPr lang="zh-CN" altLang="en-US"/>
              </a:p>
            </p:txBody>
          </p:sp>
          <p:sp>
            <p:nvSpPr>
              <p:cNvPr id="14361" name="Line 45"/>
              <p:cNvSpPr>
                <a:spLocks noChangeShapeType="1"/>
              </p:cNvSpPr>
              <p:nvPr/>
            </p:nvSpPr>
            <p:spPr bwMode="auto">
              <a:xfrm flipV="1">
                <a:off x="4372" y="3101"/>
                <a:ext cx="0" cy="213"/>
              </a:xfrm>
              <a:prstGeom prst="line">
                <a:avLst/>
              </a:prstGeom>
              <a:noFill/>
              <a:ln w="9525">
                <a:solidFill>
                  <a:schemeClr val="tx1"/>
                </a:solidFill>
                <a:round/>
                <a:headEnd/>
                <a:tailEnd type="stealth" w="med" len="lg"/>
              </a:ln>
            </p:spPr>
            <p:txBody>
              <a:bodyPr wrap="none" anchor="ctr"/>
              <a:lstStyle/>
              <a:p>
                <a:endParaRPr lang="zh-CN" altLang="en-US"/>
              </a:p>
            </p:txBody>
          </p:sp>
          <p:sp>
            <p:nvSpPr>
              <p:cNvPr id="14362" name="Text Box 46"/>
              <p:cNvSpPr txBox="1">
                <a:spLocks noChangeArrowheads="1"/>
              </p:cNvSpPr>
              <p:nvPr/>
            </p:nvSpPr>
            <p:spPr bwMode="auto">
              <a:xfrm>
                <a:off x="4059" y="3339"/>
                <a:ext cx="1088" cy="288"/>
              </a:xfrm>
              <a:prstGeom prst="rect">
                <a:avLst/>
              </a:prstGeom>
              <a:noFill/>
              <a:ln w="9525">
                <a:noFill/>
                <a:miter lim="800000"/>
                <a:headEnd/>
                <a:tailEnd/>
              </a:ln>
            </p:spPr>
            <p:txBody>
              <a:bodyPr>
                <a:spAutoFit/>
              </a:bodyPr>
              <a:lstStyle/>
              <a:p>
                <a:r>
                  <a:rPr lang="en-US" altLang="zh-CN" sz="2400" b="1">
                    <a:ea typeface="宋体" pitchFamily="2" charset="-122"/>
                  </a:rPr>
                  <a:t>sp</a:t>
                </a:r>
                <a:r>
                  <a:rPr lang="zh-CN" altLang="en-US" sz="2400" b="1">
                    <a:ea typeface="楷体" pitchFamily="49" charset="-122"/>
                  </a:rPr>
                  <a:t>杂化轨道</a:t>
                </a:r>
              </a:p>
            </p:txBody>
          </p:sp>
          <p:sp>
            <p:nvSpPr>
              <p:cNvPr id="14363" name="Text Box 47"/>
              <p:cNvSpPr txBox="1">
                <a:spLocks noChangeArrowheads="1"/>
              </p:cNvSpPr>
              <p:nvPr/>
            </p:nvSpPr>
            <p:spPr bwMode="auto">
              <a:xfrm>
                <a:off x="5125" y="3158"/>
                <a:ext cx="635" cy="288"/>
              </a:xfrm>
              <a:prstGeom prst="rect">
                <a:avLst/>
              </a:prstGeom>
              <a:noFill/>
              <a:ln w="9525">
                <a:noFill/>
                <a:miter lim="800000"/>
                <a:headEnd/>
                <a:tailEnd/>
              </a:ln>
            </p:spPr>
            <p:txBody>
              <a:bodyPr>
                <a:spAutoFit/>
              </a:bodyPr>
              <a:lstStyle/>
              <a:p>
                <a:r>
                  <a:rPr lang="en-US" altLang="zh-CN" sz="2400" b="1">
                    <a:ea typeface="宋体" pitchFamily="2" charset="-122"/>
                  </a:rPr>
                  <a:t>p</a:t>
                </a:r>
                <a:r>
                  <a:rPr lang="zh-CN" altLang="en-US" sz="2400" b="1">
                    <a:ea typeface="楷体" pitchFamily="49" charset="-122"/>
                  </a:rPr>
                  <a:t>轨道</a:t>
                </a:r>
              </a:p>
            </p:txBody>
          </p:sp>
        </p:grpSp>
      </p:grpSp>
      <p:sp>
        <p:nvSpPr>
          <p:cNvPr id="14352" name="Text Box 48"/>
          <p:cNvSpPr txBox="1">
            <a:spLocks noChangeArrowheads="1"/>
          </p:cNvSpPr>
          <p:nvPr/>
        </p:nvSpPr>
        <p:spPr bwMode="auto">
          <a:xfrm>
            <a:off x="250825" y="188913"/>
            <a:ext cx="3816350" cy="696912"/>
          </a:xfrm>
          <a:prstGeom prst="rect">
            <a:avLst/>
          </a:prstGeom>
          <a:noFill/>
          <a:ln w="9525" algn="ctr">
            <a:noFill/>
            <a:miter lim="800000"/>
            <a:headEnd/>
            <a:tailEnd/>
          </a:ln>
        </p:spPr>
        <p:txBody>
          <a:bodyPr>
            <a:spAutoFit/>
          </a:bodyPr>
          <a:lstStyle/>
          <a:p>
            <a:pPr marL="342900" indent="-342900" eaLnBrk="0" hangingPunct="0">
              <a:lnSpc>
                <a:spcPct val="110000"/>
              </a:lnSpc>
            </a:pPr>
            <a:r>
              <a:rPr lang="en-US" altLang="zh-CN" sz="3600" b="1">
                <a:solidFill>
                  <a:srgbClr val="FF0000"/>
                </a:solidFill>
                <a:ea typeface="楷体" pitchFamily="49" charset="-122"/>
              </a:rPr>
              <a:t>BeH</a:t>
            </a:r>
            <a:r>
              <a:rPr lang="en-US" altLang="zh-CN" sz="3600" b="1" baseline="-25000">
                <a:solidFill>
                  <a:srgbClr val="FF0000"/>
                </a:solidFill>
                <a:ea typeface="楷体" pitchFamily="49" charset="-122"/>
              </a:rPr>
              <a:t>2</a:t>
            </a:r>
            <a:r>
              <a:rPr lang="zh-CN" altLang="en-US" sz="3600" b="1">
                <a:solidFill>
                  <a:srgbClr val="FF0000"/>
                </a:solidFill>
                <a:ea typeface="楷体" pitchFamily="49" charset="-122"/>
              </a:rPr>
              <a:t>的形成：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wipe(left)">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5507">
                                            <p:txEl>
                                              <p:pRg st="0" end="0"/>
                                            </p:txEl>
                                          </p:spTgt>
                                        </p:tgtEl>
                                        <p:attrNameLst>
                                          <p:attrName>style.visibility</p:attrName>
                                        </p:attrNameLst>
                                      </p:cBhvr>
                                      <p:to>
                                        <p:strVal val="visible"/>
                                      </p:to>
                                    </p:set>
                                    <p:animEffect transition="in" filter="dissolve">
                                      <p:cBhvr>
                                        <p:cTn id="32" dur="500"/>
                                        <p:tgtEl>
                                          <p:spTgt spid="10550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7"/>
                                        </p:tgtEl>
                                        <p:attrNameLst>
                                          <p:attrName>style.visibility</p:attrName>
                                        </p:attrNameLst>
                                      </p:cBhvr>
                                      <p:to>
                                        <p:strVal val="visible"/>
                                      </p:to>
                                    </p:set>
                                    <p:animEffect transition="in" filter="wipe(left)">
                                      <p:cBhvr>
                                        <p:cTn id="37" dur="500"/>
                                        <p:tgtEl>
                                          <p:spTgt spid="10547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5506"/>
                                        </p:tgtEl>
                                        <p:attrNameLst>
                                          <p:attrName>style.visibility</p:attrName>
                                        </p:attrNameLst>
                                      </p:cBhvr>
                                      <p:to>
                                        <p:strVal val="visible"/>
                                      </p:to>
                                    </p:set>
                                    <p:animEffect transition="in" filter="dissolve">
                                      <p:cBhvr>
                                        <p:cTn id="47" dur="500"/>
                                        <p:tgtEl>
                                          <p:spTgt spid="105506"/>
                                        </p:tgtEl>
                                      </p:cBhvr>
                                    </p:animEffect>
                                  </p:childTnLst>
                                </p:cTn>
                              </p:par>
                            </p:childTnLst>
                          </p:cTn>
                        </p:par>
                        <p:par>
                          <p:cTn id="48" fill="hold">
                            <p:stCondLst>
                              <p:cond delay="500"/>
                            </p:stCondLst>
                            <p:childTnLst>
                              <p:par>
                                <p:cTn id="49" presetID="1" presetClass="mediacall" presetSubtype="0" fill="hold" nodeType="afterEffect">
                                  <p:stCondLst>
                                    <p:cond delay="0"/>
                                  </p:stCondLst>
                                  <p:childTnLst>
                                    <p:cmd type="call" cmd="playFrom(0.0)">
                                      <p:cBhvr>
                                        <p:cTn id="50" dur="1" fill="hold"/>
                                        <p:tgtEl>
                                          <p:spTgt spid="10550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51" fill="hold" display="0">
                  <p:stCondLst>
                    <p:cond delay="indefinite"/>
                  </p:stCondLst>
                  <p:endCondLst>
                    <p:cond evt="onNext" delay="0">
                      <p:tgtEl>
                        <p:sldTgt/>
                      </p:tgtEl>
                    </p:cond>
                    <p:cond evt="onPrev" delay="0">
                      <p:tgtEl>
                        <p:sldTgt/>
                      </p:tgtEl>
                    </p:cond>
                  </p:endCondLst>
                </p:cTn>
                <p:tgtEl>
                  <p:spTgt spid="105506"/>
                </p:tgtEl>
              </p:cMediaNode>
            </p:video>
          </p:childTnLst>
        </p:cTn>
      </p:par>
    </p:tnLst>
    <p:bldLst>
      <p:bldP spid="105475" grpId="0"/>
      <p:bldP spid="105477" grpId="0"/>
      <p:bldP spid="105507"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33" name="Text Box 13"/>
          <p:cNvSpPr txBox="1">
            <a:spLocks noChangeArrowheads="1"/>
          </p:cNvSpPr>
          <p:nvPr/>
        </p:nvSpPr>
        <p:spPr bwMode="auto">
          <a:xfrm>
            <a:off x="395288" y="1052513"/>
            <a:ext cx="8135937" cy="1844675"/>
          </a:xfrm>
          <a:prstGeom prst="rect">
            <a:avLst/>
          </a:prstGeom>
          <a:noFill/>
          <a:ln w="9525">
            <a:noFill/>
            <a:miter lim="800000"/>
            <a:headEnd/>
            <a:tailEnd/>
          </a:ln>
        </p:spPr>
        <p:txBody>
          <a:bodyPr>
            <a:spAutoFit/>
          </a:bodyPr>
          <a:lstStyle/>
          <a:p>
            <a:pPr>
              <a:lnSpc>
                <a:spcPct val="120000"/>
              </a:lnSpc>
            </a:pPr>
            <a:r>
              <a:rPr lang="en-US" altLang="zh-CN" sz="3200" b="1">
                <a:ea typeface="楷体" pitchFamily="49" charset="-122"/>
              </a:rPr>
              <a:t>      </a:t>
            </a:r>
            <a:r>
              <a:rPr lang="zh-CN" altLang="en-US" sz="3200" b="1">
                <a:ea typeface="楷体" pitchFamily="49" charset="-122"/>
              </a:rPr>
              <a:t>由中心原子的一条</a:t>
            </a:r>
            <a:r>
              <a:rPr lang="en-US" altLang="zh-CN" sz="3200" b="1" i="1">
                <a:ea typeface="楷体" pitchFamily="49" charset="-122"/>
              </a:rPr>
              <a:t>n</a:t>
            </a:r>
            <a:r>
              <a:rPr lang="en-US" altLang="zh-CN" sz="3200" b="1">
                <a:ea typeface="楷体" pitchFamily="49" charset="-122"/>
              </a:rPr>
              <a:t>s</a:t>
            </a:r>
            <a:r>
              <a:rPr lang="zh-CN" altLang="en-US" sz="3200" b="1">
                <a:ea typeface="楷体" pitchFamily="49" charset="-122"/>
              </a:rPr>
              <a:t>轨道和两条</a:t>
            </a:r>
            <a:r>
              <a:rPr lang="en-US" altLang="zh-CN" sz="3200" b="1" i="1">
                <a:ea typeface="楷体" pitchFamily="49" charset="-122"/>
              </a:rPr>
              <a:t>n</a:t>
            </a:r>
            <a:r>
              <a:rPr lang="en-US" altLang="zh-CN" sz="3200" b="1">
                <a:ea typeface="楷体" pitchFamily="49" charset="-122"/>
              </a:rPr>
              <a:t>p</a:t>
            </a:r>
            <a:r>
              <a:rPr lang="zh-CN" altLang="en-US" sz="3200" b="1">
                <a:ea typeface="楷体" pitchFamily="49" charset="-122"/>
              </a:rPr>
              <a:t>轨道组合而成的轨道称为</a:t>
            </a:r>
            <a:r>
              <a:rPr lang="en-US" altLang="zh-CN" sz="3200" b="1">
                <a:ea typeface="楷体" pitchFamily="49" charset="-122"/>
              </a:rPr>
              <a:t>sp</a:t>
            </a:r>
            <a:r>
              <a:rPr lang="en-US" altLang="zh-CN" sz="3200" b="1" baseline="30000">
                <a:ea typeface="楷体" pitchFamily="49" charset="-122"/>
              </a:rPr>
              <a:t>2</a:t>
            </a:r>
            <a:r>
              <a:rPr lang="zh-CN" altLang="en-US" sz="3200" b="1">
                <a:ea typeface="楷体" pitchFamily="49" charset="-122"/>
              </a:rPr>
              <a:t>杂化轨道。形成的三条杂化轨道之间夹角为</a:t>
            </a:r>
            <a:r>
              <a:rPr lang="en-US" altLang="zh-CN" sz="3200" b="1">
                <a:ea typeface="楷体" pitchFamily="49" charset="-122"/>
              </a:rPr>
              <a:t>120</a:t>
            </a:r>
            <a:r>
              <a:rPr lang="en-US" altLang="zh-CN" sz="3200" b="1" baseline="30000">
                <a:ea typeface="楷体" pitchFamily="49" charset="-122"/>
                <a:sym typeface="Symbol" pitchFamily="18" charset="2"/>
              </a:rPr>
              <a:t></a:t>
            </a:r>
            <a:r>
              <a:rPr lang="zh-CN" altLang="en-US" sz="3200" b="1">
                <a:ea typeface="楷体" pitchFamily="49" charset="-122"/>
              </a:rPr>
              <a:t>，呈平面三角形。</a:t>
            </a:r>
            <a:endParaRPr lang="zh-CN" altLang="en-US" sz="3200">
              <a:ea typeface="楷体" pitchFamily="49" charset="-122"/>
            </a:endParaRPr>
          </a:p>
        </p:txBody>
      </p:sp>
      <p:sp>
        <p:nvSpPr>
          <p:cNvPr id="104451" name="Rectangle 23"/>
          <p:cNvSpPr>
            <a:spLocks noChangeArrowheads="1"/>
          </p:cNvSpPr>
          <p:nvPr/>
        </p:nvSpPr>
        <p:spPr bwMode="auto">
          <a:xfrm>
            <a:off x="395288" y="188913"/>
            <a:ext cx="2940050" cy="641350"/>
          </a:xfrm>
          <a:prstGeom prst="rect">
            <a:avLst/>
          </a:prstGeom>
          <a:noFill/>
          <a:ln w="9525" algn="ctr">
            <a:noFill/>
            <a:miter lim="800000"/>
            <a:headEnd/>
            <a:tailEnd/>
          </a:ln>
        </p:spPr>
        <p:txBody>
          <a:bodyPr wrap="none" anchor="ctr">
            <a:spAutoFit/>
          </a:bodyPr>
          <a:lstStyle/>
          <a:p>
            <a:pPr>
              <a:spcBef>
                <a:spcPct val="0"/>
              </a:spcBef>
            </a:pPr>
            <a:r>
              <a:rPr lang="zh-CN" altLang="en-US" sz="3600" b="1">
                <a:solidFill>
                  <a:srgbClr val="FF0000"/>
                </a:solidFill>
                <a:ea typeface="楷体" pitchFamily="49" charset="-122"/>
              </a:rPr>
              <a:t>（</a:t>
            </a:r>
            <a:r>
              <a:rPr lang="en-US" altLang="zh-CN" sz="3600" b="1">
                <a:solidFill>
                  <a:srgbClr val="FF0000"/>
                </a:solidFill>
                <a:ea typeface="楷体" pitchFamily="49" charset="-122"/>
              </a:rPr>
              <a:t>2</a:t>
            </a:r>
            <a:r>
              <a:rPr lang="zh-CN" altLang="en-US" sz="3600" b="1">
                <a:solidFill>
                  <a:srgbClr val="FF0000"/>
                </a:solidFill>
                <a:ea typeface="楷体" pitchFamily="49" charset="-122"/>
              </a:rPr>
              <a:t>）</a:t>
            </a:r>
            <a:r>
              <a:rPr lang="en-US" altLang="zh-CN" sz="3600" b="1">
                <a:solidFill>
                  <a:srgbClr val="FF0000"/>
                </a:solidFill>
                <a:ea typeface="楷体" pitchFamily="49" charset="-122"/>
              </a:rPr>
              <a:t>sp</a:t>
            </a:r>
            <a:r>
              <a:rPr lang="en-US" altLang="zh-CN" sz="3600" b="1" baseline="30000">
                <a:solidFill>
                  <a:srgbClr val="FF0000"/>
                </a:solidFill>
                <a:ea typeface="楷体" pitchFamily="49" charset="-122"/>
              </a:rPr>
              <a:t>2</a:t>
            </a:r>
            <a:r>
              <a:rPr lang="zh-CN" altLang="en-US" sz="3600" b="1">
                <a:solidFill>
                  <a:srgbClr val="FF0000"/>
                </a:solidFill>
                <a:ea typeface="楷体" pitchFamily="49" charset="-122"/>
              </a:rPr>
              <a:t>杂化</a:t>
            </a:r>
            <a:r>
              <a:rPr lang="zh-CN" altLang="en-US" sz="3600" i="1">
                <a:solidFill>
                  <a:srgbClr val="FF0000"/>
                </a:solidFill>
                <a:ea typeface="楷体" pitchFamily="49" charset="-122"/>
              </a:rPr>
              <a:t> </a:t>
            </a:r>
          </a:p>
        </p:txBody>
      </p:sp>
      <p:sp>
        <p:nvSpPr>
          <p:cNvPr id="107544" name="Text Box 24"/>
          <p:cNvSpPr txBox="1">
            <a:spLocks noChangeArrowheads="1"/>
          </p:cNvSpPr>
          <p:nvPr/>
        </p:nvSpPr>
        <p:spPr bwMode="auto">
          <a:xfrm>
            <a:off x="1331913" y="6021388"/>
            <a:ext cx="6696075" cy="641350"/>
          </a:xfrm>
          <a:prstGeom prst="rect">
            <a:avLst/>
          </a:prstGeom>
          <a:noFill/>
          <a:ln w="9525">
            <a:noFill/>
            <a:miter lim="800000"/>
            <a:headEnd/>
            <a:tailEnd/>
          </a:ln>
        </p:spPr>
        <p:txBody>
          <a:bodyPr>
            <a:spAutoFit/>
          </a:bodyPr>
          <a:lstStyle/>
          <a:p>
            <a:r>
              <a:rPr kumimoji="1" lang="zh-CN" altLang="en-US" sz="3600" b="1">
                <a:solidFill>
                  <a:srgbClr val="FF0000"/>
                </a:solidFill>
                <a:ea typeface="楷体" pitchFamily="49" charset="-122"/>
              </a:rPr>
              <a:t>三个</a:t>
            </a:r>
            <a:r>
              <a:rPr kumimoji="1" lang="en-US" altLang="zh-CN" sz="3600" b="1">
                <a:solidFill>
                  <a:srgbClr val="FF0000"/>
                </a:solidFill>
                <a:ea typeface="楷体" pitchFamily="49" charset="-122"/>
              </a:rPr>
              <a:t>sp</a:t>
            </a:r>
            <a:r>
              <a:rPr kumimoji="1" lang="en-US" altLang="zh-CN" sz="3600" b="1" baseline="30000">
                <a:solidFill>
                  <a:srgbClr val="FF0000"/>
                </a:solidFill>
                <a:ea typeface="楷体" pitchFamily="49" charset="-122"/>
              </a:rPr>
              <a:t>2</a:t>
            </a:r>
            <a:r>
              <a:rPr kumimoji="1" lang="zh-CN" altLang="en-US" sz="3600" b="1">
                <a:solidFill>
                  <a:srgbClr val="FF0000"/>
                </a:solidFill>
                <a:ea typeface="楷体" pitchFamily="49" charset="-122"/>
              </a:rPr>
              <a:t>杂化轨道的空间位置</a:t>
            </a:r>
          </a:p>
        </p:txBody>
      </p:sp>
      <p:pic>
        <p:nvPicPr>
          <p:cNvPr id="107545" name="jl-sp2.avi">
            <a:hlinkClick r:id="" action="ppaction://media"/>
          </p:cNvPr>
          <p:cNvPicPr>
            <a:picLocks noGrp="1" noRot="1" noChangeAspect="1" noChangeArrowheads="1"/>
          </p:cNvPicPr>
          <p:nvPr>
            <p:ph idx="4294967295"/>
            <a:videoFile r:link="rId1"/>
          </p:nvPr>
        </p:nvPicPr>
        <p:blipFill>
          <a:blip r:embed="rId3"/>
          <a:srcRect l="14476" t="14392" r="15782" b="16914"/>
          <a:stretch>
            <a:fillRect/>
          </a:stretch>
        </p:blipFill>
        <p:spPr>
          <a:xfrm>
            <a:off x="3059113" y="2946400"/>
            <a:ext cx="3516312" cy="2959100"/>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33"/>
                                        </p:tgtEl>
                                        <p:attrNameLst>
                                          <p:attrName>style.visibility</p:attrName>
                                        </p:attrNameLst>
                                      </p:cBhvr>
                                      <p:to>
                                        <p:strVal val="visible"/>
                                      </p:to>
                                    </p:set>
                                    <p:animEffect transition="in" filter="wipe(left)">
                                      <p:cBhvr>
                                        <p:cTn id="7" dur="500"/>
                                        <p:tgtEl>
                                          <p:spTgt spid="1075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7545"/>
                                        </p:tgtEl>
                                        <p:attrNameLst>
                                          <p:attrName>style.visibility</p:attrName>
                                        </p:attrNameLst>
                                      </p:cBhvr>
                                      <p:to>
                                        <p:strVal val="visible"/>
                                      </p:to>
                                    </p:set>
                                    <p:animEffect transition="in" filter="blinds(horizontal)">
                                      <p:cBhvr>
                                        <p:cTn id="12" dur="500"/>
                                        <p:tgtEl>
                                          <p:spTgt spid="1075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44"/>
                                        </p:tgtEl>
                                        <p:attrNameLst>
                                          <p:attrName>style.visibility</p:attrName>
                                        </p:attrNameLst>
                                      </p:cBhvr>
                                      <p:to>
                                        <p:strVal val="visible"/>
                                      </p:to>
                                    </p:set>
                                    <p:animEffect transition="in" filter="wipe(left)">
                                      <p:cBhvr>
                                        <p:cTn id="17" dur="500"/>
                                        <p:tgtEl>
                                          <p:spTgt spid="10754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0754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7545"/>
                                        </p:tgtEl>
                                      </p:cBhvr>
                                    </p:cmd>
                                  </p:childTnLst>
                                </p:cTn>
                              </p:par>
                            </p:childTnLst>
                          </p:cTn>
                        </p:par>
                      </p:childTnLst>
                    </p:cTn>
                  </p:par>
                </p:childTnLst>
              </p:cTn>
              <p:nextCondLst>
                <p:cond evt="onClick" delay="0">
                  <p:tgtEl>
                    <p:spTgt spid="107545"/>
                  </p:tgtEl>
                </p:cond>
              </p:nextCondLst>
            </p:seq>
            <p:video>
              <p:cMediaNode>
                <p:cTn id="23" fill="hold" display="0">
                  <p:stCondLst>
                    <p:cond delay="indefinite"/>
                  </p:stCondLst>
                  <p:endCondLst>
                    <p:cond evt="onNext" delay="0">
                      <p:tgtEl>
                        <p:sldTgt/>
                      </p:tgtEl>
                    </p:cond>
                    <p:cond evt="onPrev" delay="0">
                      <p:tgtEl>
                        <p:sldTgt/>
                      </p:tgtEl>
                    </p:cond>
                  </p:endCondLst>
                </p:cTn>
                <p:tgtEl>
                  <p:spTgt spid="107545"/>
                </p:tgtEl>
              </p:cMediaNode>
            </p:video>
          </p:childTnLst>
        </p:cTn>
      </p:par>
    </p:tnLst>
    <p:bldLst>
      <p:bldP spid="107533" grpId="0"/>
      <p:bldP spid="1075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t>4.1.1.1</a:t>
            </a:r>
            <a:r>
              <a:rPr lang="zh-CN" altLang="en-US" smtClean="0"/>
              <a:t>核外电子运动的量子化特征</a:t>
            </a:r>
          </a:p>
        </p:txBody>
      </p:sp>
      <p:sp>
        <p:nvSpPr>
          <p:cNvPr id="40963" name="Rectangle 3"/>
          <p:cNvSpPr>
            <a:spLocks noGrp="1" noChangeArrowheads="1"/>
          </p:cNvSpPr>
          <p:nvPr>
            <p:ph type="body" idx="4294967295"/>
          </p:nvPr>
        </p:nvSpPr>
        <p:spPr>
          <a:xfrm>
            <a:off x="684213" y="1341438"/>
            <a:ext cx="8077200" cy="4864100"/>
          </a:xfrm>
        </p:spPr>
        <p:txBody>
          <a:bodyPr/>
          <a:lstStyle/>
          <a:p>
            <a:pPr eaLnBrk="1" hangingPunct="1"/>
            <a:r>
              <a:rPr lang="zh-CN" altLang="en-US" smtClean="0"/>
              <a:t>氢原子光谱</a:t>
            </a:r>
          </a:p>
          <a:p>
            <a:pPr eaLnBrk="1" hangingPunct="1">
              <a:buFontTx/>
              <a:buNone/>
            </a:pPr>
            <a:r>
              <a:rPr lang="zh-CN" altLang="en-US" b="1" smtClean="0">
                <a:latin typeface="楷体_GB2312" pitchFamily="49" charset="-122"/>
                <a:ea typeface="楷体_GB2312" pitchFamily="49" charset="-122"/>
              </a:rPr>
              <a:t>   由于氢原子是世界上最简单的原子，人类对原子结构的探索，首先从氢原子开始。研究原子光谱是了解原子性质和结构的最重要手段之一。研究氢原子核外电子结构的实验是氢原子光谱实验。</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787900" y="692150"/>
            <a:ext cx="946150" cy="538163"/>
            <a:chOff x="2334" y="384"/>
            <a:chExt cx="596" cy="339"/>
          </a:xfrm>
        </p:grpSpPr>
        <p:graphicFrame>
          <p:nvGraphicFramePr>
            <p:cNvPr id="15366" name="Object 4"/>
            <p:cNvGraphicFramePr>
              <a:graphicFrameLocks noChangeAspect="1"/>
            </p:cNvGraphicFramePr>
            <p:nvPr/>
          </p:nvGraphicFramePr>
          <p:xfrm>
            <a:off x="2334" y="384"/>
            <a:ext cx="596" cy="339"/>
          </p:xfrm>
          <a:graphic>
            <a:graphicData uri="http://schemas.openxmlformats.org/presentationml/2006/ole">
              <p:oleObj spid="_x0000_s17414" name="公式" r:id="rId4" imgW="355320" imgH="203040" progId="Equation.3">
                <p:embed/>
              </p:oleObj>
            </a:graphicData>
          </a:graphic>
        </p:graphicFrame>
        <p:sp>
          <p:nvSpPr>
            <p:cNvPr id="15405" name="Line 5"/>
            <p:cNvSpPr>
              <a:spLocks noChangeShapeType="1"/>
            </p:cNvSpPr>
            <p:nvPr/>
          </p:nvSpPr>
          <p:spPr bwMode="auto">
            <a:xfrm>
              <a:off x="2382" y="720"/>
              <a:ext cx="528"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3" name="Group 6"/>
          <p:cNvGrpSpPr>
            <a:grpSpLocks/>
          </p:cNvGrpSpPr>
          <p:nvPr/>
        </p:nvGrpSpPr>
        <p:grpSpPr bwMode="auto">
          <a:xfrm>
            <a:off x="5867400" y="188913"/>
            <a:ext cx="2514600" cy="1600200"/>
            <a:chOff x="2438" y="2880"/>
            <a:chExt cx="1584" cy="1008"/>
          </a:xfrm>
        </p:grpSpPr>
        <p:sp>
          <p:nvSpPr>
            <p:cNvPr id="15398" name="Oval 7"/>
            <p:cNvSpPr>
              <a:spLocks noChangeArrowheads="1"/>
            </p:cNvSpPr>
            <p:nvPr/>
          </p:nvSpPr>
          <p:spPr bwMode="auto">
            <a:xfrm>
              <a:off x="2774"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99" name="Oval 8"/>
            <p:cNvSpPr>
              <a:spLocks noChangeArrowheads="1"/>
            </p:cNvSpPr>
            <p:nvPr/>
          </p:nvSpPr>
          <p:spPr bwMode="auto">
            <a:xfrm>
              <a:off x="2438" y="350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400" name="Oval 9"/>
            <p:cNvSpPr>
              <a:spLocks noChangeArrowheads="1"/>
            </p:cNvSpPr>
            <p:nvPr/>
          </p:nvSpPr>
          <p:spPr bwMode="auto">
            <a:xfrm>
              <a:off x="3206"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401" name="Oval 10"/>
            <p:cNvSpPr>
              <a:spLocks noChangeArrowheads="1"/>
            </p:cNvSpPr>
            <p:nvPr/>
          </p:nvSpPr>
          <p:spPr bwMode="auto">
            <a:xfrm>
              <a:off x="3638"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402" name="Line 11"/>
            <p:cNvSpPr>
              <a:spLocks noChangeShapeType="1"/>
            </p:cNvSpPr>
            <p:nvPr/>
          </p:nvSpPr>
          <p:spPr bwMode="auto">
            <a:xfrm flipV="1">
              <a:off x="3398" y="3264"/>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403" name="Line 12"/>
            <p:cNvSpPr>
              <a:spLocks noChangeShapeType="1"/>
            </p:cNvSpPr>
            <p:nvPr/>
          </p:nvSpPr>
          <p:spPr bwMode="auto">
            <a:xfrm flipV="1">
              <a:off x="2966" y="3264"/>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404" name="Line 13"/>
            <p:cNvSpPr>
              <a:spLocks noChangeShapeType="1"/>
            </p:cNvSpPr>
            <p:nvPr/>
          </p:nvSpPr>
          <p:spPr bwMode="auto">
            <a:xfrm flipV="1">
              <a:off x="2630" y="3600"/>
              <a:ext cx="0" cy="240"/>
            </a:xfrm>
            <a:prstGeom prst="line">
              <a:avLst/>
            </a:prstGeom>
            <a:noFill/>
            <a:ln w="9525">
              <a:solidFill>
                <a:schemeClr val="tx1"/>
              </a:solidFill>
              <a:round/>
              <a:headEnd/>
              <a:tailEnd type="stealth" w="med" len="lg"/>
            </a:ln>
          </p:spPr>
          <p:txBody>
            <a:bodyPr wrap="none" anchor="ctr"/>
            <a:lstStyle/>
            <a:p>
              <a:endParaRPr lang="zh-CN" altLang="en-US"/>
            </a:p>
          </p:txBody>
        </p:sp>
        <p:graphicFrame>
          <p:nvGraphicFramePr>
            <p:cNvPr id="15364" name="Object 14"/>
            <p:cNvGraphicFramePr>
              <a:graphicFrameLocks noChangeAspect="1"/>
            </p:cNvGraphicFramePr>
            <p:nvPr/>
          </p:nvGraphicFramePr>
          <p:xfrm>
            <a:off x="2438" y="3196"/>
            <a:ext cx="366" cy="356"/>
          </p:xfrm>
          <a:graphic>
            <a:graphicData uri="http://schemas.openxmlformats.org/presentationml/2006/ole">
              <p:oleObj spid="_x0000_s17412" name="公式" r:id="rId5" imgW="177480" imgH="177480" progId="Equation.3">
                <p:embed/>
              </p:oleObj>
            </a:graphicData>
          </a:graphic>
        </p:graphicFrame>
        <p:graphicFrame>
          <p:nvGraphicFramePr>
            <p:cNvPr id="15365" name="Object 15"/>
            <p:cNvGraphicFramePr>
              <a:graphicFrameLocks noChangeAspect="1"/>
            </p:cNvGraphicFramePr>
            <p:nvPr/>
          </p:nvGraphicFramePr>
          <p:xfrm>
            <a:off x="3237" y="2880"/>
            <a:ext cx="466" cy="399"/>
          </p:xfrm>
          <a:graphic>
            <a:graphicData uri="http://schemas.openxmlformats.org/presentationml/2006/ole">
              <p:oleObj spid="_x0000_s17413" name="公式" r:id="rId6" imgW="203040" imgH="203040" progId="Equation.3">
                <p:embed/>
              </p:oleObj>
            </a:graphicData>
          </a:graphic>
        </p:graphicFrame>
      </p:grpSp>
      <p:grpSp>
        <p:nvGrpSpPr>
          <p:cNvPr id="4" name="Group 16"/>
          <p:cNvGrpSpPr>
            <a:grpSpLocks/>
          </p:cNvGrpSpPr>
          <p:nvPr/>
        </p:nvGrpSpPr>
        <p:grpSpPr bwMode="auto">
          <a:xfrm>
            <a:off x="2195513" y="476250"/>
            <a:ext cx="2519362" cy="1484313"/>
            <a:chOff x="104" y="2880"/>
            <a:chExt cx="1662" cy="1008"/>
          </a:xfrm>
        </p:grpSpPr>
        <p:sp>
          <p:nvSpPr>
            <p:cNvPr id="15390" name="Oval 17"/>
            <p:cNvSpPr>
              <a:spLocks noChangeArrowheads="1"/>
            </p:cNvSpPr>
            <p:nvPr/>
          </p:nvSpPr>
          <p:spPr bwMode="auto">
            <a:xfrm>
              <a:off x="230" y="350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91" name="Oval 18"/>
            <p:cNvSpPr>
              <a:spLocks noChangeArrowheads="1"/>
            </p:cNvSpPr>
            <p:nvPr/>
          </p:nvSpPr>
          <p:spPr bwMode="auto">
            <a:xfrm>
              <a:off x="1382"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92" name="Oval 19"/>
            <p:cNvSpPr>
              <a:spLocks noChangeArrowheads="1"/>
            </p:cNvSpPr>
            <p:nvPr/>
          </p:nvSpPr>
          <p:spPr bwMode="auto">
            <a:xfrm>
              <a:off x="950"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93" name="Oval 20"/>
            <p:cNvSpPr>
              <a:spLocks noChangeArrowheads="1"/>
            </p:cNvSpPr>
            <p:nvPr/>
          </p:nvSpPr>
          <p:spPr bwMode="auto">
            <a:xfrm>
              <a:off x="518" y="316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94" name="Line 21"/>
            <p:cNvSpPr>
              <a:spLocks noChangeShapeType="1"/>
            </p:cNvSpPr>
            <p:nvPr/>
          </p:nvSpPr>
          <p:spPr bwMode="auto">
            <a:xfrm flipV="1">
              <a:off x="374" y="360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95" name="Line 22"/>
            <p:cNvSpPr>
              <a:spLocks noChangeShapeType="1"/>
            </p:cNvSpPr>
            <p:nvPr/>
          </p:nvSpPr>
          <p:spPr bwMode="auto">
            <a:xfrm>
              <a:off x="470" y="360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96" name="Line 23"/>
            <p:cNvSpPr>
              <a:spLocks noChangeShapeType="1"/>
            </p:cNvSpPr>
            <p:nvPr/>
          </p:nvSpPr>
          <p:spPr bwMode="auto">
            <a:xfrm flipV="1">
              <a:off x="710" y="3216"/>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97" name="Line 24"/>
            <p:cNvSpPr>
              <a:spLocks noChangeShapeType="1"/>
            </p:cNvSpPr>
            <p:nvPr/>
          </p:nvSpPr>
          <p:spPr bwMode="auto">
            <a:xfrm flipV="1">
              <a:off x="710" y="3600"/>
              <a:ext cx="394" cy="192"/>
            </a:xfrm>
            <a:prstGeom prst="line">
              <a:avLst/>
            </a:prstGeom>
            <a:noFill/>
            <a:ln w="9525">
              <a:solidFill>
                <a:schemeClr val="tx1"/>
              </a:solidFill>
              <a:prstDash val="dash"/>
              <a:round/>
              <a:headEnd/>
              <a:tailEnd type="stealth" w="med" len="lg"/>
            </a:ln>
          </p:spPr>
          <p:txBody>
            <a:bodyPr wrap="none" anchor="ctr"/>
            <a:lstStyle/>
            <a:p>
              <a:endParaRPr lang="zh-CN" altLang="en-US"/>
            </a:p>
          </p:txBody>
        </p:sp>
        <p:graphicFrame>
          <p:nvGraphicFramePr>
            <p:cNvPr id="15362" name="Object 25"/>
            <p:cNvGraphicFramePr>
              <a:graphicFrameLocks noChangeAspect="1"/>
            </p:cNvGraphicFramePr>
            <p:nvPr/>
          </p:nvGraphicFramePr>
          <p:xfrm>
            <a:off x="1029" y="2880"/>
            <a:ext cx="465" cy="399"/>
          </p:xfrm>
          <a:graphic>
            <a:graphicData uri="http://schemas.openxmlformats.org/presentationml/2006/ole">
              <p:oleObj spid="_x0000_s17410" name="公式" r:id="rId7" imgW="203040" imgH="203040" progId="Equation.3">
                <p:embed/>
              </p:oleObj>
            </a:graphicData>
          </a:graphic>
        </p:graphicFrame>
        <p:graphicFrame>
          <p:nvGraphicFramePr>
            <p:cNvPr id="15363" name="Object 26"/>
            <p:cNvGraphicFramePr>
              <a:graphicFrameLocks noChangeAspect="1"/>
            </p:cNvGraphicFramePr>
            <p:nvPr/>
          </p:nvGraphicFramePr>
          <p:xfrm>
            <a:off x="104" y="3168"/>
            <a:ext cx="366" cy="356"/>
          </p:xfrm>
          <a:graphic>
            <a:graphicData uri="http://schemas.openxmlformats.org/presentationml/2006/ole">
              <p:oleObj spid="_x0000_s17411" name="公式" r:id="rId8" imgW="177480" imgH="177480" progId="Equation.3">
                <p:embed/>
              </p:oleObj>
            </a:graphicData>
          </a:graphic>
        </p:graphicFrame>
      </p:grpSp>
      <p:grpSp>
        <p:nvGrpSpPr>
          <p:cNvPr id="5" name="Group 71"/>
          <p:cNvGrpSpPr>
            <a:grpSpLocks/>
          </p:cNvGrpSpPr>
          <p:nvPr/>
        </p:nvGrpSpPr>
        <p:grpSpPr bwMode="auto">
          <a:xfrm>
            <a:off x="4211638" y="1989138"/>
            <a:ext cx="1524000" cy="647700"/>
            <a:chOff x="1519" y="1616"/>
            <a:chExt cx="960" cy="408"/>
          </a:xfrm>
        </p:grpSpPr>
        <p:sp>
          <p:nvSpPr>
            <p:cNvPr id="15388" name="Text Box 30"/>
            <p:cNvSpPr txBox="1">
              <a:spLocks noChangeArrowheads="1"/>
            </p:cNvSpPr>
            <p:nvPr/>
          </p:nvSpPr>
          <p:spPr bwMode="auto">
            <a:xfrm>
              <a:off x="1519" y="1616"/>
              <a:ext cx="960" cy="365"/>
            </a:xfrm>
            <a:prstGeom prst="rect">
              <a:avLst/>
            </a:prstGeom>
            <a:noFill/>
            <a:ln w="9525">
              <a:noFill/>
              <a:miter lim="800000"/>
              <a:headEnd/>
              <a:tailEnd/>
            </a:ln>
          </p:spPr>
          <p:txBody>
            <a:bodyPr>
              <a:spAutoFit/>
            </a:bodyPr>
            <a:lstStyle/>
            <a:p>
              <a:r>
                <a:rPr lang="en-US" altLang="zh-CN" sz="3200" b="1">
                  <a:ea typeface="宋体" pitchFamily="2" charset="-122"/>
                </a:rPr>
                <a:t>sp</a:t>
              </a:r>
              <a:r>
                <a:rPr lang="en-US" altLang="zh-CN" sz="3200" b="1" baseline="30000">
                  <a:ea typeface="宋体" pitchFamily="2" charset="-122"/>
                </a:rPr>
                <a:t>2</a:t>
              </a:r>
              <a:r>
                <a:rPr lang="zh-CN" altLang="en-US" sz="3200" b="1">
                  <a:ea typeface="楷体" pitchFamily="49" charset="-122"/>
                </a:rPr>
                <a:t>杂化</a:t>
              </a:r>
            </a:p>
          </p:txBody>
        </p:sp>
        <p:sp>
          <p:nvSpPr>
            <p:cNvPr id="15389" name="Line 31"/>
            <p:cNvSpPr>
              <a:spLocks noChangeShapeType="1"/>
            </p:cNvSpPr>
            <p:nvPr/>
          </p:nvSpPr>
          <p:spPr bwMode="auto">
            <a:xfrm>
              <a:off x="1565" y="2024"/>
              <a:ext cx="864"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6" name="Group 61"/>
          <p:cNvGrpSpPr>
            <a:grpSpLocks/>
          </p:cNvGrpSpPr>
          <p:nvPr/>
        </p:nvGrpSpPr>
        <p:grpSpPr bwMode="auto">
          <a:xfrm>
            <a:off x="5867400" y="1412875"/>
            <a:ext cx="2987675" cy="2041525"/>
            <a:chOff x="3878" y="1207"/>
            <a:chExt cx="1882" cy="1286"/>
          </a:xfrm>
        </p:grpSpPr>
        <p:grpSp>
          <p:nvGrpSpPr>
            <p:cNvPr id="7" name="Group 32"/>
            <p:cNvGrpSpPr>
              <a:grpSpLocks/>
            </p:cNvGrpSpPr>
            <p:nvPr/>
          </p:nvGrpSpPr>
          <p:grpSpPr bwMode="auto">
            <a:xfrm>
              <a:off x="3878" y="1569"/>
              <a:ext cx="1648" cy="924"/>
              <a:chOff x="3872" y="1200"/>
              <a:chExt cx="1648" cy="924"/>
            </a:xfrm>
          </p:grpSpPr>
          <p:sp>
            <p:nvSpPr>
              <p:cNvPr id="15379" name="Oval 33"/>
              <p:cNvSpPr>
                <a:spLocks noChangeArrowheads="1"/>
              </p:cNvSpPr>
              <p:nvPr/>
            </p:nvSpPr>
            <p:spPr bwMode="auto">
              <a:xfrm>
                <a:off x="3872" y="141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grpSp>
            <p:nvGrpSpPr>
              <p:cNvPr id="8" name="Group 34"/>
              <p:cNvGrpSpPr>
                <a:grpSpLocks/>
              </p:cNvGrpSpPr>
              <p:nvPr/>
            </p:nvGrpSpPr>
            <p:grpSpPr bwMode="auto">
              <a:xfrm>
                <a:off x="3878" y="1200"/>
                <a:ext cx="1642" cy="924"/>
                <a:chOff x="3878" y="1200"/>
                <a:chExt cx="1642" cy="924"/>
              </a:xfrm>
            </p:grpSpPr>
            <p:sp>
              <p:nvSpPr>
                <p:cNvPr id="15381" name="Oval 35"/>
                <p:cNvSpPr>
                  <a:spLocks noChangeArrowheads="1"/>
                </p:cNvSpPr>
                <p:nvPr/>
              </p:nvSpPr>
              <p:spPr bwMode="auto">
                <a:xfrm>
                  <a:off x="4736" y="141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82" name="Oval 36"/>
                <p:cNvSpPr>
                  <a:spLocks noChangeArrowheads="1"/>
                </p:cNvSpPr>
                <p:nvPr/>
              </p:nvSpPr>
              <p:spPr bwMode="auto">
                <a:xfrm>
                  <a:off x="4304" y="141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83" name="Oval 37"/>
                <p:cNvSpPr>
                  <a:spLocks noChangeArrowheads="1"/>
                </p:cNvSpPr>
                <p:nvPr/>
              </p:nvSpPr>
              <p:spPr bwMode="auto">
                <a:xfrm>
                  <a:off x="5136" y="120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5384" name="Line 38"/>
                <p:cNvSpPr>
                  <a:spLocks noChangeShapeType="1"/>
                </p:cNvSpPr>
                <p:nvPr/>
              </p:nvSpPr>
              <p:spPr bwMode="auto">
                <a:xfrm flipV="1">
                  <a:off x="4496" y="150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85" name="Line 39"/>
                <p:cNvSpPr>
                  <a:spLocks noChangeShapeType="1"/>
                </p:cNvSpPr>
                <p:nvPr/>
              </p:nvSpPr>
              <p:spPr bwMode="auto">
                <a:xfrm flipV="1">
                  <a:off x="4064" y="150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86" name="Line 40"/>
                <p:cNvSpPr>
                  <a:spLocks noChangeShapeType="1"/>
                </p:cNvSpPr>
                <p:nvPr/>
              </p:nvSpPr>
              <p:spPr bwMode="auto">
                <a:xfrm flipV="1">
                  <a:off x="4928" y="150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5387" name="Text Box 41"/>
                <p:cNvSpPr txBox="1">
                  <a:spLocks noChangeArrowheads="1"/>
                </p:cNvSpPr>
                <p:nvPr/>
              </p:nvSpPr>
              <p:spPr bwMode="auto">
                <a:xfrm>
                  <a:off x="3878" y="1797"/>
                  <a:ext cx="1316" cy="327"/>
                </a:xfrm>
                <a:prstGeom prst="rect">
                  <a:avLst/>
                </a:prstGeom>
                <a:noFill/>
                <a:ln w="9525">
                  <a:noFill/>
                  <a:miter lim="800000"/>
                  <a:headEnd/>
                  <a:tailEnd/>
                </a:ln>
              </p:spPr>
              <p:txBody>
                <a:bodyPr>
                  <a:spAutoFit/>
                </a:bodyPr>
                <a:lstStyle/>
                <a:p>
                  <a:r>
                    <a:rPr lang="en-US" altLang="zh-CN" b="1">
                      <a:ea typeface="宋体" pitchFamily="2" charset="-122"/>
                    </a:rPr>
                    <a:t>sp</a:t>
                  </a:r>
                  <a:r>
                    <a:rPr lang="en-US" altLang="zh-CN" b="1" baseline="30000">
                      <a:ea typeface="宋体" pitchFamily="2" charset="-122"/>
                    </a:rPr>
                    <a:t>2</a:t>
                  </a:r>
                  <a:r>
                    <a:rPr lang="zh-CN" altLang="en-US" b="1">
                      <a:ea typeface="楷体" pitchFamily="49" charset="-122"/>
                    </a:rPr>
                    <a:t>杂化轨道</a:t>
                  </a:r>
                </a:p>
              </p:txBody>
            </p:sp>
          </p:grpSp>
        </p:grpSp>
        <p:sp>
          <p:nvSpPr>
            <p:cNvPr id="15378" name="Text Box 42"/>
            <p:cNvSpPr txBox="1">
              <a:spLocks noChangeArrowheads="1"/>
            </p:cNvSpPr>
            <p:nvPr/>
          </p:nvSpPr>
          <p:spPr bwMode="auto">
            <a:xfrm>
              <a:off x="5012" y="1207"/>
              <a:ext cx="748" cy="354"/>
            </a:xfrm>
            <a:prstGeom prst="rect">
              <a:avLst/>
            </a:prstGeom>
            <a:noFill/>
            <a:ln w="9525" algn="ctr">
              <a:noFill/>
              <a:miter lim="800000"/>
              <a:headEnd/>
              <a:tailEnd/>
            </a:ln>
          </p:spPr>
          <p:txBody>
            <a:bodyPr>
              <a:spAutoFit/>
            </a:bodyPr>
            <a:lstStyle/>
            <a:p>
              <a:pPr marL="342900" indent="-342900" eaLnBrk="0" hangingPunct="0">
                <a:lnSpc>
                  <a:spcPct val="110000"/>
                </a:lnSpc>
              </a:pPr>
              <a:r>
                <a:rPr lang="en-US" altLang="zh-CN" b="1">
                  <a:latin typeface="FrysBaskerville BT" pitchFamily="18" charset="0"/>
                  <a:ea typeface="宋体" pitchFamily="2" charset="-122"/>
                </a:rPr>
                <a:t>p</a:t>
              </a:r>
              <a:r>
                <a:rPr lang="zh-CN" altLang="en-US" b="1">
                  <a:latin typeface="FrysBaskerville BT" pitchFamily="18" charset="0"/>
                  <a:ea typeface="楷体" pitchFamily="49" charset="-122"/>
                </a:rPr>
                <a:t>轨道</a:t>
              </a:r>
            </a:p>
          </p:txBody>
        </p:sp>
      </p:grpSp>
      <p:sp>
        <p:nvSpPr>
          <p:cNvPr id="108597" name="Text Box 53"/>
          <p:cNvSpPr txBox="1">
            <a:spLocks noChangeArrowheads="1"/>
          </p:cNvSpPr>
          <p:nvPr/>
        </p:nvSpPr>
        <p:spPr bwMode="auto">
          <a:xfrm>
            <a:off x="323850" y="1412875"/>
            <a:ext cx="2160588" cy="641350"/>
          </a:xfrm>
          <a:prstGeom prst="rect">
            <a:avLst/>
          </a:prstGeom>
          <a:noFill/>
          <a:ln w="9525">
            <a:noFill/>
            <a:miter lim="800000"/>
            <a:headEnd/>
            <a:tailEnd/>
          </a:ln>
        </p:spPr>
        <p:txBody>
          <a:bodyPr>
            <a:spAutoFit/>
          </a:bodyPr>
          <a:lstStyle/>
          <a:p>
            <a:r>
              <a:rPr kumimoji="1" lang="en-US" altLang="zh-CN" sz="3600" b="1">
                <a:ea typeface="宋体" pitchFamily="2" charset="-122"/>
              </a:rPr>
              <a:t>B</a:t>
            </a:r>
            <a:r>
              <a:rPr kumimoji="1" lang="zh-CN" altLang="en-US" sz="3600" b="1">
                <a:ea typeface="宋体" pitchFamily="2" charset="-122"/>
              </a:rPr>
              <a:t>：</a:t>
            </a:r>
            <a:r>
              <a:rPr kumimoji="1" lang="en-US" altLang="zh-CN" sz="3600" b="1">
                <a:ea typeface="宋体" pitchFamily="2" charset="-122"/>
              </a:rPr>
              <a:t>2s</a:t>
            </a:r>
            <a:r>
              <a:rPr kumimoji="1" lang="en-US" altLang="zh-CN" sz="3600" b="1" baseline="30000">
                <a:ea typeface="宋体" pitchFamily="2" charset="-122"/>
              </a:rPr>
              <a:t>2</a:t>
            </a:r>
            <a:r>
              <a:rPr kumimoji="1" lang="en-US" altLang="zh-CN" sz="3600" b="1">
                <a:ea typeface="宋体" pitchFamily="2" charset="-122"/>
              </a:rPr>
              <a:t>2p</a:t>
            </a:r>
            <a:r>
              <a:rPr kumimoji="1" lang="en-US" altLang="zh-CN" sz="3600" b="1" baseline="30000">
                <a:ea typeface="宋体" pitchFamily="2" charset="-122"/>
              </a:rPr>
              <a:t>1</a:t>
            </a:r>
          </a:p>
        </p:txBody>
      </p:sp>
      <p:sp>
        <p:nvSpPr>
          <p:cNvPr id="108606" name="Text Box 62"/>
          <p:cNvSpPr txBox="1">
            <a:spLocks noChangeArrowheads="1"/>
          </p:cNvSpPr>
          <p:nvPr/>
        </p:nvSpPr>
        <p:spPr bwMode="auto">
          <a:xfrm>
            <a:off x="5435600" y="3573463"/>
            <a:ext cx="3276600" cy="1355725"/>
          </a:xfrm>
          <a:prstGeom prst="rect">
            <a:avLst/>
          </a:prstGeom>
          <a:noFill/>
          <a:ln w="9525">
            <a:noFill/>
            <a:miter lim="800000"/>
            <a:headEnd/>
            <a:tailEnd/>
          </a:ln>
        </p:spPr>
        <p:txBody>
          <a:bodyPr>
            <a:spAutoFit/>
          </a:bodyPr>
          <a:lstStyle/>
          <a:p>
            <a:pPr>
              <a:lnSpc>
                <a:spcPct val="115000"/>
              </a:lnSpc>
            </a:pPr>
            <a:r>
              <a:rPr kumimoji="1" lang="en-US" altLang="zh-CN" sz="3600" b="1">
                <a:ea typeface="楷体_GB2312" pitchFamily="49" charset="-122"/>
              </a:rPr>
              <a:t>BF</a:t>
            </a:r>
            <a:r>
              <a:rPr kumimoji="1" lang="en-US" altLang="zh-CN" sz="3600" b="1" baseline="-25000">
                <a:ea typeface="楷体_GB2312" pitchFamily="49" charset="-122"/>
              </a:rPr>
              <a:t>3</a:t>
            </a:r>
            <a:r>
              <a:rPr kumimoji="1" lang="zh-CN" altLang="en-US" sz="3600" b="1">
                <a:ea typeface="楷体" pitchFamily="49" charset="-122"/>
              </a:rPr>
              <a:t>的空间构型为平面三角形</a:t>
            </a:r>
          </a:p>
        </p:txBody>
      </p:sp>
      <p:pic>
        <p:nvPicPr>
          <p:cNvPr id="108625" name="Picture 81" descr="no3_-"/>
          <p:cNvPicPr>
            <a:picLocks noChangeAspect="1" noChangeArrowheads="1"/>
          </p:cNvPicPr>
          <p:nvPr/>
        </p:nvPicPr>
        <p:blipFill>
          <a:blip r:embed="rId9"/>
          <a:srcRect l="24773" t="22670" r="24255" b="26266"/>
          <a:stretch>
            <a:fillRect/>
          </a:stretch>
        </p:blipFill>
        <p:spPr bwMode="auto">
          <a:xfrm>
            <a:off x="5724525" y="4797425"/>
            <a:ext cx="1800225" cy="1751013"/>
          </a:xfrm>
          <a:prstGeom prst="rect">
            <a:avLst/>
          </a:prstGeom>
          <a:noFill/>
          <a:ln w="9525">
            <a:noFill/>
            <a:miter lim="800000"/>
            <a:headEnd/>
            <a:tailEnd/>
          </a:ln>
        </p:spPr>
      </p:pic>
      <p:sp>
        <p:nvSpPr>
          <p:cNvPr id="15375" name="Rectangle 82"/>
          <p:cNvSpPr>
            <a:spLocks noChangeArrowheads="1"/>
          </p:cNvSpPr>
          <p:nvPr/>
        </p:nvSpPr>
        <p:spPr bwMode="auto">
          <a:xfrm>
            <a:off x="250825" y="260350"/>
            <a:ext cx="3241675" cy="641350"/>
          </a:xfrm>
          <a:prstGeom prst="rect">
            <a:avLst/>
          </a:prstGeom>
          <a:noFill/>
          <a:ln w="9525" algn="ctr">
            <a:noFill/>
            <a:miter lim="800000"/>
            <a:headEnd/>
            <a:tailEnd/>
          </a:ln>
        </p:spPr>
        <p:txBody>
          <a:bodyPr>
            <a:spAutoFit/>
          </a:bodyPr>
          <a:lstStyle/>
          <a:p>
            <a:pPr>
              <a:spcBef>
                <a:spcPct val="0"/>
              </a:spcBef>
            </a:pPr>
            <a:r>
              <a:rPr kumimoji="1" lang="en-US" altLang="zh-CN" sz="3600" b="1">
                <a:solidFill>
                  <a:srgbClr val="FF0000"/>
                </a:solidFill>
                <a:latin typeface="FrysBaskerville BT" pitchFamily="18" charset="0"/>
                <a:ea typeface="楷体" pitchFamily="49" charset="-122"/>
              </a:rPr>
              <a:t>BF</a:t>
            </a:r>
            <a:r>
              <a:rPr kumimoji="1" lang="en-US" altLang="zh-CN" sz="3600" b="1" baseline="-25000">
                <a:solidFill>
                  <a:srgbClr val="FF0000"/>
                </a:solidFill>
                <a:latin typeface="FrysBaskerville BT" pitchFamily="18" charset="0"/>
                <a:ea typeface="楷体" pitchFamily="49" charset="-122"/>
              </a:rPr>
              <a:t>3</a:t>
            </a:r>
            <a:r>
              <a:rPr kumimoji="1" lang="zh-CN" altLang="en-US" sz="3600" b="1">
                <a:solidFill>
                  <a:srgbClr val="FF0000"/>
                </a:solidFill>
                <a:latin typeface="FrysBaskerville BT" pitchFamily="18" charset="0"/>
                <a:ea typeface="楷体" pitchFamily="49" charset="-122"/>
              </a:rPr>
              <a:t>的形成：</a:t>
            </a:r>
          </a:p>
        </p:txBody>
      </p:sp>
      <p:pic>
        <p:nvPicPr>
          <p:cNvPr id="107545" name="jl-sp2.avi">
            <a:hlinkClick r:id="" action="ppaction://media"/>
          </p:cNvPr>
          <p:cNvPicPr>
            <a:picLocks noRot="1" noChangeAspect="1" noChangeArrowheads="1"/>
          </p:cNvPicPr>
          <p:nvPr>
            <a:videoFile r:link="rId2"/>
          </p:nvPr>
        </p:nvPicPr>
        <p:blipFill>
          <a:blip r:embed="rId10"/>
          <a:srcRect l="14476" t="14392" r="15782" b="16914"/>
          <a:stretch>
            <a:fillRect/>
          </a:stretch>
        </p:blipFill>
        <p:spPr bwMode="auto">
          <a:xfrm>
            <a:off x="1187450" y="3141663"/>
            <a:ext cx="3516313" cy="2959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97"/>
                                        </p:tgtEl>
                                        <p:attrNameLst>
                                          <p:attrName>style.visibility</p:attrName>
                                        </p:attrNameLst>
                                      </p:cBhvr>
                                      <p:to>
                                        <p:strVal val="visible"/>
                                      </p:to>
                                    </p:set>
                                    <p:animEffect transition="in" filter="wipe(left)">
                                      <p:cBhvr>
                                        <p:cTn id="7" dur="500"/>
                                        <p:tgtEl>
                                          <p:spTgt spid="10859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8606"/>
                                        </p:tgtEl>
                                        <p:attrNameLst>
                                          <p:attrName>style.visibility</p:attrName>
                                        </p:attrNameLst>
                                      </p:cBhvr>
                                      <p:to>
                                        <p:strVal val="visible"/>
                                      </p:to>
                                    </p:set>
                                    <p:animEffect transition="in" filter="wipe(left)">
                                      <p:cBhvr>
                                        <p:cTn id="37" dur="500"/>
                                        <p:tgtEl>
                                          <p:spTgt spid="10860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8625"/>
                                        </p:tgtEl>
                                        <p:attrNameLst>
                                          <p:attrName>style.visibility</p:attrName>
                                        </p:attrNameLst>
                                      </p:cBhvr>
                                      <p:to>
                                        <p:strVal val="visible"/>
                                      </p:to>
                                    </p:set>
                                    <p:animEffect transition="in" filter="blinds(horizontal)">
                                      <p:cBhvr>
                                        <p:cTn id="42" dur="500"/>
                                        <p:tgtEl>
                                          <p:spTgt spid="1086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7545"/>
                                        </p:tgtEl>
                                        <p:attrNameLst>
                                          <p:attrName>style.visibility</p:attrName>
                                        </p:attrNameLst>
                                      </p:cBhvr>
                                      <p:to>
                                        <p:strVal val="visible"/>
                                      </p:to>
                                    </p:set>
                                    <p:animEffect transition="in" filter="blinds(horizontal)">
                                      <p:cBhvr>
                                        <p:cTn id="47" dur="500"/>
                                        <p:tgtEl>
                                          <p:spTgt spid="1075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10754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07545"/>
                                        </p:tgtEl>
                                      </p:cBhvr>
                                    </p:cmd>
                                  </p:childTnLst>
                                </p:cTn>
                              </p:par>
                            </p:childTnLst>
                          </p:cTn>
                        </p:par>
                      </p:childTnLst>
                    </p:cTn>
                  </p:par>
                </p:childTnLst>
              </p:cTn>
              <p:nextCondLst>
                <p:cond evt="onClick" delay="0">
                  <p:tgtEl>
                    <p:spTgt spid="107545"/>
                  </p:tgtEl>
                </p:cond>
              </p:nextCondLst>
            </p:seq>
            <p:video>
              <p:cMediaNode>
                <p:cTn id="53" fill="hold" display="0">
                  <p:stCondLst>
                    <p:cond delay="indefinite"/>
                  </p:stCondLst>
                  <p:endCondLst>
                    <p:cond evt="onNext" delay="0">
                      <p:tgtEl>
                        <p:sldTgt/>
                      </p:tgtEl>
                    </p:cond>
                    <p:cond evt="onPrev" delay="0">
                      <p:tgtEl>
                        <p:sldTgt/>
                      </p:tgtEl>
                    </p:cond>
                  </p:endCondLst>
                </p:cTn>
                <p:tgtEl>
                  <p:spTgt spid="107545"/>
                </p:tgtEl>
              </p:cMediaNode>
            </p:video>
          </p:childTnLst>
        </p:cTn>
      </p:par>
    </p:tnLst>
    <p:bldLst>
      <p:bldP spid="108597" grpId="0"/>
      <p:bldP spid="10860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539750" y="333375"/>
            <a:ext cx="7772400" cy="623888"/>
          </a:xfrm>
        </p:spPr>
        <p:txBody>
          <a:bodyPr/>
          <a:lstStyle/>
          <a:p>
            <a:pPr algn="l" eaLnBrk="1" hangingPunct="1"/>
            <a:r>
              <a:rPr lang="en-US" altLang="zh-CN" sz="3200" b="1" smtClean="0">
                <a:solidFill>
                  <a:srgbClr val="FF0000"/>
                </a:solidFill>
                <a:ea typeface="宋体" pitchFamily="2" charset="-122"/>
              </a:rPr>
              <a:t>sp</a:t>
            </a:r>
            <a:r>
              <a:rPr lang="en-US" altLang="zh-CN" sz="3200" b="1" baseline="30000" smtClean="0">
                <a:solidFill>
                  <a:srgbClr val="FF0000"/>
                </a:solidFill>
                <a:ea typeface="宋体" pitchFamily="2" charset="-122"/>
              </a:rPr>
              <a:t>2</a:t>
            </a:r>
            <a:r>
              <a:rPr lang="zh-CN" altLang="en-US" sz="3200" b="1" smtClean="0">
                <a:solidFill>
                  <a:srgbClr val="FF0000"/>
                </a:solidFill>
                <a:ea typeface="宋体" pitchFamily="2" charset="-122"/>
              </a:rPr>
              <a:t>杂化：乙烯</a:t>
            </a:r>
          </a:p>
        </p:txBody>
      </p:sp>
      <p:sp>
        <p:nvSpPr>
          <p:cNvPr id="105475" name="Rectangle 3"/>
          <p:cNvSpPr>
            <a:spLocks noChangeArrowheads="1"/>
          </p:cNvSpPr>
          <p:nvPr/>
        </p:nvSpPr>
        <p:spPr bwMode="auto">
          <a:xfrm>
            <a:off x="1538288" y="2719388"/>
            <a:ext cx="9144000" cy="0"/>
          </a:xfrm>
          <a:prstGeom prst="rect">
            <a:avLst/>
          </a:prstGeom>
          <a:noFill/>
          <a:ln w="9525">
            <a:noFill/>
            <a:miter lim="800000"/>
            <a:headEnd/>
            <a:tailEnd/>
          </a:ln>
        </p:spPr>
        <p:txBody>
          <a:bodyPr>
            <a:spAutoFit/>
          </a:bodyPr>
          <a:lstStyle/>
          <a:p>
            <a:pPr>
              <a:spcBef>
                <a:spcPct val="0"/>
              </a:spcBef>
            </a:pPr>
            <a:endParaRPr lang="zh-CN" altLang="zh-CN" sz="3200" b="1">
              <a:latin typeface="FrysBaskerville BT" pitchFamily="18" charset="0"/>
              <a:ea typeface="楷体" pitchFamily="49" charset="-122"/>
            </a:endParaRPr>
          </a:p>
        </p:txBody>
      </p:sp>
      <p:pic>
        <p:nvPicPr>
          <p:cNvPr id="105476" name="Picture 4" descr="fig9_22"/>
          <p:cNvPicPr>
            <a:picLocks noChangeAspect="1" noChangeArrowheads="1"/>
          </p:cNvPicPr>
          <p:nvPr/>
        </p:nvPicPr>
        <p:blipFill>
          <a:blip r:embed="rId2"/>
          <a:srcRect/>
          <a:stretch>
            <a:fillRect/>
          </a:stretch>
        </p:blipFill>
        <p:spPr bwMode="auto">
          <a:xfrm>
            <a:off x="533400" y="4038600"/>
            <a:ext cx="8001000" cy="2078038"/>
          </a:xfrm>
          <a:prstGeom prst="rect">
            <a:avLst/>
          </a:prstGeom>
          <a:noFill/>
          <a:ln w="9525">
            <a:noFill/>
            <a:miter lim="800000"/>
            <a:headEnd/>
            <a:tailEnd/>
          </a:ln>
        </p:spPr>
      </p:pic>
      <p:pic>
        <p:nvPicPr>
          <p:cNvPr id="105477" name="Picture 5" descr="397a"/>
          <p:cNvPicPr>
            <a:picLocks noChangeAspect="1" noChangeArrowheads="1"/>
          </p:cNvPicPr>
          <p:nvPr/>
        </p:nvPicPr>
        <p:blipFill>
          <a:blip r:embed="rId3"/>
          <a:srcRect/>
          <a:stretch>
            <a:fillRect/>
          </a:stretch>
        </p:blipFill>
        <p:spPr bwMode="auto">
          <a:xfrm>
            <a:off x="539750" y="1341438"/>
            <a:ext cx="8382000" cy="2184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4"/>
          <p:cNvSpPr txBox="1">
            <a:spLocks noChangeArrowheads="1"/>
          </p:cNvSpPr>
          <p:nvPr/>
        </p:nvSpPr>
        <p:spPr bwMode="auto">
          <a:xfrm>
            <a:off x="323850" y="260350"/>
            <a:ext cx="3889375" cy="641350"/>
          </a:xfrm>
          <a:prstGeom prst="rect">
            <a:avLst/>
          </a:prstGeom>
          <a:noFill/>
          <a:ln w="9525">
            <a:noFill/>
            <a:miter lim="800000"/>
            <a:headEnd/>
            <a:tailEnd/>
          </a:ln>
        </p:spPr>
        <p:txBody>
          <a:bodyPr>
            <a:spAutoFit/>
          </a:bodyPr>
          <a:lstStyle/>
          <a:p>
            <a:pPr eaLnBrk="0" hangingPunct="0"/>
            <a:r>
              <a:rPr lang="zh-CN" altLang="en-US" sz="3600" b="1">
                <a:solidFill>
                  <a:srgbClr val="FF0000"/>
                </a:solidFill>
                <a:ea typeface="楷体" pitchFamily="49" charset="-122"/>
              </a:rPr>
              <a:t>（</a:t>
            </a:r>
            <a:r>
              <a:rPr lang="en-US" altLang="zh-CN" sz="3600" b="1">
                <a:solidFill>
                  <a:srgbClr val="FF0000"/>
                </a:solidFill>
                <a:ea typeface="楷体" pitchFamily="49" charset="-122"/>
              </a:rPr>
              <a:t>3</a:t>
            </a:r>
            <a:r>
              <a:rPr lang="zh-CN" altLang="en-US" sz="3600" b="1">
                <a:solidFill>
                  <a:srgbClr val="FF0000"/>
                </a:solidFill>
                <a:ea typeface="楷体" pitchFamily="49" charset="-122"/>
              </a:rPr>
              <a:t>）</a:t>
            </a:r>
            <a:r>
              <a:rPr lang="en-US" altLang="zh-CN" sz="3600" b="1">
                <a:solidFill>
                  <a:srgbClr val="FF0000"/>
                </a:solidFill>
                <a:ea typeface="楷体" pitchFamily="49" charset="-122"/>
              </a:rPr>
              <a:t>sp</a:t>
            </a:r>
            <a:r>
              <a:rPr lang="en-US" altLang="zh-CN" sz="3600" b="1" baseline="30000">
                <a:solidFill>
                  <a:srgbClr val="FF0000"/>
                </a:solidFill>
                <a:ea typeface="楷体" pitchFamily="49" charset="-122"/>
              </a:rPr>
              <a:t>3</a:t>
            </a:r>
            <a:r>
              <a:rPr lang="zh-CN" altLang="en-US" sz="3600" b="1">
                <a:solidFill>
                  <a:srgbClr val="FF0000"/>
                </a:solidFill>
                <a:ea typeface="楷体" pitchFamily="49" charset="-122"/>
              </a:rPr>
              <a:t>杂化</a:t>
            </a:r>
            <a:r>
              <a:rPr lang="zh-CN" altLang="en-US" sz="3600" b="1" i="1">
                <a:solidFill>
                  <a:srgbClr val="FF0000"/>
                </a:solidFill>
                <a:ea typeface="楷体" pitchFamily="49" charset="-122"/>
              </a:rPr>
              <a:t> </a:t>
            </a:r>
          </a:p>
        </p:txBody>
      </p:sp>
      <p:sp>
        <p:nvSpPr>
          <p:cNvPr id="17447" name="Text Box 39"/>
          <p:cNvSpPr txBox="1">
            <a:spLocks noChangeArrowheads="1"/>
          </p:cNvSpPr>
          <p:nvPr/>
        </p:nvSpPr>
        <p:spPr bwMode="auto">
          <a:xfrm>
            <a:off x="323850" y="981075"/>
            <a:ext cx="3455988" cy="5578475"/>
          </a:xfrm>
          <a:prstGeom prst="rect">
            <a:avLst/>
          </a:prstGeom>
          <a:noFill/>
          <a:ln w="9525">
            <a:noFill/>
            <a:miter lim="800000"/>
            <a:headEnd/>
            <a:tailEnd/>
          </a:ln>
        </p:spPr>
        <p:txBody>
          <a:bodyPr>
            <a:spAutoFit/>
          </a:bodyPr>
          <a:lstStyle/>
          <a:p>
            <a:pPr>
              <a:lnSpc>
                <a:spcPct val="125000"/>
              </a:lnSpc>
            </a:pPr>
            <a:r>
              <a:rPr lang="en-US" altLang="zh-CN" sz="3200" b="1">
                <a:ea typeface="楷体" pitchFamily="49" charset="-122"/>
              </a:rPr>
              <a:t>     </a:t>
            </a:r>
            <a:r>
              <a:rPr lang="zh-CN" altLang="en-US" sz="3200" b="1">
                <a:ea typeface="楷体" pitchFamily="49" charset="-122"/>
              </a:rPr>
              <a:t>由中心原子的一条</a:t>
            </a:r>
            <a:r>
              <a:rPr lang="en-US" altLang="zh-CN" sz="3200" b="1" i="1">
                <a:ea typeface="楷体" pitchFamily="49" charset="-122"/>
              </a:rPr>
              <a:t>n</a:t>
            </a:r>
            <a:r>
              <a:rPr lang="en-US" altLang="zh-CN" sz="3200" b="1">
                <a:ea typeface="楷体" pitchFamily="49" charset="-122"/>
              </a:rPr>
              <a:t>s</a:t>
            </a:r>
            <a:r>
              <a:rPr lang="zh-CN" altLang="en-US" sz="3200" b="1">
                <a:ea typeface="楷体" pitchFamily="49" charset="-122"/>
              </a:rPr>
              <a:t>轨道和三条</a:t>
            </a:r>
            <a:r>
              <a:rPr lang="en-US" altLang="zh-CN" sz="3200" b="1" i="1">
                <a:ea typeface="楷体" pitchFamily="49" charset="-122"/>
              </a:rPr>
              <a:t>n</a:t>
            </a:r>
            <a:r>
              <a:rPr lang="en-US" altLang="zh-CN" sz="3200" b="1">
                <a:ea typeface="楷体" pitchFamily="49" charset="-122"/>
              </a:rPr>
              <a:t>p</a:t>
            </a:r>
            <a:r>
              <a:rPr lang="zh-CN" altLang="en-US" sz="3200" b="1">
                <a:ea typeface="楷体" pitchFamily="49" charset="-122"/>
              </a:rPr>
              <a:t>轨道组合而成的新轨道称为</a:t>
            </a:r>
            <a:r>
              <a:rPr lang="en-US" altLang="zh-CN" sz="3200" b="1">
                <a:ea typeface="楷体" pitchFamily="49" charset="-122"/>
              </a:rPr>
              <a:t>sp</a:t>
            </a:r>
            <a:r>
              <a:rPr lang="en-US" altLang="zh-CN" sz="3200" b="1" baseline="30000">
                <a:ea typeface="楷体" pitchFamily="49" charset="-122"/>
              </a:rPr>
              <a:t>3</a:t>
            </a:r>
            <a:r>
              <a:rPr lang="zh-CN" altLang="en-US" sz="3200" b="1">
                <a:ea typeface="楷体" pitchFamily="49" charset="-122"/>
              </a:rPr>
              <a:t>杂化轨道。形成的四条新轨道在空间构成一个正四面体，轨道之间的夹角为</a:t>
            </a:r>
            <a:r>
              <a:rPr lang="en-US" altLang="zh-CN" sz="3200" b="1">
                <a:ea typeface="楷体" pitchFamily="49" charset="-122"/>
              </a:rPr>
              <a:t>109</a:t>
            </a:r>
            <a:r>
              <a:rPr lang="en-US" altLang="zh-CN" sz="3200" b="1" baseline="30000">
                <a:ea typeface="楷体" pitchFamily="49" charset="-122"/>
                <a:sym typeface="Symbol" pitchFamily="18" charset="2"/>
              </a:rPr>
              <a:t></a:t>
            </a:r>
            <a:r>
              <a:rPr lang="en-US" altLang="zh-CN" sz="3200" b="1">
                <a:ea typeface="楷体" pitchFamily="49" charset="-122"/>
              </a:rPr>
              <a:t>28’</a:t>
            </a:r>
            <a:r>
              <a:rPr lang="zh-CN" altLang="en-US" sz="3200" b="1">
                <a:ea typeface="楷体" pitchFamily="49" charset="-122"/>
              </a:rPr>
              <a:t>。</a:t>
            </a:r>
            <a:endParaRPr lang="zh-CN" altLang="en-US" sz="3200">
              <a:ea typeface="楷体" pitchFamily="49" charset="-122"/>
            </a:endParaRPr>
          </a:p>
        </p:txBody>
      </p:sp>
      <p:sp>
        <p:nvSpPr>
          <p:cNvPr id="17448" name="Text Box 40"/>
          <p:cNvSpPr txBox="1">
            <a:spLocks noChangeArrowheads="1"/>
          </p:cNvSpPr>
          <p:nvPr/>
        </p:nvSpPr>
        <p:spPr bwMode="auto">
          <a:xfrm>
            <a:off x="3276600" y="5876925"/>
            <a:ext cx="5867400" cy="641350"/>
          </a:xfrm>
          <a:prstGeom prst="rect">
            <a:avLst/>
          </a:prstGeom>
          <a:noFill/>
          <a:ln w="9525">
            <a:noFill/>
            <a:miter lim="800000"/>
            <a:headEnd/>
            <a:tailEnd/>
          </a:ln>
        </p:spPr>
        <p:txBody>
          <a:bodyPr>
            <a:spAutoFit/>
          </a:bodyPr>
          <a:lstStyle/>
          <a:p>
            <a:r>
              <a:rPr kumimoji="1" lang="zh-CN" altLang="en-US" sz="3600" b="1">
                <a:solidFill>
                  <a:srgbClr val="FF0000"/>
                </a:solidFill>
                <a:ea typeface="楷体" pitchFamily="49" charset="-122"/>
              </a:rPr>
              <a:t>四个</a:t>
            </a:r>
            <a:r>
              <a:rPr kumimoji="1" lang="en-US" altLang="zh-CN" sz="3600" b="1">
                <a:solidFill>
                  <a:srgbClr val="FF0000"/>
                </a:solidFill>
                <a:ea typeface="楷体" pitchFamily="49" charset="-122"/>
              </a:rPr>
              <a:t>sp</a:t>
            </a:r>
            <a:r>
              <a:rPr kumimoji="1" lang="en-US" altLang="zh-CN" sz="3600" b="1" baseline="30000">
                <a:solidFill>
                  <a:srgbClr val="FF0000"/>
                </a:solidFill>
                <a:ea typeface="楷体" pitchFamily="49" charset="-122"/>
              </a:rPr>
              <a:t>3</a:t>
            </a:r>
            <a:r>
              <a:rPr kumimoji="1" lang="zh-CN" altLang="en-US" sz="3600" b="1">
                <a:solidFill>
                  <a:srgbClr val="FF0000"/>
                </a:solidFill>
                <a:ea typeface="楷体" pitchFamily="49" charset="-122"/>
              </a:rPr>
              <a:t>杂化轨道的空间位置</a:t>
            </a:r>
          </a:p>
        </p:txBody>
      </p:sp>
      <p:pic>
        <p:nvPicPr>
          <p:cNvPr id="17449" name="sp++.avi">
            <a:hlinkClick r:id="" action="ppaction://media"/>
          </p:cNvPr>
          <p:cNvPicPr>
            <a:picLocks noGrp="1" noRot="1" noChangeAspect="1" noChangeArrowheads="1"/>
          </p:cNvPicPr>
          <p:nvPr>
            <p:ph idx="4294967295"/>
            <a:videoFile r:link="rId1"/>
          </p:nvPr>
        </p:nvPicPr>
        <p:blipFill>
          <a:blip r:embed="rId3"/>
          <a:srcRect l="5321" t="1764" r="14668" b="9364"/>
          <a:stretch>
            <a:fillRect/>
          </a:stretch>
        </p:blipFill>
        <p:spPr>
          <a:xfrm>
            <a:off x="3851275" y="1628775"/>
            <a:ext cx="4751388" cy="3960813"/>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47"/>
                                        </p:tgtEl>
                                        <p:attrNameLst>
                                          <p:attrName>style.visibility</p:attrName>
                                        </p:attrNameLst>
                                      </p:cBhvr>
                                      <p:to>
                                        <p:strVal val="visible"/>
                                      </p:to>
                                    </p:set>
                                    <p:animEffect transition="in" filter="wipe(left)">
                                      <p:cBhvr>
                                        <p:cTn id="7" dur="500"/>
                                        <p:tgtEl>
                                          <p:spTgt spid="174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49"/>
                                        </p:tgtEl>
                                        <p:attrNameLst>
                                          <p:attrName>style.visibility</p:attrName>
                                        </p:attrNameLst>
                                      </p:cBhvr>
                                      <p:to>
                                        <p:strVal val="visible"/>
                                      </p:to>
                                    </p:set>
                                    <p:animEffect transition="in" filter="wipe(left)">
                                      <p:cBhvr>
                                        <p:cTn id="12" dur="500"/>
                                        <p:tgtEl>
                                          <p:spTgt spid="1744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448"/>
                                        </p:tgtEl>
                                        <p:attrNameLst>
                                          <p:attrName>style.visibility</p:attrName>
                                        </p:attrNameLst>
                                      </p:cBhvr>
                                      <p:to>
                                        <p:strVal val="visible"/>
                                      </p:to>
                                    </p:set>
                                    <p:animEffect transition="in" filter="wipe(left)">
                                      <p:cBhvr>
                                        <p:cTn id="15" dur="500"/>
                                        <p:tgtEl>
                                          <p:spTgt spid="1744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744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7449"/>
                                        </p:tgtEl>
                                      </p:cBhvr>
                                    </p:cmd>
                                  </p:childTnLst>
                                </p:cTn>
                              </p:par>
                            </p:childTnLst>
                          </p:cTn>
                        </p:par>
                      </p:childTnLst>
                    </p:cTn>
                  </p:par>
                </p:childTnLst>
              </p:cTn>
              <p:nextCondLst>
                <p:cond evt="onClick" delay="0">
                  <p:tgtEl>
                    <p:spTgt spid="17449"/>
                  </p:tgtEl>
                </p:cond>
              </p:nextCondLst>
            </p:seq>
            <p:video>
              <p:cMediaNode>
                <p:cTn id="21" fill="hold" display="0">
                  <p:stCondLst>
                    <p:cond delay="indefinite"/>
                  </p:stCondLst>
                  <p:endCondLst>
                    <p:cond evt="onNext" delay="0">
                      <p:tgtEl>
                        <p:sldTgt/>
                      </p:tgtEl>
                    </p:cond>
                    <p:cond evt="onPrev" delay="0">
                      <p:tgtEl>
                        <p:sldTgt/>
                      </p:tgtEl>
                    </p:cond>
                  </p:endCondLst>
                </p:cTn>
                <p:tgtEl>
                  <p:spTgt spid="17449"/>
                </p:tgtEl>
              </p:cMediaNode>
            </p:video>
          </p:childTnLst>
        </p:cTn>
      </p:par>
    </p:tnLst>
    <p:bldLst>
      <p:bldP spid="17447" grpId="0"/>
      <p:bldP spid="1744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5219700" y="765175"/>
            <a:ext cx="946150" cy="538163"/>
            <a:chOff x="2334" y="384"/>
            <a:chExt cx="596" cy="339"/>
          </a:xfrm>
        </p:grpSpPr>
        <p:graphicFrame>
          <p:nvGraphicFramePr>
            <p:cNvPr id="16391" name="Object 39"/>
            <p:cNvGraphicFramePr>
              <a:graphicFrameLocks noChangeAspect="1"/>
            </p:cNvGraphicFramePr>
            <p:nvPr/>
          </p:nvGraphicFramePr>
          <p:xfrm>
            <a:off x="2334" y="384"/>
            <a:ext cx="596" cy="339"/>
          </p:xfrm>
          <a:graphic>
            <a:graphicData uri="http://schemas.openxmlformats.org/presentationml/2006/ole">
              <p:oleObj spid="_x0000_s18439" name="公式" r:id="rId4" imgW="355320" imgH="203040" progId="Equation.3">
                <p:embed/>
              </p:oleObj>
            </a:graphicData>
          </a:graphic>
        </p:graphicFrame>
        <p:sp>
          <p:nvSpPr>
            <p:cNvPr id="16430" name="Line 40"/>
            <p:cNvSpPr>
              <a:spLocks noChangeShapeType="1"/>
            </p:cNvSpPr>
            <p:nvPr/>
          </p:nvSpPr>
          <p:spPr bwMode="auto">
            <a:xfrm>
              <a:off x="2382" y="720"/>
              <a:ext cx="528" cy="0"/>
            </a:xfrm>
            <a:prstGeom prst="line">
              <a:avLst/>
            </a:prstGeom>
            <a:noFill/>
            <a:ln w="9525">
              <a:solidFill>
                <a:schemeClr val="tx1"/>
              </a:solidFill>
              <a:round/>
              <a:headEnd/>
              <a:tailEnd type="stealth" w="med" len="lg"/>
            </a:ln>
          </p:spPr>
          <p:txBody>
            <a:bodyPr wrap="none" anchor="ctr"/>
            <a:lstStyle/>
            <a:p>
              <a:endParaRPr lang="zh-CN" altLang="en-US"/>
            </a:p>
          </p:txBody>
        </p:sp>
      </p:grpSp>
      <p:grpSp>
        <p:nvGrpSpPr>
          <p:cNvPr id="3" name="Group 41"/>
          <p:cNvGrpSpPr>
            <a:grpSpLocks/>
          </p:cNvGrpSpPr>
          <p:nvPr/>
        </p:nvGrpSpPr>
        <p:grpSpPr bwMode="auto">
          <a:xfrm>
            <a:off x="6300788" y="0"/>
            <a:ext cx="2514600" cy="1600200"/>
            <a:chOff x="3054" y="192"/>
            <a:chExt cx="1584" cy="1008"/>
          </a:xfrm>
        </p:grpSpPr>
        <p:sp>
          <p:nvSpPr>
            <p:cNvPr id="16422" name="Oval 42"/>
            <p:cNvSpPr>
              <a:spLocks noChangeArrowheads="1"/>
            </p:cNvSpPr>
            <p:nvPr/>
          </p:nvSpPr>
          <p:spPr bwMode="auto">
            <a:xfrm>
              <a:off x="3390"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23" name="Oval 43"/>
            <p:cNvSpPr>
              <a:spLocks noChangeArrowheads="1"/>
            </p:cNvSpPr>
            <p:nvPr/>
          </p:nvSpPr>
          <p:spPr bwMode="auto">
            <a:xfrm>
              <a:off x="3054" y="816"/>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24" name="Oval 44"/>
            <p:cNvSpPr>
              <a:spLocks noChangeArrowheads="1"/>
            </p:cNvSpPr>
            <p:nvPr/>
          </p:nvSpPr>
          <p:spPr bwMode="auto">
            <a:xfrm>
              <a:off x="3822"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25" name="Oval 45"/>
            <p:cNvSpPr>
              <a:spLocks noChangeArrowheads="1"/>
            </p:cNvSpPr>
            <p:nvPr/>
          </p:nvSpPr>
          <p:spPr bwMode="auto">
            <a:xfrm>
              <a:off x="4254"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26" name="Line 46"/>
            <p:cNvSpPr>
              <a:spLocks noChangeShapeType="1"/>
            </p:cNvSpPr>
            <p:nvPr/>
          </p:nvSpPr>
          <p:spPr bwMode="auto">
            <a:xfrm flipV="1">
              <a:off x="4446" y="576"/>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27" name="Line 47"/>
            <p:cNvSpPr>
              <a:spLocks noChangeShapeType="1"/>
            </p:cNvSpPr>
            <p:nvPr/>
          </p:nvSpPr>
          <p:spPr bwMode="auto">
            <a:xfrm flipV="1">
              <a:off x="4014" y="576"/>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28" name="Line 48"/>
            <p:cNvSpPr>
              <a:spLocks noChangeShapeType="1"/>
            </p:cNvSpPr>
            <p:nvPr/>
          </p:nvSpPr>
          <p:spPr bwMode="auto">
            <a:xfrm flipV="1">
              <a:off x="3582" y="576"/>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29" name="Line 49"/>
            <p:cNvSpPr>
              <a:spLocks noChangeShapeType="1"/>
            </p:cNvSpPr>
            <p:nvPr/>
          </p:nvSpPr>
          <p:spPr bwMode="auto">
            <a:xfrm flipV="1">
              <a:off x="3246" y="912"/>
              <a:ext cx="0" cy="240"/>
            </a:xfrm>
            <a:prstGeom prst="line">
              <a:avLst/>
            </a:prstGeom>
            <a:noFill/>
            <a:ln w="9525">
              <a:solidFill>
                <a:schemeClr val="tx1"/>
              </a:solidFill>
              <a:round/>
              <a:headEnd/>
              <a:tailEnd type="stealth" w="med" len="lg"/>
            </a:ln>
          </p:spPr>
          <p:txBody>
            <a:bodyPr wrap="none" anchor="ctr"/>
            <a:lstStyle/>
            <a:p>
              <a:endParaRPr lang="zh-CN" altLang="en-US"/>
            </a:p>
          </p:txBody>
        </p:sp>
        <p:graphicFrame>
          <p:nvGraphicFramePr>
            <p:cNvPr id="16389" name="Object 50"/>
            <p:cNvGraphicFramePr>
              <a:graphicFrameLocks noChangeAspect="1"/>
            </p:cNvGraphicFramePr>
            <p:nvPr/>
          </p:nvGraphicFramePr>
          <p:xfrm>
            <a:off x="3054" y="508"/>
            <a:ext cx="366" cy="356"/>
          </p:xfrm>
          <a:graphic>
            <a:graphicData uri="http://schemas.openxmlformats.org/presentationml/2006/ole">
              <p:oleObj spid="_x0000_s18437" name="公式" r:id="rId5" imgW="177480" imgH="177480" progId="Equation.3">
                <p:embed/>
              </p:oleObj>
            </a:graphicData>
          </a:graphic>
        </p:graphicFrame>
        <p:graphicFrame>
          <p:nvGraphicFramePr>
            <p:cNvPr id="16390" name="Object 51"/>
            <p:cNvGraphicFramePr>
              <a:graphicFrameLocks noChangeAspect="1"/>
            </p:cNvGraphicFramePr>
            <p:nvPr/>
          </p:nvGraphicFramePr>
          <p:xfrm>
            <a:off x="3853" y="192"/>
            <a:ext cx="466" cy="399"/>
          </p:xfrm>
          <a:graphic>
            <a:graphicData uri="http://schemas.openxmlformats.org/presentationml/2006/ole">
              <p:oleObj spid="_x0000_s18438" name="公式" r:id="rId6" imgW="203040" imgH="203040" progId="Equation.3">
                <p:embed/>
              </p:oleObj>
            </a:graphicData>
          </a:graphic>
        </p:graphicFrame>
      </p:grpSp>
      <p:grpSp>
        <p:nvGrpSpPr>
          <p:cNvPr id="4" name="Group 53"/>
          <p:cNvGrpSpPr>
            <a:grpSpLocks/>
          </p:cNvGrpSpPr>
          <p:nvPr/>
        </p:nvGrpSpPr>
        <p:grpSpPr bwMode="auto">
          <a:xfrm>
            <a:off x="2411413" y="476250"/>
            <a:ext cx="2638425" cy="1600200"/>
            <a:chOff x="720" y="192"/>
            <a:chExt cx="1662" cy="1008"/>
          </a:xfrm>
        </p:grpSpPr>
        <p:sp>
          <p:nvSpPr>
            <p:cNvPr id="16413" name="Oval 54"/>
            <p:cNvSpPr>
              <a:spLocks noChangeArrowheads="1"/>
            </p:cNvSpPr>
            <p:nvPr/>
          </p:nvSpPr>
          <p:spPr bwMode="auto">
            <a:xfrm>
              <a:off x="846" y="816"/>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14" name="Oval 55"/>
            <p:cNvSpPr>
              <a:spLocks noChangeArrowheads="1"/>
            </p:cNvSpPr>
            <p:nvPr/>
          </p:nvSpPr>
          <p:spPr bwMode="auto">
            <a:xfrm>
              <a:off x="1998"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15" name="Oval 56"/>
            <p:cNvSpPr>
              <a:spLocks noChangeArrowheads="1"/>
            </p:cNvSpPr>
            <p:nvPr/>
          </p:nvSpPr>
          <p:spPr bwMode="auto">
            <a:xfrm>
              <a:off x="1566"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16" name="Oval 57"/>
            <p:cNvSpPr>
              <a:spLocks noChangeArrowheads="1"/>
            </p:cNvSpPr>
            <p:nvPr/>
          </p:nvSpPr>
          <p:spPr bwMode="auto">
            <a:xfrm>
              <a:off x="1134" y="48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17" name="Line 58"/>
            <p:cNvSpPr>
              <a:spLocks noChangeShapeType="1"/>
            </p:cNvSpPr>
            <p:nvPr/>
          </p:nvSpPr>
          <p:spPr bwMode="auto">
            <a:xfrm flipV="1">
              <a:off x="990" y="912"/>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18" name="Line 59"/>
            <p:cNvSpPr>
              <a:spLocks noChangeShapeType="1"/>
            </p:cNvSpPr>
            <p:nvPr/>
          </p:nvSpPr>
          <p:spPr bwMode="auto">
            <a:xfrm>
              <a:off x="1086" y="912"/>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19" name="Line 60"/>
            <p:cNvSpPr>
              <a:spLocks noChangeShapeType="1"/>
            </p:cNvSpPr>
            <p:nvPr/>
          </p:nvSpPr>
          <p:spPr bwMode="auto">
            <a:xfrm flipV="1">
              <a:off x="1326" y="52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20" name="Line 61"/>
            <p:cNvSpPr>
              <a:spLocks noChangeShapeType="1"/>
            </p:cNvSpPr>
            <p:nvPr/>
          </p:nvSpPr>
          <p:spPr bwMode="auto">
            <a:xfrm flipV="1">
              <a:off x="1758" y="52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21" name="Line 62"/>
            <p:cNvSpPr>
              <a:spLocks noChangeShapeType="1"/>
            </p:cNvSpPr>
            <p:nvPr/>
          </p:nvSpPr>
          <p:spPr bwMode="auto">
            <a:xfrm flipV="1">
              <a:off x="1326" y="912"/>
              <a:ext cx="672" cy="192"/>
            </a:xfrm>
            <a:prstGeom prst="line">
              <a:avLst/>
            </a:prstGeom>
            <a:noFill/>
            <a:ln w="9525">
              <a:solidFill>
                <a:schemeClr val="tx1"/>
              </a:solidFill>
              <a:prstDash val="dash"/>
              <a:round/>
              <a:headEnd/>
              <a:tailEnd type="stealth" w="med" len="lg"/>
            </a:ln>
          </p:spPr>
          <p:txBody>
            <a:bodyPr wrap="none" anchor="ctr"/>
            <a:lstStyle/>
            <a:p>
              <a:endParaRPr lang="zh-CN" altLang="en-US"/>
            </a:p>
          </p:txBody>
        </p:sp>
        <p:graphicFrame>
          <p:nvGraphicFramePr>
            <p:cNvPr id="16387" name="Object 63"/>
            <p:cNvGraphicFramePr>
              <a:graphicFrameLocks noChangeAspect="1"/>
            </p:cNvGraphicFramePr>
            <p:nvPr/>
          </p:nvGraphicFramePr>
          <p:xfrm>
            <a:off x="1645" y="192"/>
            <a:ext cx="465" cy="399"/>
          </p:xfrm>
          <a:graphic>
            <a:graphicData uri="http://schemas.openxmlformats.org/presentationml/2006/ole">
              <p:oleObj spid="_x0000_s18435" name="公式" r:id="rId7" imgW="203040" imgH="203040" progId="Equation.3">
                <p:embed/>
              </p:oleObj>
            </a:graphicData>
          </a:graphic>
        </p:graphicFrame>
        <p:graphicFrame>
          <p:nvGraphicFramePr>
            <p:cNvPr id="16388" name="Object 64"/>
            <p:cNvGraphicFramePr>
              <a:graphicFrameLocks noChangeAspect="1"/>
            </p:cNvGraphicFramePr>
            <p:nvPr/>
          </p:nvGraphicFramePr>
          <p:xfrm>
            <a:off x="720" y="480"/>
            <a:ext cx="366" cy="356"/>
          </p:xfrm>
          <a:graphic>
            <a:graphicData uri="http://schemas.openxmlformats.org/presentationml/2006/ole">
              <p:oleObj spid="_x0000_s18436" name="公式" r:id="rId8" imgW="177480" imgH="177480" progId="Equation.3">
                <p:embed/>
              </p:oleObj>
            </a:graphicData>
          </a:graphic>
        </p:graphicFrame>
      </p:grpSp>
      <p:grpSp>
        <p:nvGrpSpPr>
          <p:cNvPr id="5" name="Group 80"/>
          <p:cNvGrpSpPr>
            <a:grpSpLocks/>
          </p:cNvGrpSpPr>
          <p:nvPr/>
        </p:nvGrpSpPr>
        <p:grpSpPr bwMode="auto">
          <a:xfrm>
            <a:off x="4787900" y="1844675"/>
            <a:ext cx="4195763" cy="1216025"/>
            <a:chOff x="2960" y="1509"/>
            <a:chExt cx="2643" cy="766"/>
          </a:xfrm>
        </p:grpSpPr>
        <p:grpSp>
          <p:nvGrpSpPr>
            <p:cNvPr id="6" name="Group 79"/>
            <p:cNvGrpSpPr>
              <a:grpSpLocks/>
            </p:cNvGrpSpPr>
            <p:nvPr/>
          </p:nvGrpSpPr>
          <p:grpSpPr bwMode="auto">
            <a:xfrm>
              <a:off x="2960" y="1509"/>
              <a:ext cx="2643" cy="766"/>
              <a:chOff x="2960" y="1509"/>
              <a:chExt cx="2643" cy="766"/>
            </a:xfrm>
          </p:grpSpPr>
          <p:graphicFrame>
            <p:nvGraphicFramePr>
              <p:cNvPr id="16386" name="Object 75"/>
              <p:cNvGraphicFramePr>
                <a:graphicFrameLocks noChangeAspect="1"/>
              </p:cNvGraphicFramePr>
              <p:nvPr/>
            </p:nvGraphicFramePr>
            <p:xfrm>
              <a:off x="2960" y="1509"/>
              <a:ext cx="920" cy="375"/>
            </p:xfrm>
            <a:graphic>
              <a:graphicData uri="http://schemas.openxmlformats.org/presentationml/2006/ole">
                <p:oleObj spid="_x0000_s18434" name="公式" r:id="rId9" imgW="533160" imgH="228600" progId="Equation.3">
                  <p:embed/>
                </p:oleObj>
              </a:graphicData>
            </a:graphic>
          </p:graphicFrame>
          <p:grpSp>
            <p:nvGrpSpPr>
              <p:cNvPr id="7" name="Group 78"/>
              <p:cNvGrpSpPr>
                <a:grpSpLocks/>
              </p:cNvGrpSpPr>
              <p:nvPr/>
            </p:nvGrpSpPr>
            <p:grpSpPr bwMode="auto">
              <a:xfrm>
                <a:off x="3923" y="1525"/>
                <a:ext cx="1680" cy="750"/>
                <a:chOff x="3976" y="1692"/>
                <a:chExt cx="1680" cy="750"/>
              </a:xfrm>
            </p:grpSpPr>
            <p:sp>
              <p:nvSpPr>
                <p:cNvPr id="16404" name="Oval 66"/>
                <p:cNvSpPr>
                  <a:spLocks noChangeArrowheads="1"/>
                </p:cNvSpPr>
                <p:nvPr/>
              </p:nvSpPr>
              <p:spPr bwMode="auto">
                <a:xfrm>
                  <a:off x="4840" y="169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05" name="Oval 67"/>
                <p:cNvSpPr>
                  <a:spLocks noChangeArrowheads="1"/>
                </p:cNvSpPr>
                <p:nvPr/>
              </p:nvSpPr>
              <p:spPr bwMode="auto">
                <a:xfrm>
                  <a:off x="4408" y="169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06" name="Oval 68"/>
                <p:cNvSpPr>
                  <a:spLocks noChangeArrowheads="1"/>
                </p:cNvSpPr>
                <p:nvPr/>
              </p:nvSpPr>
              <p:spPr bwMode="auto">
                <a:xfrm>
                  <a:off x="5272" y="169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07" name="Oval 69"/>
                <p:cNvSpPr>
                  <a:spLocks noChangeArrowheads="1"/>
                </p:cNvSpPr>
                <p:nvPr/>
              </p:nvSpPr>
              <p:spPr bwMode="auto">
                <a:xfrm>
                  <a:off x="3976" y="169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6408" name="Line 70"/>
                <p:cNvSpPr>
                  <a:spLocks noChangeShapeType="1"/>
                </p:cNvSpPr>
                <p:nvPr/>
              </p:nvSpPr>
              <p:spPr bwMode="auto">
                <a:xfrm flipV="1">
                  <a:off x="5464" y="17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09" name="Line 71"/>
                <p:cNvSpPr>
                  <a:spLocks noChangeShapeType="1"/>
                </p:cNvSpPr>
                <p:nvPr/>
              </p:nvSpPr>
              <p:spPr bwMode="auto">
                <a:xfrm flipV="1">
                  <a:off x="4600" y="17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10" name="Line 72"/>
                <p:cNvSpPr>
                  <a:spLocks noChangeShapeType="1"/>
                </p:cNvSpPr>
                <p:nvPr/>
              </p:nvSpPr>
              <p:spPr bwMode="auto">
                <a:xfrm flipV="1">
                  <a:off x="4168" y="17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11" name="Line 73"/>
                <p:cNvSpPr>
                  <a:spLocks noChangeShapeType="1"/>
                </p:cNvSpPr>
                <p:nvPr/>
              </p:nvSpPr>
              <p:spPr bwMode="auto">
                <a:xfrm flipV="1">
                  <a:off x="5032" y="17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6412" name="Text Box 76"/>
                <p:cNvSpPr txBox="1">
                  <a:spLocks noChangeArrowheads="1"/>
                </p:cNvSpPr>
                <p:nvPr/>
              </p:nvSpPr>
              <p:spPr bwMode="auto">
                <a:xfrm>
                  <a:off x="4150" y="2115"/>
                  <a:ext cx="1315" cy="327"/>
                </a:xfrm>
                <a:prstGeom prst="rect">
                  <a:avLst/>
                </a:prstGeom>
                <a:noFill/>
                <a:ln w="9525">
                  <a:noFill/>
                  <a:miter lim="800000"/>
                  <a:headEnd/>
                  <a:tailEnd/>
                </a:ln>
              </p:spPr>
              <p:txBody>
                <a:bodyPr>
                  <a:spAutoFit/>
                </a:bodyPr>
                <a:lstStyle/>
                <a:p>
                  <a:r>
                    <a:rPr lang="en-US" altLang="zh-CN" b="1">
                      <a:ea typeface="宋体" pitchFamily="2" charset="-122"/>
                    </a:rPr>
                    <a:t>sp</a:t>
                  </a:r>
                  <a:r>
                    <a:rPr lang="en-US" altLang="zh-CN" b="1" baseline="30000">
                      <a:ea typeface="宋体" pitchFamily="2" charset="-122"/>
                    </a:rPr>
                    <a:t>3</a:t>
                  </a:r>
                  <a:r>
                    <a:rPr lang="zh-CN" altLang="en-US" b="1">
                      <a:ea typeface="楷体" pitchFamily="49" charset="-122"/>
                    </a:rPr>
                    <a:t>杂化轨道</a:t>
                  </a:r>
                </a:p>
              </p:txBody>
            </p:sp>
          </p:grpSp>
        </p:grpSp>
        <p:sp>
          <p:nvSpPr>
            <p:cNvPr id="16402" name="Line 74"/>
            <p:cNvSpPr>
              <a:spLocks noChangeShapeType="1"/>
            </p:cNvSpPr>
            <p:nvPr/>
          </p:nvSpPr>
          <p:spPr bwMode="auto">
            <a:xfrm>
              <a:off x="2968" y="1884"/>
              <a:ext cx="864" cy="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18513" name="Text Box 81"/>
          <p:cNvSpPr txBox="1">
            <a:spLocks noChangeArrowheads="1"/>
          </p:cNvSpPr>
          <p:nvPr/>
        </p:nvSpPr>
        <p:spPr bwMode="auto">
          <a:xfrm>
            <a:off x="250825" y="1125538"/>
            <a:ext cx="2268538" cy="641350"/>
          </a:xfrm>
          <a:prstGeom prst="rect">
            <a:avLst/>
          </a:prstGeom>
          <a:noFill/>
          <a:ln w="9525">
            <a:noFill/>
            <a:miter lim="800000"/>
            <a:headEnd/>
            <a:tailEnd/>
          </a:ln>
        </p:spPr>
        <p:txBody>
          <a:bodyPr>
            <a:spAutoFit/>
          </a:bodyPr>
          <a:lstStyle/>
          <a:p>
            <a:r>
              <a:rPr kumimoji="1" lang="en-US" altLang="zh-CN" sz="3600" b="1">
                <a:ea typeface="宋体" pitchFamily="2" charset="-122"/>
              </a:rPr>
              <a:t>C</a:t>
            </a:r>
            <a:r>
              <a:rPr kumimoji="1" lang="zh-CN" altLang="en-US" sz="3600" b="1">
                <a:ea typeface="宋体" pitchFamily="2" charset="-122"/>
              </a:rPr>
              <a:t>：</a:t>
            </a:r>
            <a:r>
              <a:rPr kumimoji="1" lang="en-US" altLang="zh-CN" sz="3600" b="1">
                <a:ea typeface="宋体" pitchFamily="2" charset="-122"/>
              </a:rPr>
              <a:t>2s</a:t>
            </a:r>
            <a:r>
              <a:rPr kumimoji="1" lang="en-US" altLang="zh-CN" sz="3600" b="1" baseline="30000">
                <a:ea typeface="宋体" pitchFamily="2" charset="-122"/>
              </a:rPr>
              <a:t>2</a:t>
            </a:r>
            <a:r>
              <a:rPr kumimoji="1" lang="en-US" altLang="zh-CN" sz="3600" b="1">
                <a:ea typeface="宋体" pitchFamily="2" charset="-122"/>
              </a:rPr>
              <a:t>2p</a:t>
            </a:r>
            <a:r>
              <a:rPr kumimoji="1" lang="en-US" altLang="zh-CN" sz="3600" b="1" baseline="30000">
                <a:ea typeface="宋体" pitchFamily="2" charset="-122"/>
              </a:rPr>
              <a:t>2</a:t>
            </a:r>
            <a:endParaRPr kumimoji="1" lang="en-US" altLang="zh-CN" sz="3600" b="1" i="1" baseline="30000">
              <a:ea typeface="宋体" pitchFamily="2" charset="-122"/>
            </a:endParaRPr>
          </a:p>
        </p:txBody>
      </p:sp>
      <p:sp>
        <p:nvSpPr>
          <p:cNvPr id="18514" name="Text Box 82"/>
          <p:cNvSpPr txBox="1">
            <a:spLocks noChangeArrowheads="1"/>
          </p:cNvSpPr>
          <p:nvPr/>
        </p:nvSpPr>
        <p:spPr bwMode="auto">
          <a:xfrm>
            <a:off x="5651500" y="3284538"/>
            <a:ext cx="3276600" cy="1066800"/>
          </a:xfrm>
          <a:prstGeom prst="rect">
            <a:avLst/>
          </a:prstGeom>
          <a:noFill/>
          <a:ln w="9525">
            <a:noFill/>
            <a:miter lim="800000"/>
            <a:headEnd/>
            <a:tailEnd/>
          </a:ln>
        </p:spPr>
        <p:txBody>
          <a:bodyPr>
            <a:spAutoFit/>
          </a:bodyPr>
          <a:lstStyle/>
          <a:p>
            <a:r>
              <a:rPr kumimoji="1" lang="en-US" altLang="zh-CN" sz="3200" b="1">
                <a:ea typeface="楷体_GB2312" pitchFamily="49" charset="-122"/>
              </a:rPr>
              <a:t>CH</a:t>
            </a:r>
            <a:r>
              <a:rPr kumimoji="1" lang="en-US" altLang="zh-CN" sz="3200" b="1" baseline="-25000">
                <a:ea typeface="楷体_GB2312" pitchFamily="49" charset="-122"/>
              </a:rPr>
              <a:t>4</a:t>
            </a:r>
            <a:r>
              <a:rPr kumimoji="1" lang="zh-CN" altLang="en-US" sz="3200" b="1">
                <a:ea typeface="楷体" pitchFamily="49" charset="-122"/>
              </a:rPr>
              <a:t>的空间构型为正四面体</a:t>
            </a:r>
          </a:p>
        </p:txBody>
      </p:sp>
      <p:pic>
        <p:nvPicPr>
          <p:cNvPr id="18518" name="Picture 86" descr="CH4"/>
          <p:cNvPicPr>
            <a:picLocks noChangeAspect="1" noChangeArrowheads="1"/>
          </p:cNvPicPr>
          <p:nvPr/>
        </p:nvPicPr>
        <p:blipFill>
          <a:blip r:embed="rId10"/>
          <a:srcRect l="8682" t="10287" r="16940" b="10287"/>
          <a:stretch>
            <a:fillRect/>
          </a:stretch>
        </p:blipFill>
        <p:spPr bwMode="auto">
          <a:xfrm>
            <a:off x="6300788" y="4508500"/>
            <a:ext cx="2084387" cy="2160588"/>
          </a:xfrm>
          <a:prstGeom prst="rect">
            <a:avLst/>
          </a:prstGeom>
          <a:noFill/>
          <a:ln w="9525">
            <a:noFill/>
            <a:miter lim="800000"/>
            <a:headEnd/>
            <a:tailEnd/>
          </a:ln>
        </p:spPr>
      </p:pic>
      <p:sp>
        <p:nvSpPr>
          <p:cNvPr id="16399" name="Rectangle 87"/>
          <p:cNvSpPr>
            <a:spLocks noChangeArrowheads="1"/>
          </p:cNvSpPr>
          <p:nvPr/>
        </p:nvSpPr>
        <p:spPr bwMode="auto">
          <a:xfrm>
            <a:off x="395288" y="209550"/>
            <a:ext cx="3097212" cy="641350"/>
          </a:xfrm>
          <a:prstGeom prst="rect">
            <a:avLst/>
          </a:prstGeom>
          <a:noFill/>
          <a:ln w="9525" algn="ctr">
            <a:noFill/>
            <a:miter lim="800000"/>
            <a:headEnd/>
            <a:tailEnd/>
          </a:ln>
        </p:spPr>
        <p:txBody>
          <a:bodyPr>
            <a:spAutoFit/>
          </a:bodyPr>
          <a:lstStyle/>
          <a:p>
            <a:pPr>
              <a:spcBef>
                <a:spcPct val="0"/>
              </a:spcBef>
            </a:pPr>
            <a:r>
              <a:rPr kumimoji="1" lang="en-US" altLang="zh-CN" sz="3600" b="1">
                <a:solidFill>
                  <a:srgbClr val="FF0000"/>
                </a:solidFill>
                <a:latin typeface="FrysBaskerville BT" pitchFamily="18" charset="0"/>
                <a:ea typeface="楷体" pitchFamily="49" charset="-122"/>
              </a:rPr>
              <a:t>CH</a:t>
            </a:r>
            <a:r>
              <a:rPr kumimoji="1" lang="en-US" altLang="zh-CN" sz="3600" b="1" baseline="-25000">
                <a:solidFill>
                  <a:srgbClr val="FF0000"/>
                </a:solidFill>
                <a:latin typeface="FrysBaskerville BT" pitchFamily="18" charset="0"/>
                <a:ea typeface="楷体" pitchFamily="49" charset="-122"/>
              </a:rPr>
              <a:t>4</a:t>
            </a:r>
            <a:r>
              <a:rPr kumimoji="1" lang="zh-CN" altLang="en-US" sz="3600" b="1">
                <a:solidFill>
                  <a:srgbClr val="FF0000"/>
                </a:solidFill>
                <a:latin typeface="FrysBaskerville BT" pitchFamily="18" charset="0"/>
                <a:ea typeface="楷体" pitchFamily="49" charset="-122"/>
              </a:rPr>
              <a:t>的形成：</a:t>
            </a:r>
          </a:p>
        </p:txBody>
      </p:sp>
      <p:pic>
        <p:nvPicPr>
          <p:cNvPr id="17449" name="sp++.avi">
            <a:hlinkClick r:id="" action="ppaction://media"/>
          </p:cNvPr>
          <p:cNvPicPr>
            <a:picLocks noRot="1" noChangeAspect="1" noChangeArrowheads="1"/>
          </p:cNvPicPr>
          <p:nvPr>
            <a:videoFile r:link="rId2"/>
          </p:nvPr>
        </p:nvPicPr>
        <p:blipFill>
          <a:blip r:embed="rId11"/>
          <a:srcRect l="5321" t="1764" r="14668" b="9364"/>
          <a:stretch>
            <a:fillRect/>
          </a:stretch>
        </p:blipFill>
        <p:spPr bwMode="auto">
          <a:xfrm>
            <a:off x="900113" y="3370263"/>
            <a:ext cx="3527425" cy="29400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513">
                                            <p:txEl>
                                              <p:pRg st="0" end="0"/>
                                            </p:txEl>
                                          </p:spTgt>
                                        </p:tgtEl>
                                        <p:attrNameLst>
                                          <p:attrName>style.visibility</p:attrName>
                                        </p:attrNameLst>
                                      </p:cBhvr>
                                      <p:to>
                                        <p:strVal val="visible"/>
                                      </p:to>
                                    </p:set>
                                    <p:animEffect transition="in" filter="dissolve">
                                      <p:cBhvr>
                                        <p:cTn id="7" dur="500"/>
                                        <p:tgtEl>
                                          <p:spTgt spid="18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14"/>
                                        </p:tgtEl>
                                        <p:attrNameLst>
                                          <p:attrName>style.visibility</p:attrName>
                                        </p:attrNameLst>
                                      </p:cBhvr>
                                      <p:to>
                                        <p:strVal val="visible"/>
                                      </p:to>
                                    </p:set>
                                    <p:animEffect transition="in" filter="wipe(left)">
                                      <p:cBhvr>
                                        <p:cTn id="32" dur="500"/>
                                        <p:tgtEl>
                                          <p:spTgt spid="185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518"/>
                                        </p:tgtEl>
                                        <p:attrNameLst>
                                          <p:attrName>style.visibility</p:attrName>
                                        </p:attrNameLst>
                                      </p:cBhvr>
                                      <p:to>
                                        <p:strVal val="visible"/>
                                      </p:to>
                                    </p:set>
                                    <p:animEffect transition="in" filter="blinds(horizontal)">
                                      <p:cBhvr>
                                        <p:cTn id="37" dur="500"/>
                                        <p:tgtEl>
                                          <p:spTgt spid="185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449"/>
                                        </p:tgtEl>
                                        <p:attrNameLst>
                                          <p:attrName>style.visibility</p:attrName>
                                        </p:attrNameLst>
                                      </p:cBhvr>
                                      <p:to>
                                        <p:strVal val="visible"/>
                                      </p:to>
                                    </p:set>
                                    <p:animEffect transition="in" filter="wipe(left)">
                                      <p:cBhvr>
                                        <p:cTn id="42" dur="500"/>
                                        <p:tgtEl>
                                          <p:spTgt spid="1744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17449"/>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17449"/>
                                        </p:tgtEl>
                                      </p:cBhvr>
                                    </p:cmd>
                                  </p:childTnLst>
                                </p:cTn>
                              </p:par>
                            </p:childTnLst>
                          </p:cTn>
                        </p:par>
                      </p:childTnLst>
                    </p:cTn>
                  </p:par>
                </p:childTnLst>
              </p:cTn>
              <p:nextCondLst>
                <p:cond evt="onClick" delay="0">
                  <p:tgtEl>
                    <p:spTgt spid="17449"/>
                  </p:tgtEl>
                </p:cond>
              </p:nextCondLst>
            </p:seq>
            <p:video>
              <p:cMediaNode>
                <p:cTn id="48" fill="hold" display="0">
                  <p:stCondLst>
                    <p:cond delay="indefinite"/>
                  </p:stCondLst>
                  <p:endCondLst>
                    <p:cond evt="onNext" delay="0">
                      <p:tgtEl>
                        <p:sldTgt/>
                      </p:tgtEl>
                    </p:cond>
                    <p:cond evt="onPrev" delay="0">
                      <p:tgtEl>
                        <p:sldTgt/>
                      </p:tgtEl>
                    </p:cond>
                  </p:endCondLst>
                </p:cTn>
                <p:tgtEl>
                  <p:spTgt spid="17449"/>
                </p:tgtEl>
              </p:cMediaNode>
            </p:video>
          </p:childTnLst>
        </p:cTn>
      </p:par>
    </p:tnLst>
    <p:bldLst>
      <p:bldP spid="18513" grpId="0" build="p" autoUpdateAnimBg="0"/>
      <p:bldP spid="18514"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5442" name="Rectangle 2"/>
          <p:cNvSpPr>
            <a:spLocks noChangeArrowheads="1"/>
          </p:cNvSpPr>
          <p:nvPr/>
        </p:nvSpPr>
        <p:spPr bwMode="auto">
          <a:xfrm>
            <a:off x="228600" y="420688"/>
            <a:ext cx="4967288" cy="549275"/>
          </a:xfrm>
          <a:prstGeom prst="rect">
            <a:avLst/>
          </a:prstGeom>
          <a:solidFill>
            <a:schemeClr val="tx1"/>
          </a:solidFill>
          <a:ln w="9525">
            <a:noFill/>
            <a:miter lim="800000"/>
            <a:headEnd/>
            <a:tailEnd/>
          </a:ln>
        </p:spPr>
        <p:txBody>
          <a:bodyPr wrap="none">
            <a:spAutoFit/>
          </a:bodyPr>
          <a:lstStyle/>
          <a:p>
            <a:pPr>
              <a:spcBef>
                <a:spcPct val="0"/>
              </a:spcBef>
            </a:pPr>
            <a:r>
              <a:rPr kumimoji="1" lang="zh-CN" altLang="en-US" sz="3000" b="1">
                <a:solidFill>
                  <a:srgbClr val="FFFF00"/>
                </a:solidFill>
                <a:latin typeface="楷体_GB2312" pitchFamily="49" charset="-122"/>
                <a:ea typeface="楷体_GB2312" pitchFamily="49" charset="-122"/>
              </a:rPr>
              <a:t>（</a:t>
            </a:r>
            <a:r>
              <a:rPr kumimoji="1" lang="en-US" altLang="zh-CN" sz="3000" b="1">
                <a:solidFill>
                  <a:srgbClr val="FFFF00"/>
                </a:solidFill>
                <a:latin typeface="楷体_GB2312" pitchFamily="49" charset="-122"/>
                <a:ea typeface="楷体_GB2312" pitchFamily="49" charset="-122"/>
              </a:rPr>
              <a:t>2</a:t>
            </a:r>
            <a:r>
              <a:rPr kumimoji="1" lang="zh-CN" altLang="en-US" sz="3000" b="1">
                <a:solidFill>
                  <a:srgbClr val="FFFF00"/>
                </a:solidFill>
                <a:latin typeface="楷体_GB2312" pitchFamily="49" charset="-122"/>
                <a:ea typeface="楷体_GB2312" pitchFamily="49" charset="-122"/>
              </a:rPr>
              <a:t>）</a:t>
            </a:r>
            <a:r>
              <a:rPr kumimoji="1" lang="zh-CN" altLang="en-US" sz="3000" b="1">
                <a:solidFill>
                  <a:srgbClr val="FFFF00"/>
                </a:solidFill>
                <a:ea typeface="楷体_GB2312" pitchFamily="49" charset="-122"/>
              </a:rPr>
              <a:t>杂化轨道理论应用举例</a:t>
            </a:r>
            <a:endParaRPr kumimoji="1" lang="zh-CN" altLang="en-US" sz="3000" b="1">
              <a:solidFill>
                <a:srgbClr val="00FFFF"/>
              </a:solidFill>
              <a:ea typeface="楷体_GB2312" pitchFamily="49" charset="-122"/>
            </a:endParaRPr>
          </a:p>
        </p:txBody>
      </p:sp>
      <p:sp>
        <p:nvSpPr>
          <p:cNvPr id="445443" name="Rectangle 3"/>
          <p:cNvSpPr>
            <a:spLocks noChangeArrowheads="1"/>
          </p:cNvSpPr>
          <p:nvPr/>
        </p:nvSpPr>
        <p:spPr bwMode="auto">
          <a:xfrm>
            <a:off x="250825" y="1052513"/>
            <a:ext cx="1003300" cy="701675"/>
          </a:xfrm>
          <a:prstGeom prst="rect">
            <a:avLst/>
          </a:prstGeom>
          <a:solidFill>
            <a:schemeClr val="tx1"/>
          </a:solidFill>
          <a:ln w="9525">
            <a:noFill/>
            <a:miter lim="800000"/>
            <a:headEnd/>
            <a:tailEnd/>
          </a:ln>
        </p:spPr>
        <p:txBody>
          <a:bodyPr wrap="none">
            <a:spAutoFit/>
          </a:bodyPr>
          <a:lstStyle/>
          <a:p>
            <a:pPr>
              <a:spcBef>
                <a:spcPct val="0"/>
              </a:spcBef>
            </a:pPr>
            <a:r>
              <a:rPr kumimoji="1" lang="en-US" altLang="zh-CN" sz="4000" b="1">
                <a:solidFill>
                  <a:schemeClr val="bg1"/>
                </a:solidFill>
                <a:ea typeface="宋体" pitchFamily="2" charset="-122"/>
              </a:rPr>
              <a:t>BF</a:t>
            </a:r>
            <a:r>
              <a:rPr kumimoji="1" lang="en-US" altLang="zh-CN" sz="4000" b="1" baseline="-25000">
                <a:solidFill>
                  <a:schemeClr val="bg1"/>
                </a:solidFill>
                <a:ea typeface="宋体" pitchFamily="2" charset="-122"/>
              </a:rPr>
              <a:t>3</a:t>
            </a:r>
            <a:endParaRPr kumimoji="1" lang="en-US" altLang="zh-CN" sz="4000" b="1" baseline="-25000">
              <a:solidFill>
                <a:srgbClr val="FFFF00"/>
              </a:solidFill>
              <a:ea typeface="宋体" pitchFamily="2" charset="-122"/>
            </a:endParaRPr>
          </a:p>
        </p:txBody>
      </p:sp>
      <p:sp>
        <p:nvSpPr>
          <p:cNvPr id="445444" name="Rectangle 4"/>
          <p:cNvSpPr>
            <a:spLocks noChangeArrowheads="1"/>
          </p:cNvSpPr>
          <p:nvPr/>
        </p:nvSpPr>
        <p:spPr bwMode="auto">
          <a:xfrm>
            <a:off x="304800" y="3429000"/>
            <a:ext cx="1117600" cy="701675"/>
          </a:xfrm>
          <a:prstGeom prst="rect">
            <a:avLst/>
          </a:prstGeom>
          <a:solidFill>
            <a:schemeClr val="tx1"/>
          </a:solidFill>
          <a:ln w="9525">
            <a:noFill/>
            <a:miter lim="800000"/>
            <a:headEnd/>
            <a:tailEnd/>
          </a:ln>
        </p:spPr>
        <p:txBody>
          <a:bodyPr wrap="none">
            <a:spAutoFit/>
          </a:bodyPr>
          <a:lstStyle/>
          <a:p>
            <a:pPr>
              <a:spcBef>
                <a:spcPct val="0"/>
              </a:spcBef>
            </a:pPr>
            <a:r>
              <a:rPr kumimoji="1" lang="en-US" altLang="zh-CN" sz="4000" b="1">
                <a:solidFill>
                  <a:schemeClr val="bg1"/>
                </a:solidFill>
                <a:ea typeface="宋体" pitchFamily="2" charset="-122"/>
              </a:rPr>
              <a:t>CH</a:t>
            </a:r>
            <a:r>
              <a:rPr kumimoji="1" lang="en-US" altLang="zh-CN" sz="4000" b="1" baseline="-25000">
                <a:solidFill>
                  <a:schemeClr val="bg1"/>
                </a:solidFill>
                <a:ea typeface="宋体" pitchFamily="2" charset="-122"/>
              </a:rPr>
              <a:t>4</a:t>
            </a:r>
            <a:endParaRPr kumimoji="1" lang="en-US" altLang="zh-CN" sz="2400" b="1" baseline="-25000">
              <a:solidFill>
                <a:srgbClr val="FFFF00"/>
              </a:solidFill>
              <a:ea typeface="宋体" pitchFamily="2" charset="-122"/>
            </a:endParaRPr>
          </a:p>
        </p:txBody>
      </p:sp>
      <p:graphicFrame>
        <p:nvGraphicFramePr>
          <p:cNvPr id="445445" name="Object 5"/>
          <p:cNvGraphicFramePr>
            <a:graphicFrameLocks noChangeAspect="1"/>
          </p:cNvGraphicFramePr>
          <p:nvPr/>
        </p:nvGraphicFramePr>
        <p:xfrm>
          <a:off x="609600" y="2057400"/>
          <a:ext cx="1768475" cy="868363"/>
        </p:xfrm>
        <a:graphic>
          <a:graphicData uri="http://schemas.openxmlformats.org/presentationml/2006/ole">
            <p:oleObj spid="_x0000_s19458" name="BMP 图象" r:id="rId4" imgW="1706795" imgH="838156" progId="PBrush">
              <p:embed/>
            </p:oleObj>
          </a:graphicData>
        </a:graphic>
      </p:graphicFrame>
      <p:sp>
        <p:nvSpPr>
          <p:cNvPr id="445446" name="Line 6"/>
          <p:cNvSpPr>
            <a:spLocks noChangeShapeType="1"/>
          </p:cNvSpPr>
          <p:nvPr/>
        </p:nvSpPr>
        <p:spPr bwMode="auto">
          <a:xfrm>
            <a:off x="2362200" y="2438400"/>
            <a:ext cx="762000" cy="0"/>
          </a:xfrm>
          <a:prstGeom prst="line">
            <a:avLst/>
          </a:prstGeom>
          <a:noFill/>
          <a:ln w="38100">
            <a:solidFill>
              <a:srgbClr val="00FFFF"/>
            </a:solidFill>
            <a:round/>
            <a:headEnd/>
            <a:tailEnd type="triangle" w="med" len="med"/>
          </a:ln>
        </p:spPr>
        <p:txBody>
          <a:bodyPr wrap="none" anchor="ctr"/>
          <a:lstStyle/>
          <a:p>
            <a:endParaRPr lang="zh-CN" altLang="en-US"/>
          </a:p>
        </p:txBody>
      </p:sp>
      <p:graphicFrame>
        <p:nvGraphicFramePr>
          <p:cNvPr id="445447" name="Object 7"/>
          <p:cNvGraphicFramePr>
            <a:graphicFrameLocks noChangeAspect="1"/>
          </p:cNvGraphicFramePr>
          <p:nvPr/>
        </p:nvGraphicFramePr>
        <p:xfrm>
          <a:off x="3048000" y="2133600"/>
          <a:ext cx="1646238" cy="700088"/>
        </p:xfrm>
        <a:graphic>
          <a:graphicData uri="http://schemas.openxmlformats.org/presentationml/2006/ole">
            <p:oleObj spid="_x0000_s19459" name="BMP 图象" r:id="rId5" imgW="1646029" imgH="700870" progId="PBrush">
              <p:embed/>
            </p:oleObj>
          </a:graphicData>
        </a:graphic>
      </p:graphicFrame>
      <p:sp>
        <p:nvSpPr>
          <p:cNvPr id="445448" name="Line 8"/>
          <p:cNvSpPr>
            <a:spLocks noChangeShapeType="1"/>
          </p:cNvSpPr>
          <p:nvPr/>
        </p:nvSpPr>
        <p:spPr bwMode="auto">
          <a:xfrm>
            <a:off x="4724400" y="2438400"/>
            <a:ext cx="609600" cy="0"/>
          </a:xfrm>
          <a:prstGeom prst="line">
            <a:avLst/>
          </a:prstGeom>
          <a:noFill/>
          <a:ln w="38100">
            <a:solidFill>
              <a:srgbClr val="00FFFF"/>
            </a:solidFill>
            <a:round/>
            <a:headEnd/>
            <a:tailEnd type="triangle" w="med" len="med"/>
          </a:ln>
        </p:spPr>
        <p:txBody>
          <a:bodyPr wrap="none" anchor="ctr"/>
          <a:lstStyle/>
          <a:p>
            <a:endParaRPr lang="zh-CN" altLang="en-US"/>
          </a:p>
        </p:txBody>
      </p:sp>
      <p:graphicFrame>
        <p:nvGraphicFramePr>
          <p:cNvPr id="445449" name="Object 9"/>
          <p:cNvGraphicFramePr>
            <a:graphicFrameLocks noChangeAspect="1"/>
          </p:cNvGraphicFramePr>
          <p:nvPr/>
        </p:nvGraphicFramePr>
        <p:xfrm>
          <a:off x="5257800" y="2133600"/>
          <a:ext cx="1676400" cy="700088"/>
        </p:xfrm>
        <a:graphic>
          <a:graphicData uri="http://schemas.openxmlformats.org/presentationml/2006/ole">
            <p:oleObj spid="_x0000_s19460" name="BMP 图象" r:id="rId6" imgW="1676432" imgH="700870" progId="PBrush">
              <p:embed/>
            </p:oleObj>
          </a:graphicData>
        </a:graphic>
      </p:graphicFrame>
      <p:sp>
        <p:nvSpPr>
          <p:cNvPr id="445450" name="Line 10"/>
          <p:cNvSpPr>
            <a:spLocks noChangeShapeType="1"/>
          </p:cNvSpPr>
          <p:nvPr/>
        </p:nvSpPr>
        <p:spPr bwMode="auto">
          <a:xfrm>
            <a:off x="6934200" y="2438400"/>
            <a:ext cx="914400" cy="0"/>
          </a:xfrm>
          <a:prstGeom prst="line">
            <a:avLst/>
          </a:prstGeom>
          <a:noFill/>
          <a:ln w="38100">
            <a:solidFill>
              <a:srgbClr val="00FFFF"/>
            </a:solidFill>
            <a:round/>
            <a:headEnd/>
            <a:tailEnd type="triangle" w="med" len="med"/>
          </a:ln>
        </p:spPr>
        <p:txBody>
          <a:bodyPr wrap="none" anchor="ctr"/>
          <a:lstStyle/>
          <a:p>
            <a:endParaRPr lang="zh-CN" altLang="en-US"/>
          </a:p>
        </p:txBody>
      </p:sp>
      <p:sp>
        <p:nvSpPr>
          <p:cNvPr id="445451" name="Rectangle 11"/>
          <p:cNvSpPr>
            <a:spLocks noChangeArrowheads="1"/>
          </p:cNvSpPr>
          <p:nvPr/>
        </p:nvSpPr>
        <p:spPr bwMode="auto">
          <a:xfrm>
            <a:off x="2362200" y="1981200"/>
            <a:ext cx="796925" cy="457200"/>
          </a:xfrm>
          <a:prstGeom prst="rect">
            <a:avLst/>
          </a:prstGeom>
          <a:solidFill>
            <a:schemeClr val="tx1"/>
          </a:solidFill>
          <a:ln w="9525">
            <a:noFill/>
            <a:miter lim="800000"/>
            <a:headEnd/>
            <a:tailEnd/>
          </a:ln>
        </p:spPr>
        <p:txBody>
          <a:bodyPr wrap="none">
            <a:spAutoFit/>
          </a:bodyPr>
          <a:lstStyle/>
          <a:p>
            <a:pPr>
              <a:spcBef>
                <a:spcPct val="0"/>
              </a:spcBef>
            </a:pPr>
            <a:r>
              <a:rPr kumimoji="1" lang="zh-CN" altLang="zh-CN" sz="2400" b="1">
                <a:solidFill>
                  <a:srgbClr val="FFFF00"/>
                </a:solidFill>
                <a:ea typeface="宋体" pitchFamily="2" charset="-122"/>
              </a:rPr>
              <a:t>激发</a:t>
            </a:r>
            <a:endParaRPr kumimoji="1" lang="zh-CN" altLang="en-US" sz="2400" b="1">
              <a:solidFill>
                <a:srgbClr val="FFFF00"/>
              </a:solidFill>
              <a:ea typeface="宋体" pitchFamily="2" charset="-122"/>
            </a:endParaRPr>
          </a:p>
        </p:txBody>
      </p:sp>
      <p:sp>
        <p:nvSpPr>
          <p:cNvPr id="445452" name="Rectangle 12"/>
          <p:cNvSpPr>
            <a:spLocks noChangeArrowheads="1"/>
          </p:cNvSpPr>
          <p:nvPr/>
        </p:nvSpPr>
        <p:spPr bwMode="auto">
          <a:xfrm>
            <a:off x="4610100" y="1905000"/>
            <a:ext cx="796925" cy="457200"/>
          </a:xfrm>
          <a:prstGeom prst="rect">
            <a:avLst/>
          </a:prstGeom>
          <a:solidFill>
            <a:schemeClr val="tx1"/>
          </a:solidFill>
          <a:ln w="9525">
            <a:noFill/>
            <a:miter lim="800000"/>
            <a:headEnd/>
            <a:tailEnd/>
          </a:ln>
        </p:spPr>
        <p:txBody>
          <a:bodyPr wrap="none">
            <a:spAutoFit/>
          </a:bodyPr>
          <a:lstStyle/>
          <a:p>
            <a:pPr>
              <a:spcBef>
                <a:spcPct val="0"/>
              </a:spcBef>
            </a:pPr>
            <a:r>
              <a:rPr kumimoji="1" lang="zh-CN" altLang="en-US" sz="2400" b="1">
                <a:solidFill>
                  <a:srgbClr val="FFFF00"/>
                </a:solidFill>
                <a:ea typeface="宋体" pitchFamily="2" charset="-122"/>
              </a:rPr>
              <a:t>杂化</a:t>
            </a:r>
          </a:p>
        </p:txBody>
      </p:sp>
      <p:sp>
        <p:nvSpPr>
          <p:cNvPr id="445453" name="Rectangle 13"/>
          <p:cNvSpPr>
            <a:spLocks noChangeArrowheads="1"/>
          </p:cNvSpPr>
          <p:nvPr/>
        </p:nvSpPr>
        <p:spPr bwMode="auto">
          <a:xfrm>
            <a:off x="6858000" y="1905000"/>
            <a:ext cx="796925" cy="457200"/>
          </a:xfrm>
          <a:prstGeom prst="rect">
            <a:avLst/>
          </a:prstGeom>
          <a:solidFill>
            <a:schemeClr val="tx1"/>
          </a:solidFill>
          <a:ln w="9525">
            <a:noFill/>
            <a:miter lim="800000"/>
            <a:headEnd/>
            <a:tailEnd/>
          </a:ln>
        </p:spPr>
        <p:txBody>
          <a:bodyPr wrap="none">
            <a:spAutoFit/>
          </a:bodyPr>
          <a:lstStyle/>
          <a:p>
            <a:pPr>
              <a:spcBef>
                <a:spcPct val="0"/>
              </a:spcBef>
            </a:pPr>
            <a:r>
              <a:rPr kumimoji="1" lang="zh-CN" altLang="en-US" sz="2400" b="1">
                <a:solidFill>
                  <a:srgbClr val="FFFF00"/>
                </a:solidFill>
                <a:ea typeface="宋体" pitchFamily="2" charset="-122"/>
              </a:rPr>
              <a:t>成键</a:t>
            </a:r>
          </a:p>
        </p:txBody>
      </p:sp>
      <p:graphicFrame>
        <p:nvGraphicFramePr>
          <p:cNvPr id="445454" name="Object 14"/>
          <p:cNvGraphicFramePr>
            <a:graphicFrameLocks noChangeAspect="1"/>
          </p:cNvGraphicFramePr>
          <p:nvPr/>
        </p:nvGraphicFramePr>
        <p:xfrm>
          <a:off x="609600" y="4572000"/>
          <a:ext cx="1698625" cy="738188"/>
        </p:xfrm>
        <a:graphic>
          <a:graphicData uri="http://schemas.openxmlformats.org/presentationml/2006/ole">
            <p:oleObj spid="_x0000_s19461" name="BMP 图象" r:id="rId7" imgW="1699301" imgH="739051" progId="PBrush">
              <p:embed/>
            </p:oleObj>
          </a:graphicData>
        </a:graphic>
      </p:graphicFrame>
      <p:sp>
        <p:nvSpPr>
          <p:cNvPr id="445455" name="Line 15"/>
          <p:cNvSpPr>
            <a:spLocks noChangeShapeType="1"/>
          </p:cNvSpPr>
          <p:nvPr/>
        </p:nvSpPr>
        <p:spPr bwMode="auto">
          <a:xfrm>
            <a:off x="2209800" y="4876800"/>
            <a:ext cx="685800" cy="0"/>
          </a:xfrm>
          <a:prstGeom prst="line">
            <a:avLst/>
          </a:prstGeom>
          <a:noFill/>
          <a:ln w="38100">
            <a:solidFill>
              <a:srgbClr val="00FFFF"/>
            </a:solidFill>
            <a:round/>
            <a:headEnd/>
            <a:tailEnd type="triangle" w="med" len="med"/>
          </a:ln>
        </p:spPr>
        <p:txBody>
          <a:bodyPr wrap="none" anchor="ctr"/>
          <a:lstStyle/>
          <a:p>
            <a:endParaRPr lang="zh-CN" altLang="en-US"/>
          </a:p>
        </p:txBody>
      </p:sp>
      <p:sp>
        <p:nvSpPr>
          <p:cNvPr id="445456" name="Rectangle 16"/>
          <p:cNvSpPr>
            <a:spLocks noChangeArrowheads="1"/>
          </p:cNvSpPr>
          <p:nvPr/>
        </p:nvSpPr>
        <p:spPr bwMode="auto">
          <a:xfrm>
            <a:off x="2209800" y="4343400"/>
            <a:ext cx="796925" cy="457200"/>
          </a:xfrm>
          <a:prstGeom prst="rect">
            <a:avLst/>
          </a:prstGeom>
          <a:solidFill>
            <a:schemeClr val="tx1"/>
          </a:solidFill>
          <a:ln w="9525">
            <a:noFill/>
            <a:miter lim="800000"/>
            <a:headEnd/>
            <a:tailEnd/>
          </a:ln>
        </p:spPr>
        <p:txBody>
          <a:bodyPr wrap="none">
            <a:spAutoFit/>
          </a:bodyPr>
          <a:lstStyle/>
          <a:p>
            <a:pPr>
              <a:spcBef>
                <a:spcPct val="0"/>
              </a:spcBef>
            </a:pPr>
            <a:r>
              <a:rPr kumimoji="1" lang="zh-CN" altLang="zh-CN" sz="2400" b="1">
                <a:solidFill>
                  <a:srgbClr val="FFFF00"/>
                </a:solidFill>
                <a:ea typeface="宋体" pitchFamily="2" charset="-122"/>
              </a:rPr>
              <a:t>激发</a:t>
            </a:r>
            <a:endParaRPr kumimoji="1" lang="zh-CN" altLang="en-US" sz="2400" b="1">
              <a:solidFill>
                <a:srgbClr val="FFFF00"/>
              </a:solidFill>
              <a:ea typeface="宋体" pitchFamily="2" charset="-122"/>
            </a:endParaRPr>
          </a:p>
        </p:txBody>
      </p:sp>
      <p:graphicFrame>
        <p:nvGraphicFramePr>
          <p:cNvPr id="445457" name="Object 17"/>
          <p:cNvGraphicFramePr>
            <a:graphicFrameLocks noChangeAspect="1"/>
          </p:cNvGraphicFramePr>
          <p:nvPr/>
        </p:nvGraphicFramePr>
        <p:xfrm>
          <a:off x="2895600" y="4495800"/>
          <a:ext cx="1668463" cy="577850"/>
        </p:xfrm>
        <a:graphic>
          <a:graphicData uri="http://schemas.openxmlformats.org/presentationml/2006/ole">
            <p:oleObj spid="_x0000_s19462" name="BMP 图象" r:id="rId8" imgW="1668926" imgH="579291" progId="PBrush">
              <p:embed/>
            </p:oleObj>
          </a:graphicData>
        </a:graphic>
      </p:graphicFrame>
      <p:sp>
        <p:nvSpPr>
          <p:cNvPr id="445458" name="Line 18"/>
          <p:cNvSpPr>
            <a:spLocks noChangeShapeType="1"/>
          </p:cNvSpPr>
          <p:nvPr/>
        </p:nvSpPr>
        <p:spPr bwMode="auto">
          <a:xfrm>
            <a:off x="4572000" y="4724400"/>
            <a:ext cx="685800" cy="0"/>
          </a:xfrm>
          <a:prstGeom prst="line">
            <a:avLst/>
          </a:prstGeom>
          <a:noFill/>
          <a:ln w="38100">
            <a:solidFill>
              <a:srgbClr val="00FFFF"/>
            </a:solidFill>
            <a:round/>
            <a:headEnd/>
            <a:tailEnd type="triangle" w="med" len="med"/>
          </a:ln>
        </p:spPr>
        <p:txBody>
          <a:bodyPr wrap="none" anchor="ctr"/>
          <a:lstStyle/>
          <a:p>
            <a:endParaRPr lang="zh-CN" altLang="en-US"/>
          </a:p>
        </p:txBody>
      </p:sp>
      <p:sp>
        <p:nvSpPr>
          <p:cNvPr id="445459" name="Rectangle 19"/>
          <p:cNvSpPr>
            <a:spLocks noChangeArrowheads="1"/>
          </p:cNvSpPr>
          <p:nvPr/>
        </p:nvSpPr>
        <p:spPr bwMode="auto">
          <a:xfrm>
            <a:off x="4495800" y="4191000"/>
            <a:ext cx="796925" cy="457200"/>
          </a:xfrm>
          <a:prstGeom prst="rect">
            <a:avLst/>
          </a:prstGeom>
          <a:solidFill>
            <a:schemeClr val="tx1"/>
          </a:solidFill>
          <a:ln w="9525">
            <a:noFill/>
            <a:miter lim="800000"/>
            <a:headEnd/>
            <a:tailEnd/>
          </a:ln>
        </p:spPr>
        <p:txBody>
          <a:bodyPr wrap="none">
            <a:spAutoFit/>
          </a:bodyPr>
          <a:lstStyle/>
          <a:p>
            <a:pPr>
              <a:spcBef>
                <a:spcPct val="0"/>
              </a:spcBef>
            </a:pPr>
            <a:r>
              <a:rPr kumimoji="1" lang="zh-CN" altLang="en-US" sz="2400" b="1">
                <a:solidFill>
                  <a:srgbClr val="FFFF00"/>
                </a:solidFill>
                <a:ea typeface="宋体" pitchFamily="2" charset="-122"/>
              </a:rPr>
              <a:t>杂化</a:t>
            </a:r>
          </a:p>
        </p:txBody>
      </p:sp>
      <p:graphicFrame>
        <p:nvGraphicFramePr>
          <p:cNvPr id="445460" name="Object 20"/>
          <p:cNvGraphicFramePr>
            <a:graphicFrameLocks noChangeAspect="1"/>
          </p:cNvGraphicFramePr>
          <p:nvPr/>
        </p:nvGraphicFramePr>
        <p:xfrm>
          <a:off x="5257800" y="4419600"/>
          <a:ext cx="1592263" cy="700088"/>
        </p:xfrm>
        <a:graphic>
          <a:graphicData uri="http://schemas.openxmlformats.org/presentationml/2006/ole">
            <p:oleObj spid="_x0000_s19463" name="位图图像" r:id="rId9" imgW="1592641" imgH="700870" progId="PBrush">
              <p:embed/>
            </p:oleObj>
          </a:graphicData>
        </a:graphic>
      </p:graphicFrame>
      <p:sp>
        <p:nvSpPr>
          <p:cNvPr id="445461" name="Line 21"/>
          <p:cNvSpPr>
            <a:spLocks noChangeShapeType="1"/>
          </p:cNvSpPr>
          <p:nvPr/>
        </p:nvSpPr>
        <p:spPr bwMode="auto">
          <a:xfrm>
            <a:off x="6858000" y="4800600"/>
            <a:ext cx="762000" cy="0"/>
          </a:xfrm>
          <a:prstGeom prst="line">
            <a:avLst/>
          </a:prstGeom>
          <a:noFill/>
          <a:ln w="38100">
            <a:solidFill>
              <a:srgbClr val="00FFFF"/>
            </a:solidFill>
            <a:round/>
            <a:headEnd/>
            <a:tailEnd type="triangle" w="med" len="med"/>
          </a:ln>
        </p:spPr>
        <p:txBody>
          <a:bodyPr wrap="none" anchor="ctr"/>
          <a:lstStyle/>
          <a:p>
            <a:endParaRPr lang="zh-CN" altLang="en-US"/>
          </a:p>
        </p:txBody>
      </p:sp>
      <p:sp>
        <p:nvSpPr>
          <p:cNvPr id="445462" name="Rectangle 22"/>
          <p:cNvSpPr>
            <a:spLocks noChangeArrowheads="1"/>
          </p:cNvSpPr>
          <p:nvPr/>
        </p:nvSpPr>
        <p:spPr bwMode="auto">
          <a:xfrm>
            <a:off x="6781800" y="4267200"/>
            <a:ext cx="800100" cy="457200"/>
          </a:xfrm>
          <a:prstGeom prst="rect">
            <a:avLst/>
          </a:prstGeom>
          <a:noFill/>
          <a:ln w="9525">
            <a:noFill/>
            <a:miter lim="800000"/>
            <a:headEnd/>
            <a:tailEnd/>
          </a:ln>
        </p:spPr>
        <p:txBody>
          <a:bodyPr wrap="none">
            <a:spAutoFit/>
          </a:bodyPr>
          <a:lstStyle/>
          <a:p>
            <a:pPr>
              <a:spcBef>
                <a:spcPct val="0"/>
              </a:spcBef>
            </a:pPr>
            <a:r>
              <a:rPr kumimoji="1" lang="zh-CN" altLang="en-US" sz="2400" b="1">
                <a:solidFill>
                  <a:srgbClr val="FFFF00"/>
                </a:solidFill>
                <a:ea typeface="宋体" pitchFamily="2" charset="-122"/>
              </a:rPr>
              <a:t>成键</a:t>
            </a:r>
          </a:p>
        </p:txBody>
      </p:sp>
      <p:graphicFrame>
        <p:nvGraphicFramePr>
          <p:cNvPr id="445463" name="Object 23"/>
          <p:cNvGraphicFramePr>
            <a:graphicFrameLocks noChangeAspect="1"/>
          </p:cNvGraphicFramePr>
          <p:nvPr/>
        </p:nvGraphicFramePr>
        <p:xfrm>
          <a:off x="7108825" y="4419600"/>
          <a:ext cx="2035175" cy="1706563"/>
        </p:xfrm>
        <a:graphic>
          <a:graphicData uri="http://schemas.openxmlformats.org/presentationml/2006/ole">
            <p:oleObj spid="_x0000_s19464" name="位图图像" r:id="rId10" imgW="2034783" imgH="1706795" progId="PBrush">
              <p:embed/>
            </p:oleObj>
          </a:graphicData>
        </a:graphic>
      </p:graphicFrame>
      <p:graphicFrame>
        <p:nvGraphicFramePr>
          <p:cNvPr id="445464" name="Object 24"/>
          <p:cNvGraphicFramePr>
            <a:graphicFrameLocks noChangeAspect="1"/>
          </p:cNvGraphicFramePr>
          <p:nvPr/>
        </p:nvGraphicFramePr>
        <p:xfrm>
          <a:off x="7467600" y="1981200"/>
          <a:ext cx="1622425" cy="1393825"/>
        </p:xfrm>
        <a:graphic>
          <a:graphicData uri="http://schemas.openxmlformats.org/presentationml/2006/ole">
            <p:oleObj spid="_x0000_s19465" name="BMP 图象" r:id="rId11" imgW="1623112" imgH="1394673" progId="PBrush">
              <p:embed/>
            </p:oleObj>
          </a:graphicData>
        </a:graphic>
      </p:graphicFrame>
      <p:graphicFrame>
        <p:nvGraphicFramePr>
          <p:cNvPr id="445465" name="Object 25"/>
          <p:cNvGraphicFramePr>
            <a:graphicFrameLocks noChangeAspect="1"/>
          </p:cNvGraphicFramePr>
          <p:nvPr/>
        </p:nvGraphicFramePr>
        <p:xfrm>
          <a:off x="5334000" y="2819400"/>
          <a:ext cx="2209800" cy="2190750"/>
        </p:xfrm>
        <a:graphic>
          <a:graphicData uri="http://schemas.openxmlformats.org/presentationml/2006/ole">
            <p:oleObj spid="_x0000_s19466" name="位图图像" r:id="rId12" imgW="1238423" imgH="1228571" progId="PBrush">
              <p:embed/>
            </p:oleObj>
          </a:graphicData>
        </a:graphic>
      </p:graphicFrame>
      <p:graphicFrame>
        <p:nvGraphicFramePr>
          <p:cNvPr id="445466" name="Object 26"/>
          <p:cNvGraphicFramePr>
            <a:graphicFrameLocks noChangeAspect="1"/>
          </p:cNvGraphicFramePr>
          <p:nvPr/>
        </p:nvGraphicFramePr>
        <p:xfrm>
          <a:off x="2051050" y="2060575"/>
          <a:ext cx="2133600" cy="2362200"/>
        </p:xfrm>
        <a:graphic>
          <a:graphicData uri="http://schemas.openxmlformats.org/presentationml/2006/ole">
            <p:oleObj spid="_x0000_s19467" name="位图图像" r:id="rId13" imgW="1152381" imgH="1276190" progId="PBrush">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445442"/>
                                        </p:tgtEl>
                                        <p:attrNameLst>
                                          <p:attrName>style.visibility</p:attrName>
                                        </p:attrNameLst>
                                      </p:cBhvr>
                                      <p:to>
                                        <p:strVal val="visible"/>
                                      </p:to>
                                    </p:set>
                                    <p:animEffect transition="in" filter="wipe(left)">
                                      <p:cBhvr>
                                        <p:cTn id="7" dur="75"/>
                                        <p:tgtEl>
                                          <p:spTgt spid="4454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45443">
                                            <p:txEl>
                                              <p:pRg st="0" end="0"/>
                                            </p:txEl>
                                          </p:spTgt>
                                        </p:tgtEl>
                                        <p:attrNameLst>
                                          <p:attrName>style.visibility</p:attrName>
                                        </p:attrNameLst>
                                      </p:cBhvr>
                                      <p:to>
                                        <p:strVal val="visible"/>
                                      </p:to>
                                    </p:set>
                                    <p:animEffect transition="in" filter="wipe(left)">
                                      <p:cBhvr>
                                        <p:cTn id="12" dur="75"/>
                                        <p:tgtEl>
                                          <p:spTgt spid="445443">
                                            <p:txEl>
                                              <p:pRg st="0" end="0"/>
                                            </p:txEl>
                                          </p:spTgt>
                                        </p:tgtEl>
                                      </p:cBhvr>
                                    </p:animEffect>
                                  </p:childTnLst>
                                </p:cTn>
                              </p:par>
                            </p:childTnLst>
                          </p:cTn>
                        </p:par>
                        <p:par>
                          <p:cTn id="13" fill="hold">
                            <p:stCondLst>
                              <p:cond delay="225"/>
                            </p:stCondLst>
                            <p:childTnLst>
                              <p:par>
                                <p:cTn id="14" presetID="22" presetClass="entr" presetSubtype="8" fill="hold" nodeType="afterEffect">
                                  <p:stCondLst>
                                    <p:cond delay="0"/>
                                  </p:stCondLst>
                                  <p:childTnLst>
                                    <p:set>
                                      <p:cBhvr>
                                        <p:cTn id="15" dur="1" fill="hold">
                                          <p:stCondLst>
                                            <p:cond delay="0"/>
                                          </p:stCondLst>
                                        </p:cTn>
                                        <p:tgtEl>
                                          <p:spTgt spid="445445"/>
                                        </p:tgtEl>
                                        <p:attrNameLst>
                                          <p:attrName>style.visibility</p:attrName>
                                        </p:attrNameLst>
                                      </p:cBhvr>
                                      <p:to>
                                        <p:strVal val="visible"/>
                                      </p:to>
                                    </p:set>
                                    <p:animEffect transition="in" filter="wipe(left)">
                                      <p:cBhvr>
                                        <p:cTn id="16" dur="500"/>
                                        <p:tgtEl>
                                          <p:spTgt spid="44544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45446"/>
                                        </p:tgtEl>
                                        <p:attrNameLst>
                                          <p:attrName>style.visibility</p:attrName>
                                        </p:attrNameLst>
                                      </p:cBhvr>
                                      <p:to>
                                        <p:strVal val="visible"/>
                                      </p:to>
                                    </p:set>
                                    <p:animEffect transition="in" filter="wipe(left)">
                                      <p:cBhvr>
                                        <p:cTn id="19" dur="500"/>
                                        <p:tgtEl>
                                          <p:spTgt spid="445446"/>
                                        </p:tgtEl>
                                      </p:cBhvr>
                                    </p:animEffect>
                                  </p:childTnLst>
                                </p:cTn>
                              </p:par>
                            </p:childTnLst>
                          </p:cTn>
                        </p:par>
                        <p:par>
                          <p:cTn id="20" fill="hold">
                            <p:stCondLst>
                              <p:cond delay="725"/>
                            </p:stCondLst>
                            <p:childTnLst>
                              <p:par>
                                <p:cTn id="21" presetID="22" presetClass="entr" presetSubtype="8" fill="hold" grpId="0" nodeType="afterEffect">
                                  <p:stCondLst>
                                    <p:cond delay="0"/>
                                  </p:stCondLst>
                                  <p:childTnLst>
                                    <p:set>
                                      <p:cBhvr>
                                        <p:cTn id="22" dur="1" fill="hold">
                                          <p:stCondLst>
                                            <p:cond delay="0"/>
                                          </p:stCondLst>
                                        </p:cTn>
                                        <p:tgtEl>
                                          <p:spTgt spid="445451">
                                            <p:txEl>
                                              <p:pRg st="0" end="0"/>
                                            </p:txEl>
                                          </p:spTgt>
                                        </p:tgtEl>
                                        <p:attrNameLst>
                                          <p:attrName>style.visibility</p:attrName>
                                        </p:attrNameLst>
                                      </p:cBhvr>
                                      <p:to>
                                        <p:strVal val="visible"/>
                                      </p:to>
                                    </p:set>
                                    <p:animEffect transition="in" filter="wipe(left)">
                                      <p:cBhvr>
                                        <p:cTn id="23" dur="500"/>
                                        <p:tgtEl>
                                          <p:spTgt spid="445451">
                                            <p:txEl>
                                              <p:pRg st="0" end="0"/>
                                            </p:txEl>
                                          </p:spTgt>
                                        </p:tgtEl>
                                      </p:cBhvr>
                                    </p:animEffect>
                                  </p:childTnLst>
                                </p:cTn>
                              </p:par>
                            </p:childTnLst>
                          </p:cTn>
                        </p:par>
                        <p:par>
                          <p:cTn id="24" fill="hold">
                            <p:stCondLst>
                              <p:cond delay="1225"/>
                            </p:stCondLst>
                            <p:childTnLst>
                              <p:par>
                                <p:cTn id="25" presetID="22" presetClass="entr" presetSubtype="8" fill="hold" nodeType="afterEffect">
                                  <p:stCondLst>
                                    <p:cond delay="0"/>
                                  </p:stCondLst>
                                  <p:childTnLst>
                                    <p:set>
                                      <p:cBhvr>
                                        <p:cTn id="26" dur="1" fill="hold">
                                          <p:stCondLst>
                                            <p:cond delay="0"/>
                                          </p:stCondLst>
                                        </p:cTn>
                                        <p:tgtEl>
                                          <p:spTgt spid="445447"/>
                                        </p:tgtEl>
                                        <p:attrNameLst>
                                          <p:attrName>style.visibility</p:attrName>
                                        </p:attrNameLst>
                                      </p:cBhvr>
                                      <p:to>
                                        <p:strVal val="visible"/>
                                      </p:to>
                                    </p:set>
                                    <p:animEffect transition="in" filter="wipe(left)">
                                      <p:cBhvr>
                                        <p:cTn id="27" dur="500"/>
                                        <p:tgtEl>
                                          <p:spTgt spid="445447"/>
                                        </p:tgtEl>
                                      </p:cBhvr>
                                    </p:animEffect>
                                  </p:childTnLst>
                                </p:cTn>
                              </p:par>
                            </p:childTnLst>
                          </p:cTn>
                        </p:par>
                        <p:par>
                          <p:cTn id="28" fill="hold">
                            <p:stCondLst>
                              <p:cond delay="1725"/>
                            </p:stCondLst>
                            <p:childTnLst>
                              <p:par>
                                <p:cTn id="29" presetID="22" presetClass="entr" presetSubtype="8" fill="hold" grpId="0" nodeType="afterEffect">
                                  <p:stCondLst>
                                    <p:cond delay="0"/>
                                  </p:stCondLst>
                                  <p:childTnLst>
                                    <p:set>
                                      <p:cBhvr>
                                        <p:cTn id="30" dur="1" fill="hold">
                                          <p:stCondLst>
                                            <p:cond delay="0"/>
                                          </p:stCondLst>
                                        </p:cTn>
                                        <p:tgtEl>
                                          <p:spTgt spid="445448"/>
                                        </p:tgtEl>
                                        <p:attrNameLst>
                                          <p:attrName>style.visibility</p:attrName>
                                        </p:attrNameLst>
                                      </p:cBhvr>
                                      <p:to>
                                        <p:strVal val="visible"/>
                                      </p:to>
                                    </p:set>
                                    <p:animEffect transition="in" filter="wipe(left)">
                                      <p:cBhvr>
                                        <p:cTn id="31" dur="500"/>
                                        <p:tgtEl>
                                          <p:spTgt spid="445448"/>
                                        </p:tgtEl>
                                      </p:cBhvr>
                                    </p:animEffect>
                                  </p:childTnLst>
                                </p:cTn>
                              </p:par>
                            </p:childTnLst>
                          </p:cTn>
                        </p:par>
                        <p:par>
                          <p:cTn id="32" fill="hold">
                            <p:stCondLst>
                              <p:cond delay="2225"/>
                            </p:stCondLst>
                            <p:childTnLst>
                              <p:par>
                                <p:cTn id="33" presetID="22" presetClass="entr" presetSubtype="8" fill="hold" grpId="0" nodeType="afterEffect">
                                  <p:stCondLst>
                                    <p:cond delay="0"/>
                                  </p:stCondLst>
                                  <p:childTnLst>
                                    <p:set>
                                      <p:cBhvr>
                                        <p:cTn id="34" dur="1" fill="hold">
                                          <p:stCondLst>
                                            <p:cond delay="0"/>
                                          </p:stCondLst>
                                        </p:cTn>
                                        <p:tgtEl>
                                          <p:spTgt spid="445452">
                                            <p:txEl>
                                              <p:pRg st="0" end="0"/>
                                            </p:txEl>
                                          </p:spTgt>
                                        </p:tgtEl>
                                        <p:attrNameLst>
                                          <p:attrName>style.visibility</p:attrName>
                                        </p:attrNameLst>
                                      </p:cBhvr>
                                      <p:to>
                                        <p:strVal val="visible"/>
                                      </p:to>
                                    </p:set>
                                    <p:animEffect transition="in" filter="wipe(left)">
                                      <p:cBhvr>
                                        <p:cTn id="35" dur="500"/>
                                        <p:tgtEl>
                                          <p:spTgt spid="445452">
                                            <p:txEl>
                                              <p:pRg st="0" end="0"/>
                                            </p:txEl>
                                          </p:spTgt>
                                        </p:tgtEl>
                                      </p:cBhvr>
                                    </p:animEffect>
                                  </p:childTnLst>
                                </p:cTn>
                              </p:par>
                            </p:childTnLst>
                          </p:cTn>
                        </p:par>
                        <p:par>
                          <p:cTn id="36" fill="hold">
                            <p:stCondLst>
                              <p:cond delay="2725"/>
                            </p:stCondLst>
                            <p:childTnLst>
                              <p:par>
                                <p:cTn id="37" presetID="22" presetClass="entr" presetSubtype="8" fill="hold" nodeType="afterEffect">
                                  <p:stCondLst>
                                    <p:cond delay="0"/>
                                  </p:stCondLst>
                                  <p:childTnLst>
                                    <p:set>
                                      <p:cBhvr>
                                        <p:cTn id="38" dur="1" fill="hold">
                                          <p:stCondLst>
                                            <p:cond delay="0"/>
                                          </p:stCondLst>
                                        </p:cTn>
                                        <p:tgtEl>
                                          <p:spTgt spid="445449"/>
                                        </p:tgtEl>
                                        <p:attrNameLst>
                                          <p:attrName>style.visibility</p:attrName>
                                        </p:attrNameLst>
                                      </p:cBhvr>
                                      <p:to>
                                        <p:strVal val="visible"/>
                                      </p:to>
                                    </p:set>
                                    <p:animEffect transition="in" filter="wipe(left)">
                                      <p:cBhvr>
                                        <p:cTn id="39" dur="500"/>
                                        <p:tgtEl>
                                          <p:spTgt spid="445449"/>
                                        </p:tgtEl>
                                      </p:cBhvr>
                                    </p:animEffect>
                                  </p:childTnLst>
                                </p:cTn>
                              </p:par>
                            </p:childTnLst>
                          </p:cTn>
                        </p:par>
                        <p:par>
                          <p:cTn id="40" fill="hold">
                            <p:stCondLst>
                              <p:cond delay="3225"/>
                            </p:stCondLst>
                            <p:childTnLst>
                              <p:par>
                                <p:cTn id="41" presetID="22" presetClass="entr" presetSubtype="8" fill="hold" nodeType="afterEffect">
                                  <p:stCondLst>
                                    <p:cond delay="0"/>
                                  </p:stCondLst>
                                  <p:childTnLst>
                                    <p:set>
                                      <p:cBhvr>
                                        <p:cTn id="42" dur="1" fill="hold">
                                          <p:stCondLst>
                                            <p:cond delay="0"/>
                                          </p:stCondLst>
                                        </p:cTn>
                                        <p:tgtEl>
                                          <p:spTgt spid="445465"/>
                                        </p:tgtEl>
                                        <p:attrNameLst>
                                          <p:attrName>style.visibility</p:attrName>
                                        </p:attrNameLst>
                                      </p:cBhvr>
                                      <p:to>
                                        <p:strVal val="visible"/>
                                      </p:to>
                                    </p:set>
                                    <p:animEffect transition="in" filter="wipe(left)">
                                      <p:cBhvr>
                                        <p:cTn id="43" dur="500"/>
                                        <p:tgtEl>
                                          <p:spTgt spid="445465"/>
                                        </p:tgtEl>
                                      </p:cBhvr>
                                    </p:animEffect>
                                  </p:childTnLst>
                                  <p:subTnLst>
                                    <p:set>
                                      <p:cBhvr override="childStyle">
                                        <p:cTn dur="1" fill="hold" display="0" masterRel="nextClick" afterEffect="1"/>
                                        <p:tgtEl>
                                          <p:spTgt spid="445465"/>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45450"/>
                                        </p:tgtEl>
                                        <p:attrNameLst>
                                          <p:attrName>style.visibility</p:attrName>
                                        </p:attrNameLst>
                                      </p:cBhvr>
                                      <p:to>
                                        <p:strVal val="visible"/>
                                      </p:to>
                                    </p:set>
                                    <p:animEffect transition="in" filter="wipe(left)">
                                      <p:cBhvr>
                                        <p:cTn id="48" dur="500"/>
                                        <p:tgtEl>
                                          <p:spTgt spid="44545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445453">
                                            <p:txEl>
                                              <p:pRg st="0" end="0"/>
                                            </p:txEl>
                                          </p:spTgt>
                                        </p:tgtEl>
                                        <p:attrNameLst>
                                          <p:attrName>style.visibility</p:attrName>
                                        </p:attrNameLst>
                                      </p:cBhvr>
                                      <p:to>
                                        <p:strVal val="visible"/>
                                      </p:to>
                                    </p:set>
                                    <p:animEffect transition="in" filter="wipe(left)">
                                      <p:cBhvr>
                                        <p:cTn id="52" dur="500"/>
                                        <p:tgtEl>
                                          <p:spTgt spid="445453">
                                            <p:txEl>
                                              <p:pRg st="0" end="0"/>
                                            </p:txEl>
                                          </p:spTgt>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445464"/>
                                        </p:tgtEl>
                                        <p:attrNameLst>
                                          <p:attrName>style.visibility</p:attrName>
                                        </p:attrNameLst>
                                      </p:cBhvr>
                                      <p:to>
                                        <p:strVal val="visible"/>
                                      </p:to>
                                    </p:set>
                                    <p:animEffect transition="in" filter="wipe(left)">
                                      <p:cBhvr>
                                        <p:cTn id="56" dur="500"/>
                                        <p:tgtEl>
                                          <p:spTgt spid="4454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iterate type="lt">
                                    <p:tmPct val="100000"/>
                                  </p:iterate>
                                  <p:childTnLst>
                                    <p:set>
                                      <p:cBhvr>
                                        <p:cTn id="60" dur="1" fill="hold">
                                          <p:stCondLst>
                                            <p:cond delay="0"/>
                                          </p:stCondLst>
                                        </p:cTn>
                                        <p:tgtEl>
                                          <p:spTgt spid="445444"/>
                                        </p:tgtEl>
                                        <p:attrNameLst>
                                          <p:attrName>style.visibility</p:attrName>
                                        </p:attrNameLst>
                                      </p:cBhvr>
                                      <p:to>
                                        <p:strVal val="visible"/>
                                      </p:to>
                                    </p:set>
                                    <p:animEffect transition="in" filter="wipe(left)">
                                      <p:cBhvr>
                                        <p:cTn id="61" dur="75"/>
                                        <p:tgtEl>
                                          <p:spTgt spid="445444"/>
                                        </p:tgtEl>
                                      </p:cBhvr>
                                    </p:animEffect>
                                  </p:childTnLst>
                                </p:cTn>
                              </p:par>
                              <p:par>
                                <p:cTn id="62" presetID="22" presetClass="entr" presetSubtype="8" fill="hold" nodeType="withEffect">
                                  <p:stCondLst>
                                    <p:cond delay="0"/>
                                  </p:stCondLst>
                                  <p:childTnLst>
                                    <p:set>
                                      <p:cBhvr>
                                        <p:cTn id="63" dur="1" fill="hold">
                                          <p:stCondLst>
                                            <p:cond delay="0"/>
                                          </p:stCondLst>
                                        </p:cTn>
                                        <p:tgtEl>
                                          <p:spTgt spid="445454"/>
                                        </p:tgtEl>
                                        <p:attrNameLst>
                                          <p:attrName>style.visibility</p:attrName>
                                        </p:attrNameLst>
                                      </p:cBhvr>
                                      <p:to>
                                        <p:strVal val="visible"/>
                                      </p:to>
                                    </p:set>
                                    <p:animEffect transition="in" filter="wipe(left)">
                                      <p:cBhvr>
                                        <p:cTn id="64" dur="500"/>
                                        <p:tgtEl>
                                          <p:spTgt spid="445454"/>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445455"/>
                                        </p:tgtEl>
                                        <p:attrNameLst>
                                          <p:attrName>style.visibility</p:attrName>
                                        </p:attrNameLst>
                                      </p:cBhvr>
                                      <p:to>
                                        <p:strVal val="visible"/>
                                      </p:to>
                                    </p:set>
                                    <p:animEffect transition="in" filter="wipe(left)">
                                      <p:cBhvr>
                                        <p:cTn id="68" dur="500"/>
                                        <p:tgtEl>
                                          <p:spTgt spid="445455"/>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445456">
                                            <p:txEl>
                                              <p:pRg st="0" end="0"/>
                                            </p:txEl>
                                          </p:spTgt>
                                        </p:tgtEl>
                                        <p:attrNameLst>
                                          <p:attrName>style.visibility</p:attrName>
                                        </p:attrNameLst>
                                      </p:cBhvr>
                                      <p:to>
                                        <p:strVal val="visible"/>
                                      </p:to>
                                    </p:set>
                                    <p:animEffect transition="in" filter="wipe(left)">
                                      <p:cBhvr>
                                        <p:cTn id="72" dur="500"/>
                                        <p:tgtEl>
                                          <p:spTgt spid="445456">
                                            <p:txEl>
                                              <p:pRg st="0" end="0"/>
                                            </p:txEl>
                                          </p:spTgt>
                                        </p:tgtEl>
                                      </p:cBhvr>
                                    </p:animEffec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445457"/>
                                        </p:tgtEl>
                                        <p:attrNameLst>
                                          <p:attrName>style.visibility</p:attrName>
                                        </p:attrNameLst>
                                      </p:cBhvr>
                                      <p:to>
                                        <p:strVal val="visible"/>
                                      </p:to>
                                    </p:set>
                                    <p:animEffect transition="in" filter="wipe(left)">
                                      <p:cBhvr>
                                        <p:cTn id="76" dur="500"/>
                                        <p:tgtEl>
                                          <p:spTgt spid="445457"/>
                                        </p:tgtEl>
                                      </p:cBhvr>
                                    </p:animEffect>
                                  </p:childTnLst>
                                </p:cTn>
                              </p:par>
                            </p:childTnLst>
                          </p:cTn>
                        </p:par>
                        <p:par>
                          <p:cTn id="77" fill="hold">
                            <p:stCondLst>
                              <p:cond delay="2000"/>
                            </p:stCondLst>
                            <p:childTnLst>
                              <p:par>
                                <p:cTn id="78" presetID="22" presetClass="entr" presetSubtype="8" fill="hold" grpId="0" nodeType="afterEffect">
                                  <p:stCondLst>
                                    <p:cond delay="0"/>
                                  </p:stCondLst>
                                  <p:childTnLst>
                                    <p:set>
                                      <p:cBhvr>
                                        <p:cTn id="79" dur="1" fill="hold">
                                          <p:stCondLst>
                                            <p:cond delay="0"/>
                                          </p:stCondLst>
                                        </p:cTn>
                                        <p:tgtEl>
                                          <p:spTgt spid="445458"/>
                                        </p:tgtEl>
                                        <p:attrNameLst>
                                          <p:attrName>style.visibility</p:attrName>
                                        </p:attrNameLst>
                                      </p:cBhvr>
                                      <p:to>
                                        <p:strVal val="visible"/>
                                      </p:to>
                                    </p:set>
                                    <p:animEffect transition="in" filter="wipe(left)">
                                      <p:cBhvr>
                                        <p:cTn id="80" dur="500"/>
                                        <p:tgtEl>
                                          <p:spTgt spid="445458"/>
                                        </p:tgtEl>
                                      </p:cBhvr>
                                    </p:animEffect>
                                  </p:childTnLst>
                                </p:cTn>
                              </p:par>
                            </p:childTnLst>
                          </p:cTn>
                        </p:par>
                        <p:par>
                          <p:cTn id="81" fill="hold">
                            <p:stCondLst>
                              <p:cond delay="2500"/>
                            </p:stCondLst>
                            <p:childTnLst>
                              <p:par>
                                <p:cTn id="82" presetID="22" presetClass="entr" presetSubtype="8" fill="hold" grpId="0" nodeType="afterEffect">
                                  <p:stCondLst>
                                    <p:cond delay="0"/>
                                  </p:stCondLst>
                                  <p:childTnLst>
                                    <p:set>
                                      <p:cBhvr>
                                        <p:cTn id="83" dur="1" fill="hold">
                                          <p:stCondLst>
                                            <p:cond delay="0"/>
                                          </p:stCondLst>
                                        </p:cTn>
                                        <p:tgtEl>
                                          <p:spTgt spid="445459">
                                            <p:txEl>
                                              <p:pRg st="0" end="0"/>
                                            </p:txEl>
                                          </p:spTgt>
                                        </p:tgtEl>
                                        <p:attrNameLst>
                                          <p:attrName>style.visibility</p:attrName>
                                        </p:attrNameLst>
                                      </p:cBhvr>
                                      <p:to>
                                        <p:strVal val="visible"/>
                                      </p:to>
                                    </p:set>
                                    <p:animEffect transition="in" filter="wipe(left)">
                                      <p:cBhvr>
                                        <p:cTn id="84" dur="500"/>
                                        <p:tgtEl>
                                          <p:spTgt spid="445459">
                                            <p:txEl>
                                              <p:pRg st="0" end="0"/>
                                            </p:txEl>
                                          </p:spTgt>
                                        </p:tgtEl>
                                      </p:cBhvr>
                                    </p:animEffect>
                                  </p:childTnLst>
                                </p:cTn>
                              </p:par>
                            </p:childTnLst>
                          </p:cTn>
                        </p:par>
                        <p:par>
                          <p:cTn id="85" fill="hold">
                            <p:stCondLst>
                              <p:cond delay="3000"/>
                            </p:stCondLst>
                            <p:childTnLst>
                              <p:par>
                                <p:cTn id="86" presetID="22" presetClass="entr" presetSubtype="8" fill="hold" nodeType="afterEffect">
                                  <p:stCondLst>
                                    <p:cond delay="0"/>
                                  </p:stCondLst>
                                  <p:childTnLst>
                                    <p:set>
                                      <p:cBhvr>
                                        <p:cTn id="87" dur="1" fill="hold">
                                          <p:stCondLst>
                                            <p:cond delay="0"/>
                                          </p:stCondLst>
                                        </p:cTn>
                                        <p:tgtEl>
                                          <p:spTgt spid="445460"/>
                                        </p:tgtEl>
                                        <p:attrNameLst>
                                          <p:attrName>style.visibility</p:attrName>
                                        </p:attrNameLst>
                                      </p:cBhvr>
                                      <p:to>
                                        <p:strVal val="visible"/>
                                      </p:to>
                                    </p:set>
                                    <p:animEffect transition="in" filter="wipe(left)">
                                      <p:cBhvr>
                                        <p:cTn id="88" dur="500"/>
                                        <p:tgtEl>
                                          <p:spTgt spid="445460"/>
                                        </p:tgtEl>
                                      </p:cBhvr>
                                    </p:animEffect>
                                  </p:childTnLst>
                                </p:cTn>
                              </p:par>
                            </p:childTnLst>
                          </p:cTn>
                        </p:par>
                        <p:par>
                          <p:cTn id="89" fill="hold">
                            <p:stCondLst>
                              <p:cond delay="3500"/>
                            </p:stCondLst>
                            <p:childTnLst>
                              <p:par>
                                <p:cTn id="90" presetID="22" presetClass="entr" presetSubtype="8" fill="hold" nodeType="afterEffect">
                                  <p:stCondLst>
                                    <p:cond delay="0"/>
                                  </p:stCondLst>
                                  <p:childTnLst>
                                    <p:set>
                                      <p:cBhvr>
                                        <p:cTn id="91" dur="1" fill="hold">
                                          <p:stCondLst>
                                            <p:cond delay="0"/>
                                          </p:stCondLst>
                                        </p:cTn>
                                        <p:tgtEl>
                                          <p:spTgt spid="445466"/>
                                        </p:tgtEl>
                                        <p:attrNameLst>
                                          <p:attrName>style.visibility</p:attrName>
                                        </p:attrNameLst>
                                      </p:cBhvr>
                                      <p:to>
                                        <p:strVal val="visible"/>
                                      </p:to>
                                    </p:set>
                                    <p:animEffect transition="in" filter="wipe(left)">
                                      <p:cBhvr>
                                        <p:cTn id="92" dur="500"/>
                                        <p:tgtEl>
                                          <p:spTgt spid="44546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45461"/>
                                        </p:tgtEl>
                                        <p:attrNameLst>
                                          <p:attrName>style.visibility</p:attrName>
                                        </p:attrNameLst>
                                      </p:cBhvr>
                                      <p:to>
                                        <p:strVal val="visible"/>
                                      </p:to>
                                    </p:set>
                                    <p:animEffect transition="in" filter="wipe(left)">
                                      <p:cBhvr>
                                        <p:cTn id="97" dur="500"/>
                                        <p:tgtEl>
                                          <p:spTgt spid="445461"/>
                                        </p:tgtEl>
                                      </p:cBhvr>
                                    </p:animEffect>
                                  </p:childTnLst>
                                </p:cTn>
                              </p:par>
                            </p:childTnLst>
                          </p:cTn>
                        </p:par>
                        <p:par>
                          <p:cTn id="98" fill="hold">
                            <p:stCondLst>
                              <p:cond delay="500"/>
                            </p:stCondLst>
                            <p:childTnLst>
                              <p:par>
                                <p:cTn id="99" presetID="22" presetClass="entr" presetSubtype="8" fill="hold" grpId="0" nodeType="afterEffect">
                                  <p:stCondLst>
                                    <p:cond delay="0"/>
                                  </p:stCondLst>
                                  <p:childTnLst>
                                    <p:set>
                                      <p:cBhvr>
                                        <p:cTn id="100" dur="1" fill="hold">
                                          <p:stCondLst>
                                            <p:cond delay="0"/>
                                          </p:stCondLst>
                                        </p:cTn>
                                        <p:tgtEl>
                                          <p:spTgt spid="445462">
                                            <p:txEl>
                                              <p:pRg st="0" end="0"/>
                                            </p:txEl>
                                          </p:spTgt>
                                        </p:tgtEl>
                                        <p:attrNameLst>
                                          <p:attrName>style.visibility</p:attrName>
                                        </p:attrNameLst>
                                      </p:cBhvr>
                                      <p:to>
                                        <p:strVal val="visible"/>
                                      </p:to>
                                    </p:set>
                                    <p:animEffect transition="in" filter="wipe(left)">
                                      <p:cBhvr>
                                        <p:cTn id="101" dur="500"/>
                                        <p:tgtEl>
                                          <p:spTgt spid="445462">
                                            <p:txEl>
                                              <p:pRg st="0" end="0"/>
                                            </p:txEl>
                                          </p:spTgt>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445463"/>
                                        </p:tgtEl>
                                        <p:attrNameLst>
                                          <p:attrName>style.visibility</p:attrName>
                                        </p:attrNameLst>
                                      </p:cBhvr>
                                      <p:to>
                                        <p:strVal val="visible"/>
                                      </p:to>
                                    </p:set>
                                    <p:animEffect transition="in" filter="wipe(left)">
                                      <p:cBhvr>
                                        <p:cTn id="105" dur="500"/>
                                        <p:tgtEl>
                                          <p:spTgt spid="445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2" grpId="0" animBg="1" autoUpdateAnimBg="0"/>
      <p:bldP spid="445443" grpId="0" build="p" autoUpdateAnimBg="0"/>
      <p:bldP spid="445444" grpId="0" animBg="1" autoUpdateAnimBg="0"/>
      <p:bldP spid="445446" grpId="0" animBg="1"/>
      <p:bldP spid="445448" grpId="0" animBg="1"/>
      <p:bldP spid="445450" grpId="0" animBg="1"/>
      <p:bldP spid="445451" grpId="0" build="p" autoUpdateAnimBg="0" advAuto="0"/>
      <p:bldP spid="445452" grpId="0" build="p" autoUpdateAnimBg="0" advAuto="0"/>
      <p:bldP spid="445453" grpId="0" build="p" autoUpdateAnimBg="0" advAuto="0"/>
      <p:bldP spid="445455" grpId="0" animBg="1"/>
      <p:bldP spid="445456" grpId="0" build="p" autoUpdateAnimBg="0" advAuto="0"/>
      <p:bldP spid="445458" grpId="0" animBg="1"/>
      <p:bldP spid="445459" grpId="0" build="p" autoUpdateAnimBg="0" advAuto="0"/>
      <p:bldP spid="445461" grpId="0" animBg="1"/>
      <p:bldP spid="445462" grpId="0" build="p" autoUpdateAnimBg="0"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mtClean="0"/>
              <a:t>4.2.2.3 </a:t>
            </a:r>
            <a:r>
              <a:rPr lang="zh-CN" altLang="en-US" smtClean="0"/>
              <a:t>等性杂化和不等性杂化</a:t>
            </a:r>
          </a:p>
        </p:txBody>
      </p:sp>
      <p:sp>
        <p:nvSpPr>
          <p:cNvPr id="107523" name="Rectangle 3"/>
          <p:cNvSpPr>
            <a:spLocks noGrp="1" noChangeArrowheads="1"/>
          </p:cNvSpPr>
          <p:nvPr>
            <p:ph type="body" idx="1"/>
          </p:nvPr>
        </p:nvSpPr>
        <p:spPr/>
        <p:txBody>
          <a:bodyPr/>
          <a:lstStyle/>
          <a:p>
            <a:pPr eaLnBrk="1" hangingPunct="1"/>
            <a:r>
              <a:rPr lang="zh-CN" altLang="en-US" sz="3200" smtClean="0">
                <a:solidFill>
                  <a:srgbClr val="FF0000"/>
                </a:solidFill>
              </a:rPr>
              <a:t>等性杂化：</a:t>
            </a:r>
            <a:r>
              <a:rPr lang="zh-CN" altLang="en-US" sz="3200" smtClean="0"/>
              <a:t>同一类型的杂化轨道中所含的</a:t>
            </a:r>
            <a:r>
              <a:rPr lang="en-US" altLang="zh-CN" sz="3200" smtClean="0"/>
              <a:t>s</a:t>
            </a:r>
            <a:r>
              <a:rPr lang="zh-CN" altLang="en-US" sz="3200" smtClean="0"/>
              <a:t>成分或</a:t>
            </a:r>
            <a:r>
              <a:rPr lang="en-US" altLang="zh-CN" sz="3200" smtClean="0"/>
              <a:t>p</a:t>
            </a:r>
            <a:r>
              <a:rPr lang="zh-CN" altLang="en-US" sz="3200" smtClean="0"/>
              <a:t>成分均相等。即其能量和轨道体积大小都相同的杂化称为等性杂化。如</a:t>
            </a:r>
            <a:r>
              <a:rPr lang="en-US" altLang="zh-CN" sz="3200" smtClean="0"/>
              <a:t>CH</a:t>
            </a:r>
            <a:r>
              <a:rPr lang="en-US" altLang="zh-CN" sz="3200" baseline="-25000" smtClean="0"/>
              <a:t>4</a:t>
            </a:r>
            <a:r>
              <a:rPr lang="zh-CN" altLang="en-US" sz="3200" smtClean="0"/>
              <a:t>分子。</a:t>
            </a:r>
          </a:p>
          <a:p>
            <a:pPr eaLnBrk="1" hangingPunct="1"/>
            <a:r>
              <a:rPr lang="zh-CN" altLang="en-US" sz="3200" smtClean="0">
                <a:solidFill>
                  <a:srgbClr val="FF0000"/>
                </a:solidFill>
              </a:rPr>
              <a:t>不等性杂化</a:t>
            </a:r>
            <a:r>
              <a:rPr lang="zh-CN" altLang="en-US" sz="3200" smtClean="0"/>
              <a:t>：由于有孤电子对占据杂化轨道而产生不完全等同的杂化轨道的过程称为不等性杂化。 如</a:t>
            </a:r>
            <a:r>
              <a:rPr lang="en-US" altLang="zh-CN" sz="3200" smtClean="0"/>
              <a:t>NH</a:t>
            </a:r>
            <a:r>
              <a:rPr lang="en-US" altLang="zh-CN" sz="3200" baseline="-25000" smtClean="0"/>
              <a:t>3</a:t>
            </a:r>
            <a:r>
              <a:rPr lang="en-US" altLang="zh-CN" sz="3200" smtClean="0"/>
              <a:t>,H</a:t>
            </a:r>
            <a:r>
              <a:rPr lang="en-US" altLang="zh-CN" sz="3200" baseline="-25000" smtClean="0"/>
              <a:t>2</a:t>
            </a:r>
            <a:r>
              <a:rPr lang="en-US" altLang="zh-CN" sz="3200" smtClean="0"/>
              <a:t>O</a:t>
            </a:r>
            <a:r>
              <a:rPr lang="zh-CN" altLang="en-US" sz="3200" smtClean="0"/>
              <a:t>等</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3" name="Object 5"/>
          <p:cNvGraphicFramePr>
            <a:graphicFrameLocks noChangeAspect="1"/>
          </p:cNvGraphicFramePr>
          <p:nvPr/>
        </p:nvGraphicFramePr>
        <p:xfrm>
          <a:off x="5292725" y="5589588"/>
          <a:ext cx="3492500" cy="644525"/>
        </p:xfrm>
        <a:graphic>
          <a:graphicData uri="http://schemas.openxmlformats.org/presentationml/2006/ole">
            <p:oleObj spid="_x0000_s20482" name="公式" r:id="rId3" imgW="1091880" imgH="203040" progId="Equation.3">
              <p:embed/>
            </p:oleObj>
          </a:graphicData>
        </a:graphic>
      </p:graphicFrame>
      <p:grpSp>
        <p:nvGrpSpPr>
          <p:cNvPr id="2" name="Group 6"/>
          <p:cNvGrpSpPr>
            <a:grpSpLocks/>
          </p:cNvGrpSpPr>
          <p:nvPr/>
        </p:nvGrpSpPr>
        <p:grpSpPr bwMode="auto">
          <a:xfrm>
            <a:off x="4211638" y="1341438"/>
            <a:ext cx="1727200" cy="606425"/>
            <a:chOff x="1335" y="2352"/>
            <a:chExt cx="960" cy="336"/>
          </a:xfrm>
        </p:grpSpPr>
        <p:sp>
          <p:nvSpPr>
            <p:cNvPr id="18466" name="Line 7"/>
            <p:cNvSpPr>
              <a:spLocks noChangeShapeType="1"/>
            </p:cNvSpPr>
            <p:nvPr/>
          </p:nvSpPr>
          <p:spPr bwMode="auto">
            <a:xfrm>
              <a:off x="1335" y="2688"/>
              <a:ext cx="960" cy="0"/>
            </a:xfrm>
            <a:prstGeom prst="line">
              <a:avLst/>
            </a:prstGeom>
            <a:noFill/>
            <a:ln w="28575">
              <a:solidFill>
                <a:schemeClr val="tx1"/>
              </a:solidFill>
              <a:round/>
              <a:headEnd/>
              <a:tailEnd type="stealth" w="med" len="lg"/>
            </a:ln>
          </p:spPr>
          <p:txBody>
            <a:bodyPr wrap="none" anchor="ctr"/>
            <a:lstStyle/>
            <a:p>
              <a:endParaRPr lang="zh-CN" altLang="en-US"/>
            </a:p>
          </p:txBody>
        </p:sp>
        <p:graphicFrame>
          <p:nvGraphicFramePr>
            <p:cNvPr id="18437" name="Object 8"/>
            <p:cNvGraphicFramePr>
              <a:graphicFrameLocks noChangeAspect="1"/>
            </p:cNvGraphicFramePr>
            <p:nvPr/>
          </p:nvGraphicFramePr>
          <p:xfrm>
            <a:off x="1488" y="2352"/>
            <a:ext cx="807" cy="336"/>
          </p:xfrm>
          <a:graphic>
            <a:graphicData uri="http://schemas.openxmlformats.org/presentationml/2006/ole">
              <p:oleObj spid="_x0000_s20485" name="公式" r:id="rId4" imgW="520560" imgH="228600" progId="Equation.3">
                <p:embed/>
              </p:oleObj>
            </a:graphicData>
          </a:graphic>
        </p:graphicFrame>
      </p:grpSp>
      <p:grpSp>
        <p:nvGrpSpPr>
          <p:cNvPr id="3" name="Group 20"/>
          <p:cNvGrpSpPr>
            <a:grpSpLocks/>
          </p:cNvGrpSpPr>
          <p:nvPr/>
        </p:nvGrpSpPr>
        <p:grpSpPr bwMode="auto">
          <a:xfrm>
            <a:off x="755650" y="1484313"/>
            <a:ext cx="3240088" cy="1295400"/>
            <a:chOff x="432" y="1536"/>
            <a:chExt cx="1863" cy="720"/>
          </a:xfrm>
        </p:grpSpPr>
        <p:sp>
          <p:nvSpPr>
            <p:cNvPr id="18456" name="Oval 21"/>
            <p:cNvSpPr>
              <a:spLocks noChangeArrowheads="1"/>
            </p:cNvSpPr>
            <p:nvPr/>
          </p:nvSpPr>
          <p:spPr bwMode="auto">
            <a:xfrm>
              <a:off x="1056"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57" name="Oval 22"/>
            <p:cNvSpPr>
              <a:spLocks noChangeArrowheads="1"/>
            </p:cNvSpPr>
            <p:nvPr/>
          </p:nvSpPr>
          <p:spPr bwMode="auto">
            <a:xfrm>
              <a:off x="1488"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58" name="Oval 23"/>
            <p:cNvSpPr>
              <a:spLocks noChangeArrowheads="1"/>
            </p:cNvSpPr>
            <p:nvPr/>
          </p:nvSpPr>
          <p:spPr bwMode="auto">
            <a:xfrm>
              <a:off x="1911"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59" name="Line 24"/>
            <p:cNvSpPr>
              <a:spLocks noChangeShapeType="1"/>
            </p:cNvSpPr>
            <p:nvPr/>
          </p:nvSpPr>
          <p:spPr bwMode="auto">
            <a:xfrm flipV="1">
              <a:off x="1248" y="168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60" name="Line 25"/>
            <p:cNvSpPr>
              <a:spLocks noChangeShapeType="1"/>
            </p:cNvSpPr>
            <p:nvPr/>
          </p:nvSpPr>
          <p:spPr bwMode="auto">
            <a:xfrm flipV="1">
              <a:off x="2103" y="168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61" name="Line 26"/>
            <p:cNvSpPr>
              <a:spLocks noChangeShapeType="1"/>
            </p:cNvSpPr>
            <p:nvPr/>
          </p:nvSpPr>
          <p:spPr bwMode="auto">
            <a:xfrm flipV="1">
              <a:off x="1680" y="168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62" name="Oval 27"/>
            <p:cNvSpPr>
              <a:spLocks noChangeArrowheads="1"/>
            </p:cNvSpPr>
            <p:nvPr/>
          </p:nvSpPr>
          <p:spPr bwMode="auto">
            <a:xfrm>
              <a:off x="720" y="1872"/>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63" name="Line 28"/>
            <p:cNvSpPr>
              <a:spLocks noChangeShapeType="1"/>
            </p:cNvSpPr>
            <p:nvPr/>
          </p:nvSpPr>
          <p:spPr bwMode="auto">
            <a:xfrm flipV="1">
              <a:off x="864" y="196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64" name="Line 29"/>
            <p:cNvSpPr>
              <a:spLocks noChangeShapeType="1"/>
            </p:cNvSpPr>
            <p:nvPr/>
          </p:nvSpPr>
          <p:spPr bwMode="auto">
            <a:xfrm>
              <a:off x="960" y="196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65" name="Line 30"/>
            <p:cNvSpPr>
              <a:spLocks noChangeShapeType="1"/>
            </p:cNvSpPr>
            <p:nvPr/>
          </p:nvSpPr>
          <p:spPr bwMode="auto">
            <a:xfrm flipV="1">
              <a:off x="960" y="1950"/>
              <a:ext cx="0" cy="24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18435" name="Object 31"/>
            <p:cNvGraphicFramePr>
              <a:graphicFrameLocks noChangeAspect="1"/>
            </p:cNvGraphicFramePr>
            <p:nvPr/>
          </p:nvGraphicFramePr>
          <p:xfrm>
            <a:off x="720" y="1536"/>
            <a:ext cx="406" cy="348"/>
          </p:xfrm>
          <a:graphic>
            <a:graphicData uri="http://schemas.openxmlformats.org/presentationml/2006/ole">
              <p:oleObj spid="_x0000_s20483" name="公式" r:id="rId5" imgW="203040" imgH="203040" progId="Equation.3">
                <p:embed/>
              </p:oleObj>
            </a:graphicData>
          </a:graphic>
        </p:graphicFrame>
        <p:graphicFrame>
          <p:nvGraphicFramePr>
            <p:cNvPr id="18436" name="Object 32"/>
            <p:cNvGraphicFramePr>
              <a:graphicFrameLocks noChangeAspect="1"/>
            </p:cNvGraphicFramePr>
            <p:nvPr/>
          </p:nvGraphicFramePr>
          <p:xfrm>
            <a:off x="432" y="1897"/>
            <a:ext cx="320" cy="311"/>
          </p:xfrm>
          <a:graphic>
            <a:graphicData uri="http://schemas.openxmlformats.org/presentationml/2006/ole">
              <p:oleObj spid="_x0000_s20484" name="公式" r:id="rId6" imgW="177480" imgH="177480" progId="Equation.3">
                <p:embed/>
              </p:oleObj>
            </a:graphicData>
          </a:graphic>
        </p:graphicFrame>
      </p:grpSp>
      <p:pic>
        <p:nvPicPr>
          <p:cNvPr id="32801" name="Picture 33" descr="氨分子结构"/>
          <p:cNvPicPr>
            <a:picLocks noChangeAspect="1" noChangeArrowheads="1"/>
          </p:cNvPicPr>
          <p:nvPr/>
        </p:nvPicPr>
        <p:blipFill>
          <a:blip r:embed="rId7">
            <a:clrChange>
              <a:clrFrom>
                <a:srgbClr val="FEFEFE"/>
              </a:clrFrom>
              <a:clrTo>
                <a:srgbClr val="FEFEFE">
                  <a:alpha val="0"/>
                </a:srgbClr>
              </a:clrTo>
            </a:clrChange>
          </a:blip>
          <a:srcRect/>
          <a:stretch>
            <a:fillRect/>
          </a:stretch>
        </p:blipFill>
        <p:spPr bwMode="auto">
          <a:xfrm>
            <a:off x="1042988" y="2997200"/>
            <a:ext cx="4032250" cy="3451225"/>
          </a:xfrm>
          <a:prstGeom prst="rect">
            <a:avLst/>
          </a:prstGeom>
          <a:noFill/>
          <a:ln w="9525">
            <a:noFill/>
            <a:miter lim="800000"/>
            <a:headEnd/>
            <a:tailEnd/>
          </a:ln>
        </p:spPr>
      </p:pic>
      <p:grpSp>
        <p:nvGrpSpPr>
          <p:cNvPr id="4" name="Group 37"/>
          <p:cNvGrpSpPr>
            <a:grpSpLocks/>
          </p:cNvGrpSpPr>
          <p:nvPr/>
        </p:nvGrpSpPr>
        <p:grpSpPr bwMode="auto">
          <a:xfrm>
            <a:off x="6011863" y="1412875"/>
            <a:ext cx="2952750" cy="1289050"/>
            <a:chOff x="4263" y="1661"/>
            <a:chExt cx="1497" cy="608"/>
          </a:xfrm>
        </p:grpSpPr>
        <p:grpSp>
          <p:nvGrpSpPr>
            <p:cNvPr id="5" name="Group 9"/>
            <p:cNvGrpSpPr>
              <a:grpSpLocks/>
            </p:cNvGrpSpPr>
            <p:nvPr/>
          </p:nvGrpSpPr>
          <p:grpSpPr bwMode="auto">
            <a:xfrm>
              <a:off x="4263" y="1661"/>
              <a:ext cx="1497" cy="338"/>
              <a:chOff x="3360" y="1728"/>
              <a:chExt cx="1680" cy="384"/>
            </a:xfrm>
          </p:grpSpPr>
          <p:sp>
            <p:nvSpPr>
              <p:cNvPr id="18447" name="Oval 10"/>
              <p:cNvSpPr>
                <a:spLocks noChangeArrowheads="1"/>
              </p:cNvSpPr>
              <p:nvPr/>
            </p:nvSpPr>
            <p:spPr bwMode="auto">
              <a:xfrm>
                <a:off x="4656" y="172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48" name="Oval 11"/>
              <p:cNvSpPr>
                <a:spLocks noChangeArrowheads="1"/>
              </p:cNvSpPr>
              <p:nvPr/>
            </p:nvSpPr>
            <p:spPr bwMode="auto">
              <a:xfrm>
                <a:off x="4224" y="172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49" name="Oval 12"/>
              <p:cNvSpPr>
                <a:spLocks noChangeArrowheads="1"/>
              </p:cNvSpPr>
              <p:nvPr/>
            </p:nvSpPr>
            <p:spPr bwMode="auto">
              <a:xfrm>
                <a:off x="3792" y="172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50" name="Oval 13"/>
              <p:cNvSpPr>
                <a:spLocks noChangeArrowheads="1"/>
              </p:cNvSpPr>
              <p:nvPr/>
            </p:nvSpPr>
            <p:spPr bwMode="auto">
              <a:xfrm>
                <a:off x="3360" y="1728"/>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8451" name="Line 14"/>
              <p:cNvSpPr>
                <a:spLocks noChangeShapeType="1"/>
              </p:cNvSpPr>
              <p:nvPr/>
            </p:nvSpPr>
            <p:spPr bwMode="auto">
              <a:xfrm flipV="1">
                <a:off x="3504" y="1776"/>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52" name="Line 15"/>
              <p:cNvSpPr>
                <a:spLocks noChangeShapeType="1"/>
              </p:cNvSpPr>
              <p:nvPr/>
            </p:nvSpPr>
            <p:spPr bwMode="auto">
              <a:xfrm>
                <a:off x="3600" y="1776"/>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53" name="Line 16"/>
              <p:cNvSpPr>
                <a:spLocks noChangeShapeType="1"/>
              </p:cNvSpPr>
              <p:nvPr/>
            </p:nvSpPr>
            <p:spPr bwMode="auto">
              <a:xfrm flipV="1">
                <a:off x="4416" y="1776"/>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54" name="Line 17"/>
              <p:cNvSpPr>
                <a:spLocks noChangeShapeType="1"/>
              </p:cNvSpPr>
              <p:nvPr/>
            </p:nvSpPr>
            <p:spPr bwMode="auto">
              <a:xfrm flipV="1">
                <a:off x="4848" y="1776"/>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8455" name="Line 18"/>
              <p:cNvSpPr>
                <a:spLocks noChangeShapeType="1"/>
              </p:cNvSpPr>
              <p:nvPr/>
            </p:nvSpPr>
            <p:spPr bwMode="auto">
              <a:xfrm flipV="1">
                <a:off x="3984" y="1776"/>
                <a:ext cx="0" cy="24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18446" name="Text Box 36"/>
            <p:cNvSpPr txBox="1">
              <a:spLocks noChangeArrowheads="1"/>
            </p:cNvSpPr>
            <p:nvPr/>
          </p:nvSpPr>
          <p:spPr bwMode="auto">
            <a:xfrm>
              <a:off x="4399" y="2024"/>
              <a:ext cx="1361" cy="245"/>
            </a:xfrm>
            <a:prstGeom prst="rect">
              <a:avLst/>
            </a:prstGeom>
            <a:noFill/>
            <a:ln w="9525">
              <a:noFill/>
              <a:miter lim="800000"/>
              <a:headEnd/>
              <a:tailEnd/>
            </a:ln>
          </p:spPr>
          <p:txBody>
            <a:bodyPr>
              <a:spAutoFit/>
            </a:bodyPr>
            <a:lstStyle/>
            <a:p>
              <a:pPr eaLnBrk="0" hangingPunct="0"/>
              <a:r>
                <a:rPr lang="en-US" altLang="zh-CN" b="1">
                  <a:ea typeface="宋体" pitchFamily="2" charset="-122"/>
                </a:rPr>
                <a:t>sp</a:t>
              </a:r>
              <a:r>
                <a:rPr lang="en-US" altLang="zh-CN" b="1" baseline="30000">
                  <a:ea typeface="宋体" pitchFamily="2" charset="-122"/>
                </a:rPr>
                <a:t>3</a:t>
              </a:r>
              <a:r>
                <a:rPr lang="zh-CN" altLang="en-US" b="1">
                  <a:ea typeface="宋体" pitchFamily="2" charset="-122"/>
                </a:rPr>
                <a:t>杂化轨道</a:t>
              </a:r>
            </a:p>
          </p:txBody>
        </p:sp>
      </p:grpSp>
      <p:grpSp>
        <p:nvGrpSpPr>
          <p:cNvPr id="6" name="Group 40"/>
          <p:cNvGrpSpPr>
            <a:grpSpLocks/>
          </p:cNvGrpSpPr>
          <p:nvPr/>
        </p:nvGrpSpPr>
        <p:grpSpPr bwMode="auto">
          <a:xfrm>
            <a:off x="250825" y="404813"/>
            <a:ext cx="8064500" cy="712787"/>
            <a:chOff x="249" y="119"/>
            <a:chExt cx="5080" cy="449"/>
          </a:xfrm>
        </p:grpSpPr>
        <p:sp>
          <p:nvSpPr>
            <p:cNvPr id="18443" name="Text Box 38"/>
            <p:cNvSpPr txBox="1">
              <a:spLocks noChangeArrowheads="1"/>
            </p:cNvSpPr>
            <p:nvPr/>
          </p:nvSpPr>
          <p:spPr bwMode="auto">
            <a:xfrm>
              <a:off x="249" y="119"/>
              <a:ext cx="2585" cy="404"/>
            </a:xfrm>
            <a:prstGeom prst="rect">
              <a:avLst/>
            </a:prstGeom>
            <a:noFill/>
            <a:ln w="9525">
              <a:noFill/>
              <a:miter lim="800000"/>
              <a:headEnd/>
              <a:tailEnd/>
            </a:ln>
          </p:spPr>
          <p:txBody>
            <a:bodyPr>
              <a:spAutoFit/>
            </a:bodyPr>
            <a:lstStyle/>
            <a:p>
              <a:pPr eaLnBrk="0" hangingPunct="0"/>
              <a:r>
                <a:rPr lang="en-US" altLang="zh-CN" sz="3600" b="1">
                  <a:solidFill>
                    <a:srgbClr val="FF0000"/>
                  </a:solidFill>
                  <a:ea typeface="楷体_GB2312" pitchFamily="49" charset="-122"/>
                </a:rPr>
                <a:t>sp</a:t>
              </a:r>
              <a:r>
                <a:rPr lang="en-US" altLang="zh-CN" sz="3600" b="1" baseline="30000">
                  <a:solidFill>
                    <a:srgbClr val="FF0000"/>
                  </a:solidFill>
                  <a:ea typeface="楷体_GB2312" pitchFamily="49" charset="-122"/>
                </a:rPr>
                <a:t>3</a:t>
              </a:r>
              <a:r>
                <a:rPr lang="zh-CN" altLang="en-US" sz="3600" b="1">
                  <a:solidFill>
                    <a:srgbClr val="FF0000"/>
                  </a:solidFill>
                  <a:ea typeface="楷体" pitchFamily="49" charset="-122"/>
                </a:rPr>
                <a:t>不等性杂化</a:t>
              </a:r>
              <a:r>
                <a:rPr lang="en-US" altLang="zh-CN" sz="3600" b="1">
                  <a:solidFill>
                    <a:srgbClr val="FF0000"/>
                  </a:solidFill>
                  <a:ea typeface="楷体" pitchFamily="49" charset="-122"/>
                </a:rPr>
                <a:t>——</a:t>
              </a:r>
            </a:p>
          </p:txBody>
        </p:sp>
        <p:sp>
          <p:nvSpPr>
            <p:cNvPr id="18444" name="Text Box 39"/>
            <p:cNvSpPr txBox="1">
              <a:spLocks noChangeArrowheads="1"/>
            </p:cNvSpPr>
            <p:nvPr/>
          </p:nvSpPr>
          <p:spPr bwMode="auto">
            <a:xfrm>
              <a:off x="2789" y="164"/>
              <a:ext cx="2540" cy="404"/>
            </a:xfrm>
            <a:prstGeom prst="rect">
              <a:avLst/>
            </a:prstGeom>
            <a:noFill/>
            <a:ln w="9525">
              <a:noFill/>
              <a:miter lim="800000"/>
              <a:headEnd/>
              <a:tailEnd/>
            </a:ln>
          </p:spPr>
          <p:txBody>
            <a:bodyPr>
              <a:spAutoFit/>
            </a:bodyPr>
            <a:lstStyle/>
            <a:p>
              <a:r>
                <a:rPr lang="en-US" altLang="zh-CN" sz="3600" b="1">
                  <a:ea typeface="宋体" pitchFamily="2" charset="-122"/>
                  <a:cs typeface="Times New Roman" pitchFamily="18" charset="0"/>
                </a:rPr>
                <a:t>NH</a:t>
              </a:r>
              <a:r>
                <a:rPr lang="en-US" altLang="zh-CN" sz="3600" b="1" baseline="-25000">
                  <a:ea typeface="宋体" pitchFamily="2" charset="-122"/>
                  <a:cs typeface="Times New Roman" pitchFamily="18" charset="0"/>
                </a:rPr>
                <a:t>3</a:t>
              </a:r>
              <a:r>
                <a:rPr lang="zh-CN" altLang="en-US" sz="3600" b="1">
                  <a:ea typeface="宋体" pitchFamily="2" charset="-122"/>
                  <a:cs typeface="Times New Roman" pitchFamily="18" charset="0"/>
                </a:rPr>
                <a:t>分子的形成</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801"/>
                                        </p:tgtEl>
                                        <p:attrNameLst>
                                          <p:attrName>style.visibility</p:attrName>
                                        </p:attrNameLst>
                                      </p:cBhvr>
                                      <p:to>
                                        <p:strVal val="visible"/>
                                      </p:to>
                                    </p:set>
                                    <p:animEffect transition="in" filter="wipe(left)">
                                      <p:cBhvr>
                                        <p:cTn id="22" dur="500"/>
                                        <p:tgtEl>
                                          <p:spTgt spid="328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73"/>
                                        </p:tgtEl>
                                        <p:attrNameLst>
                                          <p:attrName>style.visibility</p:attrName>
                                        </p:attrNameLst>
                                      </p:cBhvr>
                                      <p:to>
                                        <p:strVal val="visible"/>
                                      </p:to>
                                    </p:set>
                                    <p:animEffect transition="in" filter="wipe(left)">
                                      <p:cBhvr>
                                        <p:cTn id="27"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6" name="Object 4"/>
          <p:cNvGraphicFramePr>
            <a:graphicFrameLocks noChangeAspect="1"/>
          </p:cNvGraphicFramePr>
          <p:nvPr/>
        </p:nvGraphicFramePr>
        <p:xfrm>
          <a:off x="5292725" y="5734050"/>
          <a:ext cx="3348038" cy="615950"/>
        </p:xfrm>
        <a:graphic>
          <a:graphicData uri="http://schemas.openxmlformats.org/presentationml/2006/ole">
            <p:oleObj spid="_x0000_s21506" name="公式" r:id="rId3" imgW="1091880" imgH="203040" progId="Equation.3">
              <p:embed/>
            </p:oleObj>
          </a:graphicData>
        </a:graphic>
      </p:graphicFrame>
      <p:grpSp>
        <p:nvGrpSpPr>
          <p:cNvPr id="2" name="Group 6"/>
          <p:cNvGrpSpPr>
            <a:grpSpLocks/>
          </p:cNvGrpSpPr>
          <p:nvPr/>
        </p:nvGrpSpPr>
        <p:grpSpPr bwMode="auto">
          <a:xfrm>
            <a:off x="3779838" y="1341438"/>
            <a:ext cx="1763712" cy="612775"/>
            <a:chOff x="2631" y="912"/>
            <a:chExt cx="969" cy="384"/>
          </a:xfrm>
        </p:grpSpPr>
        <p:sp>
          <p:nvSpPr>
            <p:cNvPr id="19492" name="Line 7"/>
            <p:cNvSpPr>
              <a:spLocks noChangeShapeType="1"/>
            </p:cNvSpPr>
            <p:nvPr/>
          </p:nvSpPr>
          <p:spPr bwMode="auto">
            <a:xfrm>
              <a:off x="2631" y="1296"/>
              <a:ext cx="960" cy="0"/>
            </a:xfrm>
            <a:prstGeom prst="line">
              <a:avLst/>
            </a:prstGeom>
            <a:noFill/>
            <a:ln w="28575">
              <a:solidFill>
                <a:schemeClr val="tx1"/>
              </a:solidFill>
              <a:round/>
              <a:headEnd/>
              <a:tailEnd type="stealth" w="med" len="lg"/>
            </a:ln>
          </p:spPr>
          <p:txBody>
            <a:bodyPr wrap="none" anchor="ctr"/>
            <a:lstStyle/>
            <a:p>
              <a:endParaRPr lang="zh-CN" altLang="en-US"/>
            </a:p>
          </p:txBody>
        </p:sp>
        <p:graphicFrame>
          <p:nvGraphicFramePr>
            <p:cNvPr id="19461" name="Object 8"/>
            <p:cNvGraphicFramePr>
              <a:graphicFrameLocks noChangeAspect="1"/>
            </p:cNvGraphicFramePr>
            <p:nvPr/>
          </p:nvGraphicFramePr>
          <p:xfrm>
            <a:off x="2793" y="912"/>
            <a:ext cx="807" cy="336"/>
          </p:xfrm>
          <a:graphic>
            <a:graphicData uri="http://schemas.openxmlformats.org/presentationml/2006/ole">
              <p:oleObj spid="_x0000_s21509" name="公式" r:id="rId4" imgW="520560" imgH="228600" progId="Equation.3">
                <p:embed/>
              </p:oleObj>
            </a:graphicData>
          </a:graphic>
        </p:graphicFrame>
      </p:grpSp>
      <p:grpSp>
        <p:nvGrpSpPr>
          <p:cNvPr id="3" name="Group 9"/>
          <p:cNvGrpSpPr>
            <a:grpSpLocks/>
          </p:cNvGrpSpPr>
          <p:nvPr/>
        </p:nvGrpSpPr>
        <p:grpSpPr bwMode="auto">
          <a:xfrm>
            <a:off x="468313" y="1557338"/>
            <a:ext cx="3167062" cy="1225550"/>
            <a:chOff x="736" y="1092"/>
            <a:chExt cx="1856" cy="732"/>
          </a:xfrm>
        </p:grpSpPr>
        <p:sp>
          <p:nvSpPr>
            <p:cNvPr id="19482" name="Oval 10"/>
            <p:cNvSpPr>
              <a:spLocks noChangeArrowheads="1"/>
            </p:cNvSpPr>
            <p:nvPr/>
          </p:nvSpPr>
          <p:spPr bwMode="auto">
            <a:xfrm>
              <a:off x="1344" y="110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3" name="Oval 11"/>
            <p:cNvSpPr>
              <a:spLocks noChangeArrowheads="1"/>
            </p:cNvSpPr>
            <p:nvPr/>
          </p:nvSpPr>
          <p:spPr bwMode="auto">
            <a:xfrm>
              <a:off x="1056" y="1440"/>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4" name="Oval 12"/>
            <p:cNvSpPr>
              <a:spLocks noChangeArrowheads="1"/>
            </p:cNvSpPr>
            <p:nvPr/>
          </p:nvSpPr>
          <p:spPr bwMode="auto">
            <a:xfrm>
              <a:off x="1776" y="110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5" name="Oval 13"/>
            <p:cNvSpPr>
              <a:spLocks noChangeArrowheads="1"/>
            </p:cNvSpPr>
            <p:nvPr/>
          </p:nvSpPr>
          <p:spPr bwMode="auto">
            <a:xfrm>
              <a:off x="2208" y="110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6" name="Line 14"/>
            <p:cNvSpPr>
              <a:spLocks noChangeShapeType="1"/>
            </p:cNvSpPr>
            <p:nvPr/>
          </p:nvSpPr>
          <p:spPr bwMode="auto">
            <a:xfrm flipV="1">
              <a:off x="1488" y="120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87" name="Line 15"/>
            <p:cNvSpPr>
              <a:spLocks noChangeShapeType="1"/>
            </p:cNvSpPr>
            <p:nvPr/>
          </p:nvSpPr>
          <p:spPr bwMode="auto">
            <a:xfrm flipV="1">
              <a:off x="1200" y="14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88" name="Line 16"/>
            <p:cNvSpPr>
              <a:spLocks noChangeShapeType="1"/>
            </p:cNvSpPr>
            <p:nvPr/>
          </p:nvSpPr>
          <p:spPr bwMode="auto">
            <a:xfrm>
              <a:off x="1296" y="1488"/>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89" name="Line 17"/>
            <p:cNvSpPr>
              <a:spLocks noChangeShapeType="1"/>
            </p:cNvSpPr>
            <p:nvPr/>
          </p:nvSpPr>
          <p:spPr bwMode="auto">
            <a:xfrm>
              <a:off x="1584" y="120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90" name="Line 18"/>
            <p:cNvSpPr>
              <a:spLocks noChangeShapeType="1"/>
            </p:cNvSpPr>
            <p:nvPr/>
          </p:nvSpPr>
          <p:spPr bwMode="auto">
            <a:xfrm flipV="1">
              <a:off x="2400" y="1200"/>
              <a:ext cx="0"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91" name="Line 19"/>
            <p:cNvSpPr>
              <a:spLocks noChangeShapeType="1"/>
            </p:cNvSpPr>
            <p:nvPr/>
          </p:nvSpPr>
          <p:spPr bwMode="auto">
            <a:xfrm flipV="1">
              <a:off x="1968" y="1200"/>
              <a:ext cx="0" cy="240"/>
            </a:xfrm>
            <a:prstGeom prst="line">
              <a:avLst/>
            </a:prstGeom>
            <a:noFill/>
            <a:ln w="9525">
              <a:solidFill>
                <a:schemeClr val="tx1"/>
              </a:solidFill>
              <a:round/>
              <a:headEnd/>
              <a:tailEnd type="stealth" w="med" len="lg"/>
            </a:ln>
          </p:spPr>
          <p:txBody>
            <a:bodyPr wrap="none" anchor="ctr"/>
            <a:lstStyle/>
            <a:p>
              <a:endParaRPr lang="zh-CN" altLang="en-US"/>
            </a:p>
          </p:txBody>
        </p:sp>
        <p:graphicFrame>
          <p:nvGraphicFramePr>
            <p:cNvPr id="19459" name="Object 20"/>
            <p:cNvGraphicFramePr>
              <a:graphicFrameLocks noChangeAspect="1"/>
            </p:cNvGraphicFramePr>
            <p:nvPr/>
          </p:nvGraphicFramePr>
          <p:xfrm>
            <a:off x="890" y="1092"/>
            <a:ext cx="406" cy="348"/>
          </p:xfrm>
          <a:graphic>
            <a:graphicData uri="http://schemas.openxmlformats.org/presentationml/2006/ole">
              <p:oleObj spid="_x0000_s21507" name="公式" r:id="rId5" imgW="203040" imgH="203040" progId="Equation.3">
                <p:embed/>
              </p:oleObj>
            </a:graphicData>
          </a:graphic>
        </p:graphicFrame>
        <p:graphicFrame>
          <p:nvGraphicFramePr>
            <p:cNvPr id="19460" name="Object 21"/>
            <p:cNvGraphicFramePr>
              <a:graphicFrameLocks noChangeAspect="1"/>
            </p:cNvGraphicFramePr>
            <p:nvPr/>
          </p:nvGraphicFramePr>
          <p:xfrm>
            <a:off x="736" y="1435"/>
            <a:ext cx="320" cy="311"/>
          </p:xfrm>
          <a:graphic>
            <a:graphicData uri="http://schemas.openxmlformats.org/presentationml/2006/ole">
              <p:oleObj spid="_x0000_s21508" name="公式" r:id="rId6" imgW="177480" imgH="177480" progId="Equation.3">
                <p:embed/>
              </p:oleObj>
            </a:graphicData>
          </a:graphic>
        </p:graphicFrame>
      </p:grpSp>
      <p:pic>
        <p:nvPicPr>
          <p:cNvPr id="33826" name="Picture 34" descr="水分子结构"/>
          <p:cNvPicPr>
            <a:picLocks noChangeAspect="1" noChangeArrowheads="1"/>
          </p:cNvPicPr>
          <p:nvPr/>
        </p:nvPicPr>
        <p:blipFill>
          <a:blip r:embed="rId7">
            <a:clrChange>
              <a:clrFrom>
                <a:srgbClr val="FFF7FB"/>
              </a:clrFrom>
              <a:clrTo>
                <a:srgbClr val="FFF7FB">
                  <a:alpha val="0"/>
                </a:srgbClr>
              </a:clrTo>
            </a:clrChange>
          </a:blip>
          <a:srcRect/>
          <a:stretch>
            <a:fillRect/>
          </a:stretch>
        </p:blipFill>
        <p:spPr bwMode="auto">
          <a:xfrm>
            <a:off x="1763713" y="2997200"/>
            <a:ext cx="3259137" cy="3384550"/>
          </a:xfrm>
          <a:prstGeom prst="rect">
            <a:avLst/>
          </a:prstGeom>
          <a:noFill/>
          <a:ln w="9525">
            <a:noFill/>
            <a:miter lim="800000"/>
            <a:headEnd/>
            <a:tailEnd/>
          </a:ln>
        </p:spPr>
      </p:pic>
      <p:grpSp>
        <p:nvGrpSpPr>
          <p:cNvPr id="4" name="Group 39"/>
          <p:cNvGrpSpPr>
            <a:grpSpLocks/>
          </p:cNvGrpSpPr>
          <p:nvPr/>
        </p:nvGrpSpPr>
        <p:grpSpPr bwMode="auto">
          <a:xfrm>
            <a:off x="5651500" y="1412875"/>
            <a:ext cx="3097213" cy="1220788"/>
            <a:chOff x="3651" y="1162"/>
            <a:chExt cx="1587" cy="632"/>
          </a:xfrm>
        </p:grpSpPr>
        <p:grpSp>
          <p:nvGrpSpPr>
            <p:cNvPr id="5" name="Group 38"/>
            <p:cNvGrpSpPr>
              <a:grpSpLocks/>
            </p:cNvGrpSpPr>
            <p:nvPr/>
          </p:nvGrpSpPr>
          <p:grpSpPr bwMode="auto">
            <a:xfrm>
              <a:off x="3651" y="1162"/>
              <a:ext cx="1545" cy="352"/>
              <a:chOff x="3648" y="1584"/>
              <a:chExt cx="1680" cy="384"/>
            </a:xfrm>
          </p:grpSpPr>
          <p:grpSp>
            <p:nvGrpSpPr>
              <p:cNvPr id="6" name="Group 36"/>
              <p:cNvGrpSpPr>
                <a:grpSpLocks/>
              </p:cNvGrpSpPr>
              <p:nvPr/>
            </p:nvGrpSpPr>
            <p:grpSpPr bwMode="auto">
              <a:xfrm>
                <a:off x="3648" y="1584"/>
                <a:ext cx="1680" cy="384"/>
                <a:chOff x="3648" y="1584"/>
                <a:chExt cx="1680" cy="384"/>
              </a:xfrm>
            </p:grpSpPr>
            <p:sp>
              <p:nvSpPr>
                <p:cNvPr id="19477" name="Oval 23"/>
                <p:cNvSpPr>
                  <a:spLocks noChangeArrowheads="1"/>
                </p:cNvSpPr>
                <p:nvPr/>
              </p:nvSpPr>
              <p:spPr bwMode="auto">
                <a:xfrm>
                  <a:off x="4512"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78" name="Oval 24"/>
                <p:cNvSpPr>
                  <a:spLocks noChangeArrowheads="1"/>
                </p:cNvSpPr>
                <p:nvPr/>
              </p:nvSpPr>
              <p:spPr bwMode="auto">
                <a:xfrm>
                  <a:off x="4080"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79" name="Oval 25"/>
                <p:cNvSpPr>
                  <a:spLocks noChangeArrowheads="1"/>
                </p:cNvSpPr>
                <p:nvPr/>
              </p:nvSpPr>
              <p:spPr bwMode="auto">
                <a:xfrm>
                  <a:off x="3648"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0" name="Oval 30"/>
                <p:cNvSpPr>
                  <a:spLocks noChangeArrowheads="1"/>
                </p:cNvSpPr>
                <p:nvPr/>
              </p:nvSpPr>
              <p:spPr bwMode="auto">
                <a:xfrm>
                  <a:off x="4944" y="1584"/>
                  <a:ext cx="384" cy="384"/>
                </a:xfrm>
                <a:prstGeom prst="ellipse">
                  <a:avLst/>
                </a:prstGeom>
                <a:solidFill>
                  <a:schemeClr val="bg1"/>
                </a:solidFill>
                <a:ln w="9525">
                  <a:solidFill>
                    <a:schemeClr val="tx1"/>
                  </a:solidFill>
                  <a:round/>
                  <a:headEnd/>
                  <a:tailEnd/>
                </a:ln>
              </p:spPr>
              <p:txBody>
                <a:bodyPr wrap="none" anchor="ctr"/>
                <a:lstStyle/>
                <a:p>
                  <a:pPr>
                    <a:spcBef>
                      <a:spcPct val="0"/>
                    </a:spcBef>
                  </a:pPr>
                  <a:endParaRPr lang="zh-CN" altLang="zh-CN" sz="3200" b="1">
                    <a:latin typeface="FrysBaskerville BT" pitchFamily="18" charset="0"/>
                    <a:ea typeface="楷体" pitchFamily="49" charset="-122"/>
                  </a:endParaRPr>
                </a:p>
              </p:txBody>
            </p:sp>
            <p:sp>
              <p:nvSpPr>
                <p:cNvPr id="19481" name="Line 33"/>
                <p:cNvSpPr>
                  <a:spLocks noChangeShapeType="1"/>
                </p:cNvSpPr>
                <p:nvPr/>
              </p:nvSpPr>
              <p:spPr bwMode="auto">
                <a:xfrm flipV="1">
                  <a:off x="4704" y="1680"/>
                  <a:ext cx="0" cy="24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19472" name="Line 26"/>
              <p:cNvSpPr>
                <a:spLocks noChangeShapeType="1"/>
              </p:cNvSpPr>
              <p:nvPr/>
            </p:nvSpPr>
            <p:spPr bwMode="auto">
              <a:xfrm flipV="1">
                <a:off x="4224" y="1680"/>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73" name="Line 27"/>
              <p:cNvSpPr>
                <a:spLocks noChangeShapeType="1"/>
              </p:cNvSpPr>
              <p:nvPr/>
            </p:nvSpPr>
            <p:spPr bwMode="auto">
              <a:xfrm flipV="1">
                <a:off x="3792" y="1680"/>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74" name="Line 28"/>
              <p:cNvSpPr>
                <a:spLocks noChangeShapeType="1"/>
              </p:cNvSpPr>
              <p:nvPr/>
            </p:nvSpPr>
            <p:spPr bwMode="auto">
              <a:xfrm>
                <a:off x="4320" y="1680"/>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75" name="Line 29"/>
              <p:cNvSpPr>
                <a:spLocks noChangeShapeType="1"/>
              </p:cNvSpPr>
              <p:nvPr/>
            </p:nvSpPr>
            <p:spPr bwMode="auto">
              <a:xfrm>
                <a:off x="3888" y="1680"/>
                <a:ext cx="1" cy="240"/>
              </a:xfrm>
              <a:prstGeom prst="line">
                <a:avLst/>
              </a:prstGeom>
              <a:noFill/>
              <a:ln w="9525">
                <a:solidFill>
                  <a:schemeClr val="tx1"/>
                </a:solidFill>
                <a:round/>
                <a:headEnd/>
                <a:tailEnd type="stealth" w="med" len="lg"/>
              </a:ln>
            </p:spPr>
            <p:txBody>
              <a:bodyPr wrap="none" anchor="ctr"/>
              <a:lstStyle/>
              <a:p>
                <a:endParaRPr lang="zh-CN" altLang="en-US"/>
              </a:p>
            </p:txBody>
          </p:sp>
          <p:sp>
            <p:nvSpPr>
              <p:cNvPr id="19476" name="Line 32"/>
              <p:cNvSpPr>
                <a:spLocks noChangeShapeType="1"/>
              </p:cNvSpPr>
              <p:nvPr/>
            </p:nvSpPr>
            <p:spPr bwMode="auto">
              <a:xfrm flipV="1">
                <a:off x="5136" y="1680"/>
                <a:ext cx="0" cy="240"/>
              </a:xfrm>
              <a:prstGeom prst="line">
                <a:avLst/>
              </a:prstGeom>
              <a:noFill/>
              <a:ln w="9525">
                <a:solidFill>
                  <a:schemeClr val="tx1"/>
                </a:solidFill>
                <a:round/>
                <a:headEnd/>
                <a:tailEnd type="stealth" w="med" len="lg"/>
              </a:ln>
            </p:spPr>
            <p:txBody>
              <a:bodyPr wrap="none" anchor="ctr"/>
              <a:lstStyle/>
              <a:p>
                <a:endParaRPr lang="zh-CN" altLang="en-US"/>
              </a:p>
            </p:txBody>
          </p:sp>
        </p:grpSp>
        <p:sp>
          <p:nvSpPr>
            <p:cNvPr id="19470" name="Text Box 37"/>
            <p:cNvSpPr txBox="1">
              <a:spLocks noChangeArrowheads="1"/>
            </p:cNvSpPr>
            <p:nvPr/>
          </p:nvSpPr>
          <p:spPr bwMode="auto">
            <a:xfrm>
              <a:off x="3787" y="1525"/>
              <a:ext cx="1451" cy="269"/>
            </a:xfrm>
            <a:prstGeom prst="rect">
              <a:avLst/>
            </a:prstGeom>
            <a:noFill/>
            <a:ln w="9525">
              <a:noFill/>
              <a:miter lim="800000"/>
              <a:headEnd/>
              <a:tailEnd/>
            </a:ln>
          </p:spPr>
          <p:txBody>
            <a:bodyPr>
              <a:spAutoFit/>
            </a:bodyPr>
            <a:lstStyle/>
            <a:p>
              <a:pPr eaLnBrk="0" hangingPunct="0"/>
              <a:r>
                <a:rPr lang="en-US" altLang="zh-CN" b="1">
                  <a:ea typeface="宋体" pitchFamily="2" charset="-122"/>
                </a:rPr>
                <a:t>sp</a:t>
              </a:r>
              <a:r>
                <a:rPr lang="en-US" altLang="zh-CN" b="1" baseline="30000">
                  <a:ea typeface="宋体" pitchFamily="2" charset="-122"/>
                </a:rPr>
                <a:t>3</a:t>
              </a:r>
              <a:r>
                <a:rPr lang="zh-CN" altLang="en-US" b="1">
                  <a:ea typeface="宋体" pitchFamily="2" charset="-122"/>
                </a:rPr>
                <a:t>杂化轨道</a:t>
              </a:r>
            </a:p>
          </p:txBody>
        </p:sp>
      </p:grpSp>
      <p:grpSp>
        <p:nvGrpSpPr>
          <p:cNvPr id="7" name="Group 40"/>
          <p:cNvGrpSpPr>
            <a:grpSpLocks/>
          </p:cNvGrpSpPr>
          <p:nvPr/>
        </p:nvGrpSpPr>
        <p:grpSpPr bwMode="auto">
          <a:xfrm>
            <a:off x="250825" y="404813"/>
            <a:ext cx="8064500" cy="712787"/>
            <a:chOff x="249" y="119"/>
            <a:chExt cx="5080" cy="449"/>
          </a:xfrm>
        </p:grpSpPr>
        <p:sp>
          <p:nvSpPr>
            <p:cNvPr id="19467" name="Text Box 41"/>
            <p:cNvSpPr txBox="1">
              <a:spLocks noChangeArrowheads="1"/>
            </p:cNvSpPr>
            <p:nvPr/>
          </p:nvSpPr>
          <p:spPr bwMode="auto">
            <a:xfrm>
              <a:off x="249" y="119"/>
              <a:ext cx="2585" cy="404"/>
            </a:xfrm>
            <a:prstGeom prst="rect">
              <a:avLst/>
            </a:prstGeom>
            <a:noFill/>
            <a:ln w="9525">
              <a:noFill/>
              <a:miter lim="800000"/>
              <a:headEnd/>
              <a:tailEnd/>
            </a:ln>
          </p:spPr>
          <p:txBody>
            <a:bodyPr>
              <a:spAutoFit/>
            </a:bodyPr>
            <a:lstStyle/>
            <a:p>
              <a:pPr eaLnBrk="0" hangingPunct="0"/>
              <a:r>
                <a:rPr lang="en-US" altLang="zh-CN" sz="3600" b="1">
                  <a:solidFill>
                    <a:srgbClr val="FF0000"/>
                  </a:solidFill>
                  <a:ea typeface="楷体_GB2312" pitchFamily="49" charset="-122"/>
                </a:rPr>
                <a:t>sp</a:t>
              </a:r>
              <a:r>
                <a:rPr lang="en-US" altLang="zh-CN" sz="3600" b="1" baseline="30000">
                  <a:solidFill>
                    <a:srgbClr val="FF0000"/>
                  </a:solidFill>
                  <a:ea typeface="楷体_GB2312" pitchFamily="49" charset="-122"/>
                </a:rPr>
                <a:t>3</a:t>
              </a:r>
              <a:r>
                <a:rPr lang="zh-CN" altLang="en-US" sz="3600" b="1">
                  <a:solidFill>
                    <a:srgbClr val="FF0000"/>
                  </a:solidFill>
                  <a:ea typeface="楷体" pitchFamily="49" charset="-122"/>
                </a:rPr>
                <a:t>不等性杂化</a:t>
              </a:r>
              <a:r>
                <a:rPr lang="en-US" altLang="zh-CN" sz="3600" b="1">
                  <a:solidFill>
                    <a:srgbClr val="FF0000"/>
                  </a:solidFill>
                  <a:ea typeface="楷体" pitchFamily="49" charset="-122"/>
                </a:rPr>
                <a:t>——</a:t>
              </a:r>
            </a:p>
          </p:txBody>
        </p:sp>
        <p:sp>
          <p:nvSpPr>
            <p:cNvPr id="19468" name="Text Box 42"/>
            <p:cNvSpPr txBox="1">
              <a:spLocks noChangeArrowheads="1"/>
            </p:cNvSpPr>
            <p:nvPr/>
          </p:nvSpPr>
          <p:spPr bwMode="auto">
            <a:xfrm>
              <a:off x="2789" y="164"/>
              <a:ext cx="2540" cy="404"/>
            </a:xfrm>
            <a:prstGeom prst="rect">
              <a:avLst/>
            </a:prstGeom>
            <a:noFill/>
            <a:ln w="9525">
              <a:noFill/>
              <a:miter lim="800000"/>
              <a:headEnd/>
              <a:tailEnd/>
            </a:ln>
          </p:spPr>
          <p:txBody>
            <a:bodyPr>
              <a:spAutoFit/>
            </a:bodyPr>
            <a:lstStyle/>
            <a:p>
              <a:r>
                <a:rPr lang="en-US" altLang="zh-CN" sz="3600" b="1">
                  <a:ea typeface="宋体" pitchFamily="2" charset="-122"/>
                  <a:cs typeface="Times New Roman" pitchFamily="18" charset="0"/>
                </a:rPr>
                <a:t>H</a:t>
              </a:r>
              <a:r>
                <a:rPr lang="en-US" altLang="zh-CN" sz="3600" b="1" baseline="-25000">
                  <a:ea typeface="宋体" pitchFamily="2" charset="-122"/>
                  <a:cs typeface="Times New Roman" pitchFamily="18" charset="0"/>
                </a:rPr>
                <a:t>2</a:t>
              </a:r>
              <a:r>
                <a:rPr lang="en-US" altLang="zh-CN" sz="3600" b="1">
                  <a:ea typeface="宋体" pitchFamily="2" charset="-122"/>
                  <a:cs typeface="Times New Roman" pitchFamily="18" charset="0"/>
                </a:rPr>
                <a:t>O</a:t>
              </a:r>
              <a:r>
                <a:rPr lang="zh-CN" altLang="en-US" sz="3600" b="1">
                  <a:ea typeface="宋体" pitchFamily="2" charset="-122"/>
                  <a:cs typeface="Times New Roman" pitchFamily="18" charset="0"/>
                </a:rPr>
                <a:t>分子的形成</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826"/>
                                        </p:tgtEl>
                                        <p:attrNameLst>
                                          <p:attrName>style.visibility</p:attrName>
                                        </p:attrNameLst>
                                      </p:cBhvr>
                                      <p:to>
                                        <p:strVal val="visible"/>
                                      </p:to>
                                    </p:set>
                                    <p:animEffect transition="in" filter="blinds(horizontal)">
                                      <p:cBhvr>
                                        <p:cTn id="22" dur="500"/>
                                        <p:tgtEl>
                                          <p:spTgt spid="338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796"/>
                                        </p:tgtEl>
                                        <p:attrNameLst>
                                          <p:attrName>style.visibility</p:attrName>
                                        </p:attrNameLst>
                                      </p:cBhvr>
                                      <p:to>
                                        <p:strVal val="visible"/>
                                      </p:to>
                                    </p:set>
                                    <p:animEffect transition="in" filter="wipe(left)">
                                      <p:cBhvr>
                                        <p:cTn id="27"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Text Box 3"/>
          <p:cNvSpPr txBox="1">
            <a:spLocks noChangeArrowheads="1"/>
          </p:cNvSpPr>
          <p:nvPr/>
        </p:nvSpPr>
        <p:spPr bwMode="auto">
          <a:xfrm>
            <a:off x="847725" y="5805488"/>
            <a:ext cx="1612900" cy="519112"/>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中心原子</a:t>
            </a:r>
          </a:p>
        </p:txBody>
      </p:sp>
      <p:sp>
        <p:nvSpPr>
          <p:cNvPr id="220164" name="Line 4"/>
          <p:cNvSpPr>
            <a:spLocks noChangeShapeType="1"/>
          </p:cNvSpPr>
          <p:nvPr/>
        </p:nvSpPr>
        <p:spPr bwMode="auto">
          <a:xfrm>
            <a:off x="3276600" y="3733800"/>
            <a:ext cx="609600" cy="0"/>
          </a:xfrm>
          <a:prstGeom prst="line">
            <a:avLst/>
          </a:prstGeom>
          <a:noFill/>
          <a:ln w="9525">
            <a:solidFill>
              <a:schemeClr val="tx1"/>
            </a:solidFill>
            <a:round/>
            <a:headEnd/>
            <a:tailEnd/>
          </a:ln>
        </p:spPr>
        <p:txBody>
          <a:bodyPr wrap="none" anchor="ctr"/>
          <a:lstStyle/>
          <a:p>
            <a:endParaRPr lang="zh-CN" altLang="en-US"/>
          </a:p>
        </p:txBody>
      </p:sp>
      <p:grpSp>
        <p:nvGrpSpPr>
          <p:cNvPr id="2" name="Group 5"/>
          <p:cNvGrpSpPr>
            <a:grpSpLocks/>
          </p:cNvGrpSpPr>
          <p:nvPr/>
        </p:nvGrpSpPr>
        <p:grpSpPr bwMode="auto">
          <a:xfrm>
            <a:off x="7950200" y="3581400"/>
            <a:ext cx="204788" cy="381000"/>
            <a:chOff x="5008" y="2256"/>
            <a:chExt cx="129" cy="240"/>
          </a:xfrm>
        </p:grpSpPr>
        <p:sp>
          <p:nvSpPr>
            <p:cNvPr id="20532" name="Line 6"/>
            <p:cNvSpPr>
              <a:spLocks noChangeShapeType="1"/>
            </p:cNvSpPr>
            <p:nvPr/>
          </p:nvSpPr>
          <p:spPr bwMode="auto">
            <a:xfrm rot="1838125">
              <a:off x="5136" y="2256"/>
              <a:ext cx="1" cy="240"/>
            </a:xfrm>
            <a:prstGeom prst="line">
              <a:avLst/>
            </a:prstGeom>
            <a:noFill/>
            <a:ln w="9525">
              <a:solidFill>
                <a:schemeClr val="tx1"/>
              </a:solidFill>
              <a:round/>
              <a:headEnd/>
              <a:tailEnd/>
            </a:ln>
          </p:spPr>
          <p:txBody>
            <a:bodyPr wrap="none" anchor="ctr"/>
            <a:lstStyle/>
            <a:p>
              <a:endParaRPr lang="zh-CN" altLang="en-US"/>
            </a:p>
          </p:txBody>
        </p:sp>
        <p:sp>
          <p:nvSpPr>
            <p:cNvPr id="20533" name="Line 7"/>
            <p:cNvSpPr>
              <a:spLocks noChangeShapeType="1"/>
            </p:cNvSpPr>
            <p:nvPr/>
          </p:nvSpPr>
          <p:spPr bwMode="auto">
            <a:xfrm rot="-2189160">
              <a:off x="5008" y="2256"/>
              <a:ext cx="1" cy="240"/>
            </a:xfrm>
            <a:prstGeom prst="line">
              <a:avLst/>
            </a:prstGeom>
            <a:noFill/>
            <a:ln w="9525">
              <a:solidFill>
                <a:schemeClr val="tx1"/>
              </a:solidFill>
              <a:round/>
              <a:headEnd/>
              <a:tailEnd/>
            </a:ln>
          </p:spPr>
          <p:txBody>
            <a:bodyPr wrap="none" anchor="ctr"/>
            <a:lstStyle/>
            <a:p>
              <a:endParaRPr lang="zh-CN" altLang="en-US"/>
            </a:p>
          </p:txBody>
        </p:sp>
      </p:grpSp>
      <p:grpSp>
        <p:nvGrpSpPr>
          <p:cNvPr id="3" name="Group 8"/>
          <p:cNvGrpSpPr>
            <a:grpSpLocks/>
          </p:cNvGrpSpPr>
          <p:nvPr/>
        </p:nvGrpSpPr>
        <p:grpSpPr bwMode="auto">
          <a:xfrm>
            <a:off x="2819400" y="5564188"/>
            <a:ext cx="5913438" cy="1022350"/>
            <a:chOff x="1776" y="3505"/>
            <a:chExt cx="3725" cy="644"/>
          </a:xfrm>
        </p:grpSpPr>
        <p:sp>
          <p:nvSpPr>
            <p:cNvPr id="20526" name="Text Box 9"/>
            <p:cNvSpPr txBox="1">
              <a:spLocks noChangeArrowheads="1"/>
            </p:cNvSpPr>
            <p:nvPr/>
          </p:nvSpPr>
          <p:spPr bwMode="auto">
            <a:xfrm>
              <a:off x="1776" y="3505"/>
              <a:ext cx="901" cy="327"/>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Be(ⅡA)</a:t>
              </a:r>
            </a:p>
          </p:txBody>
        </p:sp>
        <p:sp>
          <p:nvSpPr>
            <p:cNvPr id="20527" name="Text Box 10"/>
            <p:cNvSpPr txBox="1">
              <a:spLocks noChangeArrowheads="1"/>
            </p:cNvSpPr>
            <p:nvPr/>
          </p:nvSpPr>
          <p:spPr bwMode="auto">
            <a:xfrm>
              <a:off x="2640" y="3505"/>
              <a:ext cx="802" cy="327"/>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B(ⅢA)</a:t>
              </a:r>
            </a:p>
          </p:txBody>
        </p:sp>
        <p:sp>
          <p:nvSpPr>
            <p:cNvPr id="20528" name="Text Box 11"/>
            <p:cNvSpPr txBox="1">
              <a:spLocks noChangeArrowheads="1"/>
            </p:cNvSpPr>
            <p:nvPr/>
          </p:nvSpPr>
          <p:spPr bwMode="auto">
            <a:xfrm>
              <a:off x="3408" y="3553"/>
              <a:ext cx="653" cy="596"/>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C,Si</a:t>
              </a:r>
            </a:p>
            <a:p>
              <a:pPr>
                <a:spcBef>
                  <a:spcPct val="0"/>
                </a:spcBef>
              </a:pPr>
              <a:r>
                <a:rPr kumimoji="1" lang="en-US" altLang="zh-CN" b="1">
                  <a:ea typeface="宋体" pitchFamily="2" charset="-122"/>
                </a:rPr>
                <a:t>(ⅣA)</a:t>
              </a:r>
            </a:p>
          </p:txBody>
        </p:sp>
        <p:sp>
          <p:nvSpPr>
            <p:cNvPr id="20529" name="Text Box 12"/>
            <p:cNvSpPr txBox="1">
              <a:spLocks noChangeArrowheads="1"/>
            </p:cNvSpPr>
            <p:nvPr/>
          </p:nvSpPr>
          <p:spPr bwMode="auto">
            <a:xfrm>
              <a:off x="4176" y="3553"/>
              <a:ext cx="653" cy="596"/>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N,P</a:t>
              </a:r>
            </a:p>
            <a:p>
              <a:pPr>
                <a:spcBef>
                  <a:spcPct val="0"/>
                </a:spcBef>
              </a:pPr>
              <a:r>
                <a:rPr kumimoji="1" lang="en-US" altLang="zh-CN" b="1">
                  <a:ea typeface="宋体" pitchFamily="2" charset="-122"/>
                </a:rPr>
                <a:t>(ⅤA)</a:t>
              </a:r>
            </a:p>
          </p:txBody>
        </p:sp>
        <p:sp>
          <p:nvSpPr>
            <p:cNvPr id="20530" name="Text Box 13"/>
            <p:cNvSpPr txBox="1">
              <a:spLocks noChangeArrowheads="1"/>
            </p:cNvSpPr>
            <p:nvPr/>
          </p:nvSpPr>
          <p:spPr bwMode="auto">
            <a:xfrm>
              <a:off x="4848" y="3534"/>
              <a:ext cx="653" cy="596"/>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O,S</a:t>
              </a:r>
            </a:p>
            <a:p>
              <a:pPr>
                <a:spcBef>
                  <a:spcPct val="0"/>
                </a:spcBef>
              </a:pPr>
              <a:r>
                <a:rPr kumimoji="1" lang="en-US" altLang="zh-CN" b="1">
                  <a:ea typeface="宋体" pitchFamily="2" charset="-122"/>
                </a:rPr>
                <a:t>(ⅥA)</a:t>
              </a:r>
            </a:p>
          </p:txBody>
        </p:sp>
        <p:sp>
          <p:nvSpPr>
            <p:cNvPr id="20531" name="Text Box 14"/>
            <p:cNvSpPr txBox="1">
              <a:spLocks noChangeArrowheads="1"/>
            </p:cNvSpPr>
            <p:nvPr/>
          </p:nvSpPr>
          <p:spPr bwMode="auto">
            <a:xfrm>
              <a:off x="1776" y="3793"/>
              <a:ext cx="926" cy="327"/>
            </a:xfrm>
            <a:prstGeom prst="rect">
              <a:avLst/>
            </a:prstGeom>
            <a:noFill/>
            <a:ln w="9525">
              <a:noFill/>
              <a:miter lim="800000"/>
              <a:headEnd/>
              <a:tailEnd/>
            </a:ln>
          </p:spPr>
          <p:txBody>
            <a:bodyPr wrap="none">
              <a:spAutoFit/>
            </a:bodyPr>
            <a:lstStyle/>
            <a:p>
              <a:pPr>
                <a:spcBef>
                  <a:spcPct val="0"/>
                </a:spcBef>
              </a:pPr>
              <a:r>
                <a:rPr kumimoji="1" lang="en-US" altLang="zh-CN" b="1">
                  <a:ea typeface="宋体" pitchFamily="2" charset="-122"/>
                </a:rPr>
                <a:t>Hg(ⅡB)</a:t>
              </a:r>
            </a:p>
          </p:txBody>
        </p:sp>
      </p:grpSp>
      <p:grpSp>
        <p:nvGrpSpPr>
          <p:cNvPr id="4" name="Group 15"/>
          <p:cNvGrpSpPr>
            <a:grpSpLocks/>
          </p:cNvGrpSpPr>
          <p:nvPr/>
        </p:nvGrpSpPr>
        <p:grpSpPr bwMode="auto">
          <a:xfrm>
            <a:off x="3059113" y="4652963"/>
            <a:ext cx="5400675" cy="1008062"/>
            <a:chOff x="1872" y="2899"/>
            <a:chExt cx="3538" cy="705"/>
          </a:xfrm>
        </p:grpSpPr>
        <p:graphicFrame>
          <p:nvGraphicFramePr>
            <p:cNvPr id="20488" name="Object 16"/>
            <p:cNvGraphicFramePr>
              <a:graphicFrameLocks noChangeAspect="1"/>
            </p:cNvGraphicFramePr>
            <p:nvPr/>
          </p:nvGraphicFramePr>
          <p:xfrm>
            <a:off x="1872" y="2928"/>
            <a:ext cx="674" cy="347"/>
          </p:xfrm>
          <a:graphic>
            <a:graphicData uri="http://schemas.openxmlformats.org/presentationml/2006/ole">
              <p:oleObj spid="_x0000_s22536" name="公式" r:id="rId3" imgW="419040" imgH="215640" progId="Equation.3">
                <p:embed/>
              </p:oleObj>
            </a:graphicData>
          </a:graphic>
        </p:graphicFrame>
        <p:graphicFrame>
          <p:nvGraphicFramePr>
            <p:cNvPr id="20489" name="Object 17"/>
            <p:cNvGraphicFramePr>
              <a:graphicFrameLocks noChangeAspect="1"/>
            </p:cNvGraphicFramePr>
            <p:nvPr/>
          </p:nvGraphicFramePr>
          <p:xfrm>
            <a:off x="1872" y="3187"/>
            <a:ext cx="720" cy="362"/>
          </p:xfrm>
          <a:graphic>
            <a:graphicData uri="http://schemas.openxmlformats.org/presentationml/2006/ole">
              <p:oleObj spid="_x0000_s22537" name="公式" r:id="rId4" imgW="431640" imgH="215640" progId="Equation.3">
                <p:embed/>
              </p:oleObj>
            </a:graphicData>
          </a:graphic>
        </p:graphicFrame>
        <p:graphicFrame>
          <p:nvGraphicFramePr>
            <p:cNvPr id="20490" name="Object 18"/>
            <p:cNvGraphicFramePr>
              <a:graphicFrameLocks noChangeAspect="1"/>
            </p:cNvGraphicFramePr>
            <p:nvPr/>
          </p:nvGraphicFramePr>
          <p:xfrm>
            <a:off x="4128" y="3187"/>
            <a:ext cx="528" cy="402"/>
          </p:xfrm>
          <a:graphic>
            <a:graphicData uri="http://schemas.openxmlformats.org/presentationml/2006/ole">
              <p:oleObj spid="_x0000_s22538" name="公式" r:id="rId5" imgW="304560" imgH="228600" progId="Equation.3">
                <p:embed/>
              </p:oleObj>
            </a:graphicData>
          </a:graphic>
        </p:graphicFrame>
        <p:graphicFrame>
          <p:nvGraphicFramePr>
            <p:cNvPr id="20491" name="Object 19"/>
            <p:cNvGraphicFramePr>
              <a:graphicFrameLocks noChangeAspect="1"/>
            </p:cNvGraphicFramePr>
            <p:nvPr/>
          </p:nvGraphicFramePr>
          <p:xfrm>
            <a:off x="3312" y="2914"/>
            <a:ext cx="527" cy="361"/>
          </p:xfrm>
          <a:graphic>
            <a:graphicData uri="http://schemas.openxmlformats.org/presentationml/2006/ole">
              <p:oleObj spid="_x0000_s22539" name="公式" r:id="rId6" imgW="317160" imgH="215640" progId="Equation.3">
                <p:embed/>
              </p:oleObj>
            </a:graphicData>
          </a:graphic>
        </p:graphicFrame>
        <p:graphicFrame>
          <p:nvGraphicFramePr>
            <p:cNvPr id="20492" name="Object 20"/>
            <p:cNvGraphicFramePr>
              <a:graphicFrameLocks noChangeAspect="1"/>
            </p:cNvGraphicFramePr>
            <p:nvPr/>
          </p:nvGraphicFramePr>
          <p:xfrm>
            <a:off x="2688" y="2899"/>
            <a:ext cx="441" cy="384"/>
          </p:xfrm>
          <a:graphic>
            <a:graphicData uri="http://schemas.openxmlformats.org/presentationml/2006/ole">
              <p:oleObj spid="_x0000_s22540" name="公式" r:id="rId7" imgW="266400" imgH="228600" progId="Equation.3">
                <p:embed/>
              </p:oleObj>
            </a:graphicData>
          </a:graphic>
        </p:graphicFrame>
        <p:graphicFrame>
          <p:nvGraphicFramePr>
            <p:cNvPr id="20493" name="Object 21"/>
            <p:cNvGraphicFramePr>
              <a:graphicFrameLocks noChangeAspect="1"/>
            </p:cNvGraphicFramePr>
            <p:nvPr/>
          </p:nvGraphicFramePr>
          <p:xfrm>
            <a:off x="3312" y="3187"/>
            <a:ext cx="616" cy="361"/>
          </p:xfrm>
          <a:graphic>
            <a:graphicData uri="http://schemas.openxmlformats.org/presentationml/2006/ole">
              <p:oleObj spid="_x0000_s22541" name="公式" r:id="rId8" imgW="368280" imgH="215640" progId="Equation.3">
                <p:embed/>
              </p:oleObj>
            </a:graphicData>
          </a:graphic>
        </p:graphicFrame>
        <p:graphicFrame>
          <p:nvGraphicFramePr>
            <p:cNvPr id="20494" name="Object 22"/>
            <p:cNvGraphicFramePr>
              <a:graphicFrameLocks noChangeAspect="1"/>
            </p:cNvGraphicFramePr>
            <p:nvPr/>
          </p:nvGraphicFramePr>
          <p:xfrm>
            <a:off x="2688" y="3187"/>
            <a:ext cx="528" cy="370"/>
          </p:xfrm>
          <a:graphic>
            <a:graphicData uri="http://schemas.openxmlformats.org/presentationml/2006/ole">
              <p:oleObj spid="_x0000_s22542" name="公式" r:id="rId9" imgW="342720" imgH="228600" progId="Equation.3">
                <p:embed/>
              </p:oleObj>
            </a:graphicData>
          </a:graphic>
        </p:graphicFrame>
        <p:graphicFrame>
          <p:nvGraphicFramePr>
            <p:cNvPr id="20495" name="Object 23"/>
            <p:cNvGraphicFramePr>
              <a:graphicFrameLocks noChangeAspect="1"/>
            </p:cNvGraphicFramePr>
            <p:nvPr/>
          </p:nvGraphicFramePr>
          <p:xfrm>
            <a:off x="4128" y="2899"/>
            <a:ext cx="538" cy="376"/>
          </p:xfrm>
          <a:graphic>
            <a:graphicData uri="http://schemas.openxmlformats.org/presentationml/2006/ole">
              <p:oleObj spid="_x0000_s22543" name="公式" r:id="rId10" imgW="330120" imgH="228600" progId="Equation.3">
                <p:embed/>
              </p:oleObj>
            </a:graphicData>
          </a:graphic>
        </p:graphicFrame>
        <p:graphicFrame>
          <p:nvGraphicFramePr>
            <p:cNvPr id="20496" name="Object 24"/>
            <p:cNvGraphicFramePr>
              <a:graphicFrameLocks noChangeAspect="1"/>
            </p:cNvGraphicFramePr>
            <p:nvPr/>
          </p:nvGraphicFramePr>
          <p:xfrm>
            <a:off x="4914" y="3235"/>
            <a:ext cx="452" cy="369"/>
          </p:xfrm>
          <a:graphic>
            <a:graphicData uri="http://schemas.openxmlformats.org/presentationml/2006/ole">
              <p:oleObj spid="_x0000_s22544" name="公式" r:id="rId11" imgW="291960" imgH="215640" progId="Equation.3">
                <p:embed/>
              </p:oleObj>
            </a:graphicData>
          </a:graphic>
        </p:graphicFrame>
        <p:graphicFrame>
          <p:nvGraphicFramePr>
            <p:cNvPr id="20497" name="Object 25"/>
            <p:cNvGraphicFramePr>
              <a:graphicFrameLocks noChangeAspect="1"/>
            </p:cNvGraphicFramePr>
            <p:nvPr/>
          </p:nvGraphicFramePr>
          <p:xfrm>
            <a:off x="4896" y="2899"/>
            <a:ext cx="514" cy="369"/>
          </p:xfrm>
          <a:graphic>
            <a:graphicData uri="http://schemas.openxmlformats.org/presentationml/2006/ole">
              <p:oleObj spid="_x0000_s22545" name="公式" r:id="rId12" imgW="330120" imgH="215640" progId="Equation.3">
                <p:embed/>
              </p:oleObj>
            </a:graphicData>
          </a:graphic>
        </p:graphicFrame>
      </p:grpSp>
      <p:sp>
        <p:nvSpPr>
          <p:cNvPr id="220186" name="Text Box 26"/>
          <p:cNvSpPr txBox="1">
            <a:spLocks noChangeArrowheads="1"/>
          </p:cNvSpPr>
          <p:nvPr/>
        </p:nvSpPr>
        <p:spPr bwMode="auto">
          <a:xfrm>
            <a:off x="2894013" y="4149725"/>
            <a:ext cx="5638800" cy="457200"/>
          </a:xfrm>
          <a:prstGeom prst="rect">
            <a:avLst/>
          </a:prstGeom>
          <a:noFill/>
          <a:ln w="9525">
            <a:noFill/>
            <a:miter lim="800000"/>
            <a:headEnd/>
            <a:tailEnd/>
          </a:ln>
        </p:spPr>
        <p:txBody>
          <a:bodyPr>
            <a:spAutoFit/>
          </a:bodyPr>
          <a:lstStyle/>
          <a:p>
            <a:r>
              <a:rPr kumimoji="1" lang="zh-CN" altLang="en-US" sz="2400" b="1">
                <a:ea typeface="楷体" pitchFamily="49" charset="-122"/>
              </a:rPr>
              <a:t>直线形  三角形   四面体    三角锥     </a:t>
            </a:r>
            <a:r>
              <a:rPr kumimoji="1" lang="en-US" altLang="zh-CN" sz="2400" b="1">
                <a:ea typeface="楷体" pitchFamily="49" charset="-122"/>
              </a:rPr>
              <a:t>V</a:t>
            </a:r>
            <a:r>
              <a:rPr kumimoji="1" lang="zh-CN" altLang="en-US" sz="2400" b="1">
                <a:ea typeface="楷体" pitchFamily="49" charset="-122"/>
              </a:rPr>
              <a:t>型</a:t>
            </a:r>
            <a:endParaRPr kumimoji="1" lang="zh-CN" altLang="en-US" sz="3200" b="1">
              <a:ea typeface="楷体" pitchFamily="49" charset="-122"/>
            </a:endParaRPr>
          </a:p>
        </p:txBody>
      </p:sp>
      <p:sp>
        <p:nvSpPr>
          <p:cNvPr id="220187" name="Rectangle 27"/>
          <p:cNvSpPr>
            <a:spLocks noChangeArrowheads="1"/>
          </p:cNvSpPr>
          <p:nvPr/>
        </p:nvSpPr>
        <p:spPr bwMode="auto">
          <a:xfrm>
            <a:off x="539750" y="1052513"/>
            <a:ext cx="8135938" cy="519112"/>
          </a:xfrm>
          <a:prstGeom prst="rect">
            <a:avLst/>
          </a:prstGeom>
          <a:noFill/>
          <a:ln w="9525">
            <a:noFill/>
            <a:miter lim="800000"/>
            <a:headEnd/>
            <a:tailEnd/>
          </a:ln>
        </p:spPr>
        <p:txBody>
          <a:bodyPr>
            <a:spAutoFit/>
          </a:bodyPr>
          <a:lstStyle/>
          <a:p>
            <a:pPr>
              <a:spcBef>
                <a:spcPct val="0"/>
              </a:spcBef>
            </a:pPr>
            <a:r>
              <a:rPr kumimoji="1" lang="zh-CN" altLang="en-US" b="1">
                <a:latin typeface="楷体" pitchFamily="49" charset="-122"/>
                <a:ea typeface="楷体" pitchFamily="49" charset="-122"/>
              </a:rPr>
              <a:t>杂化轨道类型  </a:t>
            </a:r>
            <a:r>
              <a:rPr kumimoji="1" lang="en-US" altLang="zh-CN" b="1">
                <a:ea typeface="楷体" pitchFamily="49" charset="-122"/>
              </a:rPr>
              <a:t>sp          sp</a:t>
            </a:r>
            <a:r>
              <a:rPr kumimoji="1" lang="en-US" altLang="zh-CN" b="1" baseline="30000">
                <a:ea typeface="楷体" pitchFamily="49" charset="-122"/>
              </a:rPr>
              <a:t>2</a:t>
            </a:r>
            <a:r>
              <a:rPr kumimoji="1" lang="en-US" altLang="zh-CN" b="1">
                <a:ea typeface="楷体" pitchFamily="49" charset="-122"/>
              </a:rPr>
              <a:t>        sp</a:t>
            </a:r>
            <a:r>
              <a:rPr kumimoji="1" lang="en-US" altLang="zh-CN" b="1" baseline="30000">
                <a:ea typeface="楷体" pitchFamily="49" charset="-122"/>
              </a:rPr>
              <a:t>3</a:t>
            </a:r>
            <a:r>
              <a:rPr kumimoji="1" lang="en-US" altLang="zh-CN" b="1">
                <a:latin typeface="楷体" pitchFamily="49" charset="-122"/>
                <a:ea typeface="楷体" pitchFamily="49" charset="-122"/>
              </a:rPr>
              <a:t>     </a:t>
            </a:r>
            <a:r>
              <a:rPr kumimoji="1" lang="zh-CN" altLang="en-US" b="1">
                <a:latin typeface="楷体" pitchFamily="49" charset="-122"/>
                <a:ea typeface="楷体" pitchFamily="49" charset="-122"/>
              </a:rPr>
              <a:t>不等性</a:t>
            </a:r>
            <a:r>
              <a:rPr kumimoji="1" lang="en-US" altLang="zh-CN" b="1">
                <a:ea typeface="楷体" pitchFamily="49" charset="-122"/>
              </a:rPr>
              <a:t>sp</a:t>
            </a:r>
            <a:r>
              <a:rPr kumimoji="1" lang="en-US" altLang="zh-CN" b="1" baseline="30000">
                <a:ea typeface="楷体" pitchFamily="49" charset="-122"/>
              </a:rPr>
              <a:t>3</a:t>
            </a:r>
            <a:r>
              <a:rPr kumimoji="1" lang="en-US" altLang="zh-CN" b="1">
                <a:latin typeface="楷体" pitchFamily="49" charset="-122"/>
                <a:ea typeface="楷体" pitchFamily="49" charset="-122"/>
              </a:rPr>
              <a:t>          </a:t>
            </a:r>
          </a:p>
        </p:txBody>
      </p:sp>
      <p:grpSp>
        <p:nvGrpSpPr>
          <p:cNvPr id="5" name="Group 54"/>
          <p:cNvGrpSpPr>
            <a:grpSpLocks/>
          </p:cNvGrpSpPr>
          <p:nvPr/>
        </p:nvGrpSpPr>
        <p:grpSpPr bwMode="auto">
          <a:xfrm>
            <a:off x="3203575" y="1700213"/>
            <a:ext cx="4854575" cy="579437"/>
            <a:chOff x="2018" y="1071"/>
            <a:chExt cx="3058" cy="365"/>
          </a:xfrm>
        </p:grpSpPr>
        <p:sp>
          <p:nvSpPr>
            <p:cNvPr id="20522" name="Text Box 29"/>
            <p:cNvSpPr txBox="1">
              <a:spLocks noChangeArrowheads="1"/>
            </p:cNvSpPr>
            <p:nvPr/>
          </p:nvSpPr>
          <p:spPr bwMode="auto">
            <a:xfrm>
              <a:off x="2018" y="1071"/>
              <a:ext cx="504" cy="365"/>
            </a:xfrm>
            <a:prstGeom prst="rect">
              <a:avLst/>
            </a:prstGeom>
            <a:noFill/>
            <a:ln w="9525">
              <a:noFill/>
              <a:miter lim="800000"/>
              <a:headEnd/>
              <a:tailEnd/>
            </a:ln>
          </p:spPr>
          <p:txBody>
            <a:bodyPr wrap="none">
              <a:spAutoFit/>
            </a:bodyPr>
            <a:lstStyle/>
            <a:p>
              <a:pPr>
                <a:spcBef>
                  <a:spcPct val="0"/>
                </a:spcBef>
              </a:pPr>
              <a:r>
                <a:rPr kumimoji="1" lang="en-US" altLang="zh-CN" sz="3200" b="1">
                  <a:ea typeface="宋体" pitchFamily="2" charset="-122"/>
                </a:rPr>
                <a:t>s+p</a:t>
              </a:r>
            </a:p>
          </p:txBody>
        </p:sp>
        <p:sp>
          <p:nvSpPr>
            <p:cNvPr id="20523" name="Text Box 30"/>
            <p:cNvSpPr txBox="1">
              <a:spLocks noChangeArrowheads="1"/>
            </p:cNvSpPr>
            <p:nvPr/>
          </p:nvSpPr>
          <p:spPr bwMode="auto">
            <a:xfrm>
              <a:off x="3379" y="1071"/>
              <a:ext cx="802" cy="365"/>
            </a:xfrm>
            <a:prstGeom prst="rect">
              <a:avLst/>
            </a:prstGeom>
            <a:noFill/>
            <a:ln w="9525">
              <a:noFill/>
              <a:miter lim="800000"/>
              <a:headEnd/>
              <a:tailEnd/>
            </a:ln>
          </p:spPr>
          <p:txBody>
            <a:bodyPr wrap="none">
              <a:spAutoFit/>
            </a:bodyPr>
            <a:lstStyle/>
            <a:p>
              <a:pPr>
                <a:spcBef>
                  <a:spcPct val="0"/>
                </a:spcBef>
              </a:pPr>
              <a:r>
                <a:rPr kumimoji="1" lang="en-US" altLang="zh-CN" sz="3200" b="1">
                  <a:ea typeface="宋体" pitchFamily="2" charset="-122"/>
                </a:rPr>
                <a:t>s+(3)p</a:t>
              </a:r>
            </a:p>
          </p:txBody>
        </p:sp>
        <p:sp>
          <p:nvSpPr>
            <p:cNvPr id="20524" name="Text Box 31"/>
            <p:cNvSpPr txBox="1">
              <a:spLocks noChangeArrowheads="1"/>
            </p:cNvSpPr>
            <p:nvPr/>
          </p:nvSpPr>
          <p:spPr bwMode="auto">
            <a:xfrm>
              <a:off x="2562" y="1071"/>
              <a:ext cx="802" cy="365"/>
            </a:xfrm>
            <a:prstGeom prst="rect">
              <a:avLst/>
            </a:prstGeom>
            <a:noFill/>
            <a:ln w="9525">
              <a:noFill/>
              <a:miter lim="800000"/>
              <a:headEnd/>
              <a:tailEnd/>
            </a:ln>
          </p:spPr>
          <p:txBody>
            <a:bodyPr wrap="none">
              <a:spAutoFit/>
            </a:bodyPr>
            <a:lstStyle/>
            <a:p>
              <a:pPr>
                <a:spcBef>
                  <a:spcPct val="0"/>
                </a:spcBef>
              </a:pPr>
              <a:r>
                <a:rPr kumimoji="1" lang="en-US" altLang="zh-CN" sz="3200" b="1">
                  <a:ea typeface="宋体" pitchFamily="2" charset="-122"/>
                </a:rPr>
                <a:t>s+(2)p</a:t>
              </a:r>
            </a:p>
          </p:txBody>
        </p:sp>
        <p:sp>
          <p:nvSpPr>
            <p:cNvPr id="20525" name="Text Box 32"/>
            <p:cNvSpPr txBox="1">
              <a:spLocks noChangeArrowheads="1"/>
            </p:cNvSpPr>
            <p:nvPr/>
          </p:nvSpPr>
          <p:spPr bwMode="auto">
            <a:xfrm>
              <a:off x="4274" y="1071"/>
              <a:ext cx="802" cy="365"/>
            </a:xfrm>
            <a:prstGeom prst="rect">
              <a:avLst/>
            </a:prstGeom>
            <a:noFill/>
            <a:ln w="9525">
              <a:noFill/>
              <a:miter lim="800000"/>
              <a:headEnd/>
              <a:tailEnd/>
            </a:ln>
          </p:spPr>
          <p:txBody>
            <a:bodyPr wrap="none">
              <a:spAutoFit/>
            </a:bodyPr>
            <a:lstStyle/>
            <a:p>
              <a:pPr>
                <a:spcBef>
                  <a:spcPct val="0"/>
                </a:spcBef>
              </a:pPr>
              <a:r>
                <a:rPr kumimoji="1" lang="en-US" altLang="zh-CN" sz="3200" b="1">
                  <a:ea typeface="宋体" pitchFamily="2" charset="-122"/>
                </a:rPr>
                <a:t>s+(3)p</a:t>
              </a:r>
            </a:p>
          </p:txBody>
        </p:sp>
      </p:grpSp>
      <p:sp>
        <p:nvSpPr>
          <p:cNvPr id="220193" name="Rectangle 33"/>
          <p:cNvSpPr>
            <a:spLocks noChangeArrowheads="1"/>
          </p:cNvSpPr>
          <p:nvPr/>
        </p:nvSpPr>
        <p:spPr bwMode="auto">
          <a:xfrm>
            <a:off x="498475" y="1685925"/>
            <a:ext cx="2684463" cy="519113"/>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参加杂化的轨道</a:t>
            </a:r>
          </a:p>
        </p:txBody>
      </p:sp>
      <p:grpSp>
        <p:nvGrpSpPr>
          <p:cNvPr id="6" name="Group 34"/>
          <p:cNvGrpSpPr>
            <a:grpSpLocks/>
          </p:cNvGrpSpPr>
          <p:nvPr/>
        </p:nvGrpSpPr>
        <p:grpSpPr bwMode="auto">
          <a:xfrm>
            <a:off x="3413125" y="2286000"/>
            <a:ext cx="4213225" cy="579438"/>
            <a:chOff x="2150" y="1440"/>
            <a:chExt cx="2654" cy="365"/>
          </a:xfrm>
        </p:grpSpPr>
        <p:sp>
          <p:nvSpPr>
            <p:cNvPr id="20518" name="Text Box 35"/>
            <p:cNvSpPr txBox="1">
              <a:spLocks noChangeArrowheads="1"/>
            </p:cNvSpPr>
            <p:nvPr/>
          </p:nvSpPr>
          <p:spPr bwMode="auto">
            <a:xfrm>
              <a:off x="2150" y="1440"/>
              <a:ext cx="244" cy="365"/>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2</a:t>
              </a:r>
            </a:p>
          </p:txBody>
        </p:sp>
        <p:sp>
          <p:nvSpPr>
            <p:cNvPr id="20519" name="Text Box 36"/>
            <p:cNvSpPr txBox="1">
              <a:spLocks noChangeArrowheads="1"/>
            </p:cNvSpPr>
            <p:nvPr/>
          </p:nvSpPr>
          <p:spPr bwMode="auto">
            <a:xfrm>
              <a:off x="4560" y="1440"/>
              <a:ext cx="244" cy="365"/>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4</a:t>
              </a:r>
            </a:p>
          </p:txBody>
        </p:sp>
        <p:sp>
          <p:nvSpPr>
            <p:cNvPr id="20520" name="Text Box 37"/>
            <p:cNvSpPr txBox="1">
              <a:spLocks noChangeArrowheads="1"/>
            </p:cNvSpPr>
            <p:nvPr/>
          </p:nvSpPr>
          <p:spPr bwMode="auto">
            <a:xfrm>
              <a:off x="3360" y="1440"/>
              <a:ext cx="244" cy="365"/>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4</a:t>
              </a:r>
            </a:p>
          </p:txBody>
        </p:sp>
        <p:sp>
          <p:nvSpPr>
            <p:cNvPr id="20521" name="Text Box 38"/>
            <p:cNvSpPr txBox="1">
              <a:spLocks noChangeArrowheads="1"/>
            </p:cNvSpPr>
            <p:nvPr/>
          </p:nvSpPr>
          <p:spPr bwMode="auto">
            <a:xfrm>
              <a:off x="2784" y="1440"/>
              <a:ext cx="244" cy="365"/>
            </a:xfrm>
            <a:prstGeom prst="rect">
              <a:avLst/>
            </a:prstGeom>
            <a:noFill/>
            <a:ln w="9525">
              <a:noFill/>
              <a:miter lim="800000"/>
              <a:headEnd/>
              <a:tailEnd/>
            </a:ln>
          </p:spPr>
          <p:txBody>
            <a:bodyPr wrap="none">
              <a:spAutoFit/>
            </a:bodyPr>
            <a:lstStyle/>
            <a:p>
              <a:pPr>
                <a:spcBef>
                  <a:spcPct val="0"/>
                </a:spcBef>
              </a:pPr>
              <a:r>
                <a:rPr kumimoji="1" lang="en-US" altLang="zh-CN" sz="3200">
                  <a:ea typeface="宋体" pitchFamily="2" charset="-122"/>
                </a:rPr>
                <a:t>3</a:t>
              </a:r>
            </a:p>
          </p:txBody>
        </p:sp>
      </p:grpSp>
      <p:sp>
        <p:nvSpPr>
          <p:cNvPr id="220199" name="Rectangle 39"/>
          <p:cNvSpPr>
            <a:spLocks noChangeArrowheads="1"/>
          </p:cNvSpPr>
          <p:nvPr/>
        </p:nvSpPr>
        <p:spPr bwMode="auto">
          <a:xfrm>
            <a:off x="539750" y="2276475"/>
            <a:ext cx="1962150" cy="519113"/>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杂化轨道数</a:t>
            </a:r>
          </a:p>
        </p:txBody>
      </p:sp>
      <p:grpSp>
        <p:nvGrpSpPr>
          <p:cNvPr id="7" name="Group 40"/>
          <p:cNvGrpSpPr>
            <a:grpSpLocks/>
          </p:cNvGrpSpPr>
          <p:nvPr/>
        </p:nvGrpSpPr>
        <p:grpSpPr bwMode="auto">
          <a:xfrm>
            <a:off x="3233738" y="2801938"/>
            <a:ext cx="5630862" cy="482600"/>
            <a:chOff x="2037" y="1765"/>
            <a:chExt cx="3547" cy="304"/>
          </a:xfrm>
        </p:grpSpPr>
        <p:graphicFrame>
          <p:nvGraphicFramePr>
            <p:cNvPr id="20484" name="Object 41"/>
            <p:cNvGraphicFramePr>
              <a:graphicFrameLocks noChangeAspect="1"/>
            </p:cNvGraphicFramePr>
            <p:nvPr/>
          </p:nvGraphicFramePr>
          <p:xfrm>
            <a:off x="2037" y="1795"/>
            <a:ext cx="486" cy="264"/>
          </p:xfrm>
          <a:graphic>
            <a:graphicData uri="http://schemas.openxmlformats.org/presentationml/2006/ole">
              <p:oleObj spid="_x0000_s22532" name="公式" r:id="rId13" imgW="342720" imgH="177480" progId="Equation.3">
                <p:embed/>
              </p:oleObj>
            </a:graphicData>
          </a:graphic>
        </p:graphicFrame>
        <p:graphicFrame>
          <p:nvGraphicFramePr>
            <p:cNvPr id="20485" name="Object 42"/>
            <p:cNvGraphicFramePr>
              <a:graphicFrameLocks noChangeAspect="1"/>
            </p:cNvGraphicFramePr>
            <p:nvPr/>
          </p:nvGraphicFramePr>
          <p:xfrm>
            <a:off x="4058" y="1765"/>
            <a:ext cx="1526" cy="304"/>
          </p:xfrm>
          <a:graphic>
            <a:graphicData uri="http://schemas.openxmlformats.org/presentationml/2006/ole">
              <p:oleObj spid="_x0000_s22533" name="公式" r:id="rId14" imgW="1117440" imgH="203040" progId="Equation.3">
                <p:embed/>
              </p:oleObj>
            </a:graphicData>
          </a:graphic>
        </p:graphicFrame>
        <p:graphicFrame>
          <p:nvGraphicFramePr>
            <p:cNvPr id="20486" name="Object 43"/>
            <p:cNvGraphicFramePr>
              <a:graphicFrameLocks noChangeAspect="1"/>
            </p:cNvGraphicFramePr>
            <p:nvPr/>
          </p:nvGraphicFramePr>
          <p:xfrm>
            <a:off x="3216" y="1767"/>
            <a:ext cx="763" cy="295"/>
          </p:xfrm>
          <a:graphic>
            <a:graphicData uri="http://schemas.openxmlformats.org/presentationml/2006/ole">
              <p:oleObj spid="_x0000_s22534" name="公式" r:id="rId15" imgW="520560" imgH="203040" progId="Equation.3">
                <p:embed/>
              </p:oleObj>
            </a:graphicData>
          </a:graphic>
        </p:graphicFrame>
        <p:graphicFrame>
          <p:nvGraphicFramePr>
            <p:cNvPr id="20487" name="Object 44"/>
            <p:cNvGraphicFramePr>
              <a:graphicFrameLocks noChangeAspect="1"/>
            </p:cNvGraphicFramePr>
            <p:nvPr/>
          </p:nvGraphicFramePr>
          <p:xfrm>
            <a:off x="2661" y="1795"/>
            <a:ext cx="486" cy="264"/>
          </p:xfrm>
          <a:graphic>
            <a:graphicData uri="http://schemas.openxmlformats.org/presentationml/2006/ole">
              <p:oleObj spid="_x0000_s22535" name="公式" r:id="rId16" imgW="342720" imgH="177480" progId="Equation.3">
                <p:embed/>
              </p:oleObj>
            </a:graphicData>
          </a:graphic>
        </p:graphicFrame>
      </p:grpSp>
      <p:sp>
        <p:nvSpPr>
          <p:cNvPr id="220205" name="Rectangle 45"/>
          <p:cNvSpPr>
            <a:spLocks noChangeArrowheads="1"/>
          </p:cNvSpPr>
          <p:nvPr/>
        </p:nvSpPr>
        <p:spPr bwMode="auto">
          <a:xfrm>
            <a:off x="539750" y="2781300"/>
            <a:ext cx="2317750" cy="519113"/>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成键轨道夹角</a:t>
            </a:r>
          </a:p>
        </p:txBody>
      </p:sp>
      <p:sp>
        <p:nvSpPr>
          <p:cNvPr id="220206" name="Rectangle 46"/>
          <p:cNvSpPr>
            <a:spLocks noChangeArrowheads="1"/>
          </p:cNvSpPr>
          <p:nvPr/>
        </p:nvSpPr>
        <p:spPr bwMode="auto">
          <a:xfrm>
            <a:off x="539750" y="3500438"/>
            <a:ext cx="2317750" cy="519112"/>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分子空间构型</a:t>
            </a:r>
          </a:p>
        </p:txBody>
      </p:sp>
      <p:sp>
        <p:nvSpPr>
          <p:cNvPr id="220207" name="Rectangle 47"/>
          <p:cNvSpPr>
            <a:spLocks noChangeArrowheads="1"/>
          </p:cNvSpPr>
          <p:nvPr/>
        </p:nvSpPr>
        <p:spPr bwMode="auto">
          <a:xfrm>
            <a:off x="1042988" y="4729163"/>
            <a:ext cx="898525" cy="519112"/>
          </a:xfrm>
          <a:prstGeom prst="rect">
            <a:avLst/>
          </a:prstGeom>
          <a:noFill/>
          <a:ln w="9525">
            <a:noFill/>
            <a:miter lim="800000"/>
            <a:headEnd/>
            <a:tailEnd/>
          </a:ln>
        </p:spPr>
        <p:txBody>
          <a:bodyPr wrap="none">
            <a:spAutoFit/>
          </a:bodyPr>
          <a:lstStyle/>
          <a:p>
            <a:pPr>
              <a:spcBef>
                <a:spcPct val="0"/>
              </a:spcBef>
            </a:pPr>
            <a:r>
              <a:rPr kumimoji="1" lang="zh-CN" altLang="en-US" b="1">
                <a:ea typeface="楷体" pitchFamily="49" charset="-122"/>
              </a:rPr>
              <a:t>实例</a:t>
            </a:r>
          </a:p>
        </p:txBody>
      </p:sp>
      <p:graphicFrame>
        <p:nvGraphicFramePr>
          <p:cNvPr id="220208" name="Object 48"/>
          <p:cNvGraphicFramePr>
            <a:graphicFrameLocks noChangeAspect="1"/>
          </p:cNvGraphicFramePr>
          <p:nvPr/>
        </p:nvGraphicFramePr>
        <p:xfrm>
          <a:off x="5380038" y="3352800"/>
          <a:ext cx="792162" cy="758825"/>
        </p:xfrm>
        <a:graphic>
          <a:graphicData uri="http://schemas.openxmlformats.org/presentationml/2006/ole">
            <p:oleObj spid="_x0000_s22530" name="CS ChemDraw Drawing" r:id="rId17" imgW="792360" imgH="759240" progId="">
              <p:embed/>
            </p:oleObj>
          </a:graphicData>
        </a:graphic>
      </p:graphicFrame>
      <p:graphicFrame>
        <p:nvGraphicFramePr>
          <p:cNvPr id="220209" name="Object 49"/>
          <p:cNvGraphicFramePr>
            <a:graphicFrameLocks noChangeAspect="1"/>
          </p:cNvGraphicFramePr>
          <p:nvPr/>
        </p:nvGraphicFramePr>
        <p:xfrm>
          <a:off x="6599238" y="3649663"/>
          <a:ext cx="792162" cy="388937"/>
        </p:xfrm>
        <a:graphic>
          <a:graphicData uri="http://schemas.openxmlformats.org/presentationml/2006/ole">
            <p:oleObj spid="_x0000_s22531" name="CS ChemDraw Drawing" r:id="rId18" imgW="792360" imgH="388440" progId="">
              <p:embed/>
            </p:oleObj>
          </a:graphicData>
        </a:graphic>
      </p:graphicFrame>
      <p:grpSp>
        <p:nvGrpSpPr>
          <p:cNvPr id="8" name="Group 50"/>
          <p:cNvGrpSpPr>
            <a:grpSpLocks/>
          </p:cNvGrpSpPr>
          <p:nvPr/>
        </p:nvGrpSpPr>
        <p:grpSpPr bwMode="auto">
          <a:xfrm>
            <a:off x="4191000" y="3429000"/>
            <a:ext cx="762000" cy="609600"/>
            <a:chOff x="2640" y="2160"/>
            <a:chExt cx="480" cy="384"/>
          </a:xfrm>
        </p:grpSpPr>
        <p:sp>
          <p:nvSpPr>
            <p:cNvPr id="20515" name="Line 51"/>
            <p:cNvSpPr>
              <a:spLocks noChangeShapeType="1"/>
            </p:cNvSpPr>
            <p:nvPr/>
          </p:nvSpPr>
          <p:spPr bwMode="auto">
            <a:xfrm>
              <a:off x="2872" y="2160"/>
              <a:ext cx="0" cy="240"/>
            </a:xfrm>
            <a:prstGeom prst="line">
              <a:avLst/>
            </a:prstGeom>
            <a:noFill/>
            <a:ln w="9525">
              <a:solidFill>
                <a:schemeClr val="tx1"/>
              </a:solidFill>
              <a:round/>
              <a:headEnd/>
              <a:tailEnd/>
            </a:ln>
          </p:spPr>
          <p:txBody>
            <a:bodyPr wrap="none" anchor="ctr"/>
            <a:lstStyle/>
            <a:p>
              <a:endParaRPr lang="zh-CN" altLang="en-US"/>
            </a:p>
          </p:txBody>
        </p:sp>
        <p:sp>
          <p:nvSpPr>
            <p:cNvPr id="20516" name="Line 52"/>
            <p:cNvSpPr>
              <a:spLocks noChangeShapeType="1"/>
            </p:cNvSpPr>
            <p:nvPr/>
          </p:nvSpPr>
          <p:spPr bwMode="auto">
            <a:xfrm flipH="1">
              <a:off x="2640" y="2400"/>
              <a:ext cx="240" cy="144"/>
            </a:xfrm>
            <a:prstGeom prst="line">
              <a:avLst/>
            </a:prstGeom>
            <a:noFill/>
            <a:ln w="9525">
              <a:solidFill>
                <a:schemeClr val="tx1"/>
              </a:solidFill>
              <a:round/>
              <a:headEnd/>
              <a:tailEnd/>
            </a:ln>
          </p:spPr>
          <p:txBody>
            <a:bodyPr/>
            <a:lstStyle/>
            <a:p>
              <a:endParaRPr lang="zh-CN" altLang="en-US"/>
            </a:p>
          </p:txBody>
        </p:sp>
        <p:sp>
          <p:nvSpPr>
            <p:cNvPr id="20517" name="Line 53"/>
            <p:cNvSpPr>
              <a:spLocks noChangeShapeType="1"/>
            </p:cNvSpPr>
            <p:nvPr/>
          </p:nvSpPr>
          <p:spPr bwMode="auto">
            <a:xfrm>
              <a:off x="2880" y="2400"/>
              <a:ext cx="240" cy="144"/>
            </a:xfrm>
            <a:prstGeom prst="line">
              <a:avLst/>
            </a:prstGeom>
            <a:noFill/>
            <a:ln w="9525">
              <a:solidFill>
                <a:schemeClr val="tx1"/>
              </a:solidFill>
              <a:round/>
              <a:headEnd/>
              <a:tailEnd/>
            </a:ln>
          </p:spPr>
          <p:txBody>
            <a:bodyPr/>
            <a:lstStyle/>
            <a:p>
              <a:endParaRPr lang="zh-CN" altLang="en-US"/>
            </a:p>
          </p:txBody>
        </p:sp>
      </p:grpSp>
      <p:sp>
        <p:nvSpPr>
          <p:cNvPr id="20514" name="Rectangle 55"/>
          <p:cNvSpPr>
            <a:spLocks noChangeArrowheads="1"/>
          </p:cNvSpPr>
          <p:nvPr/>
        </p:nvSpPr>
        <p:spPr bwMode="auto">
          <a:xfrm>
            <a:off x="323850" y="290513"/>
            <a:ext cx="8569325" cy="563562"/>
          </a:xfrm>
          <a:prstGeom prst="rect">
            <a:avLst/>
          </a:prstGeom>
          <a:noFill/>
          <a:ln w="9525" algn="ctr">
            <a:noFill/>
            <a:miter lim="800000"/>
            <a:headEnd/>
            <a:tailEnd/>
          </a:ln>
        </p:spPr>
        <p:txBody>
          <a:bodyPr tIns="76176" bIns="0" anchor="ctr">
            <a:spAutoFit/>
          </a:bodyPr>
          <a:lstStyle/>
          <a:p>
            <a:pPr>
              <a:spcBef>
                <a:spcPct val="0"/>
              </a:spcBef>
            </a:pPr>
            <a:r>
              <a:rPr kumimoji="1" lang="zh-CN" altLang="en-US" sz="3200" b="1">
                <a:solidFill>
                  <a:srgbClr val="0000FF"/>
                </a:solidFill>
                <a:latin typeface="FrysBaskerville BT" pitchFamily="18" charset="0"/>
                <a:ea typeface="华文行楷" pitchFamily="2" charset="-122"/>
              </a:rPr>
              <a:t>杂化轨道的类型与分子的空间构型小结</a:t>
            </a:r>
            <a:endParaRPr lang="zh-CN" altLang="en-US" sz="3200">
              <a:solidFill>
                <a:srgbClr val="0000FF"/>
              </a:solidFill>
              <a:latin typeface="华文行楷" pitchFamily="2" charset="-122"/>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87"/>
                                        </p:tgtEl>
                                        <p:attrNameLst>
                                          <p:attrName>style.visibility</p:attrName>
                                        </p:attrNameLst>
                                      </p:cBhvr>
                                      <p:to>
                                        <p:strVal val="visible"/>
                                      </p:to>
                                    </p:set>
                                    <p:animEffect transition="in" filter="wipe(left)">
                                      <p:cBhvr>
                                        <p:cTn id="7" dur="500"/>
                                        <p:tgtEl>
                                          <p:spTgt spid="2201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0193"/>
                                        </p:tgtEl>
                                        <p:attrNameLst>
                                          <p:attrName>style.visibility</p:attrName>
                                        </p:attrNameLst>
                                      </p:cBhvr>
                                      <p:to>
                                        <p:strVal val="visible"/>
                                      </p:to>
                                    </p:set>
                                    <p:animEffect transition="in" filter="wipe(left)">
                                      <p:cBhvr>
                                        <p:cTn id="12" dur="500"/>
                                        <p:tgtEl>
                                          <p:spTgt spid="220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0199"/>
                                        </p:tgtEl>
                                        <p:attrNameLst>
                                          <p:attrName>style.visibility</p:attrName>
                                        </p:attrNameLst>
                                      </p:cBhvr>
                                      <p:to>
                                        <p:strVal val="visible"/>
                                      </p:to>
                                    </p:set>
                                    <p:animEffect transition="in" filter="wipe(left)">
                                      <p:cBhvr>
                                        <p:cTn id="22" dur="500"/>
                                        <p:tgtEl>
                                          <p:spTgt spid="2201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0205"/>
                                        </p:tgtEl>
                                        <p:attrNameLst>
                                          <p:attrName>style.visibility</p:attrName>
                                        </p:attrNameLst>
                                      </p:cBhvr>
                                      <p:to>
                                        <p:strVal val="visible"/>
                                      </p:to>
                                    </p:set>
                                    <p:animEffect transition="in" filter="wipe(left)">
                                      <p:cBhvr>
                                        <p:cTn id="32" dur="500"/>
                                        <p:tgtEl>
                                          <p:spTgt spid="2202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0206"/>
                                        </p:tgtEl>
                                        <p:attrNameLst>
                                          <p:attrName>style.visibility</p:attrName>
                                        </p:attrNameLst>
                                      </p:cBhvr>
                                      <p:to>
                                        <p:strVal val="visible"/>
                                      </p:to>
                                    </p:set>
                                    <p:animEffect transition="in" filter="wipe(left)">
                                      <p:cBhvr>
                                        <p:cTn id="42" dur="500"/>
                                        <p:tgtEl>
                                          <p:spTgt spid="2202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0164"/>
                                        </p:tgtEl>
                                        <p:attrNameLst>
                                          <p:attrName>style.visibility</p:attrName>
                                        </p:attrNameLst>
                                      </p:cBhvr>
                                      <p:to>
                                        <p:strVal val="visible"/>
                                      </p:to>
                                    </p:set>
                                    <p:animEffect transition="in" filter="wipe(left)">
                                      <p:cBhvr>
                                        <p:cTn id="47" dur="500"/>
                                        <p:tgtEl>
                                          <p:spTgt spid="2201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0208"/>
                                        </p:tgtEl>
                                        <p:attrNameLst>
                                          <p:attrName>style.visibility</p:attrName>
                                        </p:attrNameLst>
                                      </p:cBhvr>
                                      <p:to>
                                        <p:strVal val="visible"/>
                                      </p:to>
                                    </p:set>
                                    <p:animEffect transition="in" filter="wipe(left)">
                                      <p:cBhvr>
                                        <p:cTn id="57" dur="500"/>
                                        <p:tgtEl>
                                          <p:spTgt spid="22020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0209"/>
                                        </p:tgtEl>
                                        <p:attrNameLst>
                                          <p:attrName>style.visibility</p:attrName>
                                        </p:attrNameLst>
                                      </p:cBhvr>
                                      <p:to>
                                        <p:strVal val="visible"/>
                                      </p:to>
                                    </p:set>
                                    <p:animEffect transition="in" filter="wipe(left)">
                                      <p:cBhvr>
                                        <p:cTn id="62" dur="500"/>
                                        <p:tgtEl>
                                          <p:spTgt spid="22020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dissolve">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0186"/>
                                        </p:tgtEl>
                                        <p:attrNameLst>
                                          <p:attrName>style.visibility</p:attrName>
                                        </p:attrNameLst>
                                      </p:cBhvr>
                                      <p:to>
                                        <p:strVal val="visible"/>
                                      </p:to>
                                    </p:set>
                                    <p:animEffect transition="in" filter="wipe(left)">
                                      <p:cBhvr>
                                        <p:cTn id="72" dur="500"/>
                                        <p:tgtEl>
                                          <p:spTgt spid="22018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20207"/>
                                        </p:tgtEl>
                                        <p:attrNameLst>
                                          <p:attrName>style.visibility</p:attrName>
                                        </p:attrNameLst>
                                      </p:cBhvr>
                                      <p:to>
                                        <p:strVal val="visible"/>
                                      </p:to>
                                    </p:set>
                                    <p:animEffect transition="in" filter="wipe(left)">
                                      <p:cBhvr>
                                        <p:cTn id="77" dur="500"/>
                                        <p:tgtEl>
                                          <p:spTgt spid="22020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left)">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0163"/>
                                        </p:tgtEl>
                                        <p:attrNameLst>
                                          <p:attrName>style.visibility</p:attrName>
                                        </p:attrNameLst>
                                      </p:cBhvr>
                                      <p:to>
                                        <p:strVal val="visible"/>
                                      </p:to>
                                    </p:set>
                                    <p:animEffect transition="in" filter="wipe(left)">
                                      <p:cBhvr>
                                        <p:cTn id="87" dur="500"/>
                                        <p:tgtEl>
                                          <p:spTgt spid="22016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P spid="220164" grpId="0" animBg="1"/>
      <p:bldP spid="220186" grpId="0" autoUpdateAnimBg="0"/>
      <p:bldP spid="220187" grpId="0" autoUpdateAnimBg="0"/>
      <p:bldP spid="220193" grpId="0" autoUpdateAnimBg="0"/>
      <p:bldP spid="220199" grpId="0" autoUpdateAnimBg="0"/>
      <p:bldP spid="220205" grpId="0" autoUpdateAnimBg="0"/>
      <p:bldP spid="220206" grpId="0" autoUpdateAnimBg="0"/>
      <p:bldP spid="220207"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mtClean="0"/>
              <a:t>4.2.3 </a:t>
            </a:r>
            <a:r>
              <a:rPr lang="zh-CN" altLang="en-US" smtClean="0"/>
              <a:t>分子间相互作用</a:t>
            </a:r>
          </a:p>
        </p:txBody>
      </p:sp>
      <p:sp>
        <p:nvSpPr>
          <p:cNvPr id="21508" name="Rectangle 3"/>
          <p:cNvSpPr>
            <a:spLocks noGrp="1" noChangeArrowheads="1"/>
          </p:cNvSpPr>
          <p:nvPr>
            <p:ph type="body" idx="1"/>
          </p:nvPr>
        </p:nvSpPr>
        <p:spPr>
          <a:xfrm>
            <a:off x="468313" y="1196975"/>
            <a:ext cx="8362950" cy="4175125"/>
          </a:xfrm>
        </p:spPr>
        <p:txBody>
          <a:bodyPr/>
          <a:lstStyle/>
          <a:p>
            <a:pPr eaLnBrk="1" hangingPunct="1">
              <a:lnSpc>
                <a:spcPct val="130000"/>
              </a:lnSpc>
              <a:buFontTx/>
              <a:buNone/>
            </a:pPr>
            <a:r>
              <a:rPr lang="en-US" altLang="zh-CN" smtClean="0">
                <a:solidFill>
                  <a:srgbClr val="0000FF"/>
                </a:solidFill>
              </a:rPr>
              <a:t>4.2.3.1 </a:t>
            </a:r>
            <a:r>
              <a:rPr lang="zh-CN" altLang="en-US" smtClean="0">
                <a:solidFill>
                  <a:srgbClr val="0000FF"/>
                </a:solidFill>
              </a:rPr>
              <a:t>分子的极性</a:t>
            </a:r>
          </a:p>
          <a:p>
            <a:pPr eaLnBrk="1" hangingPunct="1">
              <a:lnSpc>
                <a:spcPct val="130000"/>
              </a:lnSpc>
            </a:pPr>
            <a:r>
              <a:rPr lang="zh-CN" altLang="en-US" sz="2800" smtClean="0"/>
              <a:t>设想在分子中，正、负电荷各有一个“电荷中心”。非极性分子：正、负电荷中心重合的分子。极性分子：正、负电荷中心不重合的分子。</a:t>
            </a:r>
          </a:p>
          <a:p>
            <a:pPr eaLnBrk="1" hangingPunct="1">
              <a:lnSpc>
                <a:spcPct val="130000"/>
              </a:lnSpc>
            </a:pPr>
            <a:r>
              <a:rPr lang="zh-CN" altLang="en-US" sz="2800" smtClean="0"/>
              <a:t>偶极矩</a:t>
            </a:r>
            <a:r>
              <a:rPr lang="zh-CN" altLang="en-US" sz="2800" i="1" smtClean="0">
                <a:sym typeface="Symbol" pitchFamily="18" charset="2"/>
              </a:rPr>
              <a:t></a:t>
            </a:r>
            <a:r>
              <a:rPr lang="en-US" altLang="zh-CN" sz="2800" smtClean="0"/>
              <a:t>(bond dipole moment):</a:t>
            </a:r>
          </a:p>
          <a:p>
            <a:pPr eaLnBrk="1" hangingPunct="1">
              <a:lnSpc>
                <a:spcPct val="130000"/>
              </a:lnSpc>
              <a:buFontTx/>
              <a:buNone/>
            </a:pPr>
            <a:r>
              <a:rPr lang="en-US" altLang="zh-CN" sz="2800" smtClean="0"/>
              <a:t>    </a:t>
            </a:r>
            <a:r>
              <a:rPr lang="zh-CN" altLang="en-US" sz="2800" smtClean="0"/>
              <a:t>用于定量地表示极性分子的极性大小。</a:t>
            </a:r>
          </a:p>
        </p:txBody>
      </p:sp>
      <p:graphicFrame>
        <p:nvGraphicFramePr>
          <p:cNvPr id="467972" name="Object 4"/>
          <p:cNvGraphicFramePr>
            <a:graphicFrameLocks noChangeAspect="1"/>
          </p:cNvGraphicFramePr>
          <p:nvPr/>
        </p:nvGraphicFramePr>
        <p:xfrm>
          <a:off x="1692275" y="4941888"/>
          <a:ext cx="1639888" cy="746125"/>
        </p:xfrm>
        <a:graphic>
          <a:graphicData uri="http://schemas.openxmlformats.org/presentationml/2006/ole">
            <p:oleObj spid="_x0000_s23554" name="Equation" r:id="rId3" imgW="507960" imgH="203040" progId="Equation.3">
              <p:embed/>
            </p:oleObj>
          </a:graphicData>
        </a:graphic>
      </p:graphicFrame>
      <p:sp>
        <p:nvSpPr>
          <p:cNvPr id="467973" name="Rectangle 5"/>
          <p:cNvSpPr>
            <a:spLocks noChangeArrowheads="1"/>
          </p:cNvSpPr>
          <p:nvPr/>
        </p:nvSpPr>
        <p:spPr bwMode="auto">
          <a:xfrm>
            <a:off x="900113" y="5805488"/>
            <a:ext cx="5445125" cy="519112"/>
          </a:xfrm>
          <a:prstGeom prst="rect">
            <a:avLst/>
          </a:prstGeom>
          <a:solidFill>
            <a:srgbClr val="FF9900"/>
          </a:solidFill>
          <a:ln w="9525">
            <a:noFill/>
            <a:miter lim="800000"/>
            <a:headEnd/>
            <a:tailEnd/>
          </a:ln>
        </p:spPr>
        <p:txBody>
          <a:bodyPr wrap="none">
            <a:spAutoFit/>
          </a:bodyPr>
          <a:lstStyle/>
          <a:p>
            <a:pPr>
              <a:spcBef>
                <a:spcPct val="0"/>
              </a:spcBef>
            </a:pPr>
            <a:r>
              <a:rPr kumimoji="1" lang="en-US" altLang="zh-CN" i="1">
                <a:ea typeface="宋体" pitchFamily="2" charset="-122"/>
              </a:rPr>
              <a:t>q </a:t>
            </a:r>
            <a:r>
              <a:rPr kumimoji="1" lang="zh-CN" altLang="en-US">
                <a:ea typeface=""/>
                <a:cs typeface=""/>
              </a:rPr>
              <a:t>为电量</a:t>
            </a:r>
            <a:r>
              <a:rPr kumimoji="1" lang="zh-CN" altLang="en-US">
                <a:ea typeface="宋体" pitchFamily="2" charset="-122"/>
              </a:rPr>
              <a:t>，</a:t>
            </a:r>
            <a:r>
              <a:rPr kumimoji="1" lang="en-US" altLang="zh-CN" i="1">
                <a:ea typeface="宋体" pitchFamily="2" charset="-122"/>
              </a:rPr>
              <a:t>l </a:t>
            </a:r>
            <a:r>
              <a:rPr kumimoji="1" lang="zh-CN" altLang="en-US"/>
              <a:t>为核间距， </a:t>
            </a:r>
            <a:r>
              <a:rPr lang="zh-CN" altLang="en-US" i="1">
                <a:sym typeface="Symbol" pitchFamily="18" charset="2"/>
              </a:rPr>
              <a:t></a:t>
            </a:r>
            <a:r>
              <a:rPr kumimoji="1" lang="zh-CN" altLang="en-US"/>
              <a:t>单位</a:t>
            </a:r>
            <a:r>
              <a:rPr kumimoji="1" lang="en-US" altLang="zh-CN"/>
              <a:t>C</a:t>
            </a:r>
            <a:r>
              <a:rPr kumimoji="1" lang="en-US" altLang="zh-CN">
                <a:sym typeface="Symbol" pitchFamily="18" charset="2"/>
              </a:rPr>
              <a:t></a:t>
            </a:r>
            <a:r>
              <a:rPr kumimoji="1" lang="en-US" altLang="zh-CN"/>
              <a:t>m</a:t>
            </a:r>
          </a:p>
        </p:txBody>
      </p:sp>
      <p:grpSp>
        <p:nvGrpSpPr>
          <p:cNvPr id="2" name="Group 7"/>
          <p:cNvGrpSpPr>
            <a:grpSpLocks/>
          </p:cNvGrpSpPr>
          <p:nvPr/>
        </p:nvGrpSpPr>
        <p:grpSpPr bwMode="auto">
          <a:xfrm>
            <a:off x="6156325" y="3573463"/>
            <a:ext cx="2808288" cy="1871662"/>
            <a:chOff x="3024" y="2352"/>
            <a:chExt cx="2160" cy="1392"/>
          </a:xfrm>
        </p:grpSpPr>
        <p:sp>
          <p:nvSpPr>
            <p:cNvPr id="21511" name="Oval 8"/>
            <p:cNvSpPr>
              <a:spLocks noChangeArrowheads="1"/>
            </p:cNvSpPr>
            <p:nvPr/>
          </p:nvSpPr>
          <p:spPr bwMode="auto">
            <a:xfrm>
              <a:off x="3024" y="2352"/>
              <a:ext cx="2160" cy="720"/>
            </a:xfrm>
            <a:prstGeom prst="ellipse">
              <a:avLst/>
            </a:prstGeom>
            <a:solidFill>
              <a:srgbClr val="66FF99"/>
            </a:solidFill>
            <a:ln w="9525">
              <a:solidFill>
                <a:srgbClr val="FFFF00"/>
              </a:solidFill>
              <a:round/>
              <a:headEnd/>
              <a:tailEnd/>
            </a:ln>
          </p:spPr>
          <p:txBody>
            <a:bodyPr anchor="ctr">
              <a:spAutoFit/>
            </a:bodyPr>
            <a:lstStyle/>
            <a:p>
              <a:endParaRPr lang="zh-CN" altLang="en-US"/>
            </a:p>
          </p:txBody>
        </p:sp>
        <p:sp>
          <p:nvSpPr>
            <p:cNvPr id="21512" name="Line 9"/>
            <p:cNvSpPr>
              <a:spLocks noChangeShapeType="1"/>
            </p:cNvSpPr>
            <p:nvPr/>
          </p:nvSpPr>
          <p:spPr bwMode="auto">
            <a:xfrm>
              <a:off x="3312" y="2688"/>
              <a:ext cx="0" cy="1056"/>
            </a:xfrm>
            <a:prstGeom prst="line">
              <a:avLst/>
            </a:prstGeom>
            <a:noFill/>
            <a:ln w="38100">
              <a:solidFill>
                <a:srgbClr val="FFFF00"/>
              </a:solidFill>
              <a:round/>
              <a:headEnd/>
              <a:tailEnd/>
            </a:ln>
          </p:spPr>
          <p:txBody>
            <a:bodyPr wrap="none">
              <a:spAutoFit/>
            </a:bodyPr>
            <a:lstStyle/>
            <a:p>
              <a:endParaRPr lang="zh-CN" altLang="en-US"/>
            </a:p>
          </p:txBody>
        </p:sp>
        <p:sp>
          <p:nvSpPr>
            <p:cNvPr id="21513" name="Line 10"/>
            <p:cNvSpPr>
              <a:spLocks noChangeShapeType="1"/>
            </p:cNvSpPr>
            <p:nvPr/>
          </p:nvSpPr>
          <p:spPr bwMode="auto">
            <a:xfrm>
              <a:off x="4848" y="2688"/>
              <a:ext cx="0" cy="1056"/>
            </a:xfrm>
            <a:prstGeom prst="line">
              <a:avLst/>
            </a:prstGeom>
            <a:noFill/>
            <a:ln w="38100">
              <a:solidFill>
                <a:srgbClr val="FFFF00"/>
              </a:solidFill>
              <a:round/>
              <a:headEnd/>
              <a:tailEnd/>
            </a:ln>
          </p:spPr>
          <p:txBody>
            <a:bodyPr wrap="none">
              <a:spAutoFit/>
            </a:bodyPr>
            <a:lstStyle/>
            <a:p>
              <a:endParaRPr lang="zh-CN" altLang="en-US"/>
            </a:p>
          </p:txBody>
        </p:sp>
        <p:sp>
          <p:nvSpPr>
            <p:cNvPr id="21514" name="Line 11"/>
            <p:cNvSpPr>
              <a:spLocks noChangeShapeType="1"/>
            </p:cNvSpPr>
            <p:nvPr/>
          </p:nvSpPr>
          <p:spPr bwMode="auto">
            <a:xfrm>
              <a:off x="3360" y="3600"/>
              <a:ext cx="1392" cy="0"/>
            </a:xfrm>
            <a:prstGeom prst="line">
              <a:avLst/>
            </a:prstGeom>
            <a:noFill/>
            <a:ln w="38100">
              <a:solidFill>
                <a:srgbClr val="FFFF00"/>
              </a:solidFill>
              <a:round/>
              <a:headEnd type="arrow" w="med" len="med"/>
              <a:tailEnd type="arrow" w="med" len="med"/>
            </a:ln>
          </p:spPr>
          <p:txBody>
            <a:bodyPr>
              <a:spAutoFit/>
            </a:bodyPr>
            <a:lstStyle/>
            <a:p>
              <a:endParaRPr lang="zh-CN" altLang="en-US"/>
            </a:p>
          </p:txBody>
        </p:sp>
        <p:sp>
          <p:nvSpPr>
            <p:cNvPr id="21515" name="Text Box 12"/>
            <p:cNvSpPr txBox="1">
              <a:spLocks noChangeArrowheads="1"/>
            </p:cNvSpPr>
            <p:nvPr/>
          </p:nvSpPr>
          <p:spPr bwMode="auto">
            <a:xfrm>
              <a:off x="3312" y="2544"/>
              <a:ext cx="1728" cy="387"/>
            </a:xfrm>
            <a:prstGeom prst="rect">
              <a:avLst/>
            </a:prstGeom>
            <a:noFill/>
            <a:ln w="9525">
              <a:noFill/>
              <a:miter lim="800000"/>
              <a:headEnd/>
              <a:tailEnd/>
            </a:ln>
          </p:spPr>
          <p:txBody>
            <a:bodyPr>
              <a:spAutoFit/>
            </a:bodyPr>
            <a:lstStyle/>
            <a:p>
              <a:r>
                <a:rPr kumimoji="1" lang="en-US" altLang="zh-CN" b="1">
                  <a:solidFill>
                    <a:schemeClr val="accent2"/>
                  </a:solidFill>
                  <a:ea typeface="宋体" pitchFamily="2" charset="-122"/>
                </a:rPr>
                <a:t>+q</a:t>
              </a:r>
              <a:r>
                <a:rPr kumimoji="1" lang="en-US" altLang="zh-CN" b="1">
                  <a:solidFill>
                    <a:schemeClr val="bg2"/>
                  </a:solidFill>
                  <a:ea typeface="宋体" pitchFamily="2" charset="-122"/>
                </a:rPr>
                <a:t>          </a:t>
              </a:r>
              <a:r>
                <a:rPr kumimoji="1" lang="zh-CN" altLang="en-US" b="1">
                  <a:solidFill>
                    <a:schemeClr val="accent2"/>
                  </a:solidFill>
                  <a:ea typeface="宋体" pitchFamily="2" charset="-122"/>
                </a:rPr>
                <a:t>－</a:t>
              </a:r>
              <a:r>
                <a:rPr kumimoji="1" lang="en-US" altLang="zh-CN" b="1">
                  <a:solidFill>
                    <a:schemeClr val="accent2"/>
                  </a:solidFill>
                  <a:ea typeface="宋体" pitchFamily="2" charset="-122"/>
                </a:rPr>
                <a:t>q</a:t>
              </a:r>
            </a:p>
          </p:txBody>
        </p:sp>
        <p:sp>
          <p:nvSpPr>
            <p:cNvPr id="21516" name="Text Box 13"/>
            <p:cNvSpPr txBox="1">
              <a:spLocks noChangeArrowheads="1"/>
            </p:cNvSpPr>
            <p:nvPr/>
          </p:nvSpPr>
          <p:spPr bwMode="auto">
            <a:xfrm>
              <a:off x="3936" y="3263"/>
              <a:ext cx="288" cy="387"/>
            </a:xfrm>
            <a:prstGeom prst="rect">
              <a:avLst/>
            </a:prstGeom>
            <a:noFill/>
            <a:ln w="9525">
              <a:noFill/>
              <a:miter lim="800000"/>
              <a:headEnd/>
              <a:tailEnd/>
            </a:ln>
          </p:spPr>
          <p:txBody>
            <a:bodyPr>
              <a:spAutoFit/>
            </a:bodyPr>
            <a:lstStyle/>
            <a:p>
              <a:r>
                <a:rPr kumimoji="1" lang="en-US" altLang="zh-CN" b="1">
                  <a:solidFill>
                    <a:srgbClr val="66FF33"/>
                  </a:solidFill>
                  <a:ea typeface="宋体" pitchFamily="2" charset="-122"/>
                </a:rPr>
                <a:t>L</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67972"/>
                                        </p:tgtEl>
                                        <p:attrNameLst>
                                          <p:attrName>style.visibility</p:attrName>
                                        </p:attrNameLst>
                                      </p:cBhvr>
                                      <p:to>
                                        <p:strVal val="visible"/>
                                      </p:to>
                                    </p:set>
                                    <p:animEffect transition="in" filter="fade">
                                      <p:cBhvr>
                                        <p:cTn id="7" dur="1000"/>
                                        <p:tgtEl>
                                          <p:spTgt spid="467972"/>
                                        </p:tgtEl>
                                      </p:cBhvr>
                                    </p:animEffect>
                                    <p:anim calcmode="lin" valueType="num">
                                      <p:cBhvr>
                                        <p:cTn id="8" dur="1000" fill="hold"/>
                                        <p:tgtEl>
                                          <p:spTgt spid="467972"/>
                                        </p:tgtEl>
                                        <p:attrNameLst>
                                          <p:attrName>ppt_x</p:attrName>
                                        </p:attrNameLst>
                                      </p:cBhvr>
                                      <p:tavLst>
                                        <p:tav tm="0">
                                          <p:val>
                                            <p:strVal val="#ppt_x"/>
                                          </p:val>
                                        </p:tav>
                                        <p:tav tm="100000">
                                          <p:val>
                                            <p:strVal val="#ppt_x"/>
                                          </p:val>
                                        </p:tav>
                                      </p:tavLst>
                                    </p:anim>
                                    <p:anim calcmode="lin" valueType="num">
                                      <p:cBhvr>
                                        <p:cTn id="9" dur="1000" fill="hold"/>
                                        <p:tgtEl>
                                          <p:spTgt spid="4679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67973"/>
                                        </p:tgtEl>
                                        <p:attrNameLst>
                                          <p:attrName>style.visibility</p:attrName>
                                        </p:attrNameLst>
                                      </p:cBhvr>
                                      <p:to>
                                        <p:strVal val="visible"/>
                                      </p:to>
                                    </p:set>
                                    <p:animEffect transition="in" filter="fade">
                                      <p:cBhvr>
                                        <p:cTn id="13" dur="1000"/>
                                        <p:tgtEl>
                                          <p:spTgt spid="467973"/>
                                        </p:tgtEl>
                                      </p:cBhvr>
                                    </p:animEffect>
                                    <p:anim calcmode="lin" valueType="num">
                                      <p:cBhvr>
                                        <p:cTn id="14" dur="1000" fill="hold"/>
                                        <p:tgtEl>
                                          <p:spTgt spid="467973"/>
                                        </p:tgtEl>
                                        <p:attrNameLst>
                                          <p:attrName>ppt_x</p:attrName>
                                        </p:attrNameLst>
                                      </p:cBhvr>
                                      <p:tavLst>
                                        <p:tav tm="0">
                                          <p:val>
                                            <p:strVal val="#ppt_x"/>
                                          </p:val>
                                        </p:tav>
                                        <p:tav tm="100000">
                                          <p:val>
                                            <p:strVal val="#ppt_x"/>
                                          </p:val>
                                        </p:tav>
                                      </p:tavLst>
                                    </p:anim>
                                    <p:anim calcmode="lin" valueType="num">
                                      <p:cBhvr>
                                        <p:cTn id="15" dur="1000" fill="hold"/>
                                        <p:tgtEl>
                                          <p:spTgt spid="46797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strVal val="#ppt_w*0.70"/>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3" grpId="0" animBg="1"/>
    </p:bldLst>
  </p:timing>
</p:sld>
</file>

<file path=ppt/theme/theme1.xml><?xml version="1.0" encoding="utf-8"?>
<a:theme xmlns:a="http://schemas.openxmlformats.org/drawingml/2006/main" name="第17章 d区元素(二)">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0000FF"/>
      </a:hlink>
      <a:folHlink>
        <a:srgbClr val="CC0099"/>
      </a:folHlink>
    </a:clrScheme>
    <a:fontScheme name="第17章 d区元素(二)">
      <a:majorFont>
        <a:latin typeface="Arial Narrow"/>
        <a:ea typeface="黑体"/>
        <a:cs typeface=""/>
      </a:majorFont>
      <a:minorFont>
        <a:latin typeface="Arial Narrow"/>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3200" b="0" i="0" u="none" strike="noStrike" cap="none" normalizeH="0" baseline="0" smtClean="0">
            <a:ln>
              <a:noFill/>
            </a:ln>
            <a:solidFill>
              <a:schemeClr val="tx1"/>
            </a:solidFill>
            <a:effectLst/>
            <a:latin typeface="Times New Roman" pitchFamily="18"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3200" b="0" i="0" u="none" strike="noStrike" cap="none" normalizeH="0" baseline="0" smtClean="0">
            <a:ln>
              <a:noFill/>
            </a:ln>
            <a:solidFill>
              <a:schemeClr val="tx1"/>
            </a:solidFill>
            <a:effectLst/>
            <a:latin typeface="Times New Roman" pitchFamily="18" charset="0"/>
            <a:ea typeface="黑体" pitchFamily="49" charset="-122"/>
          </a:defRPr>
        </a:defPPr>
      </a:lstStyle>
    </a:lnDef>
  </a:objectDefaults>
  <a:extraClrSchemeLst>
    <a:extraClrScheme>
      <a:clrScheme name="第17章 d区元素(二) 1">
        <a:dk1>
          <a:srgbClr val="FF9900"/>
        </a:dk1>
        <a:lt1>
          <a:srgbClr val="FFFFCC"/>
        </a:lt1>
        <a:dk2>
          <a:srgbClr val="000000"/>
        </a:dk2>
        <a:lt2>
          <a:srgbClr val="FFCC00"/>
        </a:lt2>
        <a:accent1>
          <a:srgbClr val="6B6253"/>
        </a:accent1>
        <a:accent2>
          <a:srgbClr val="72543E"/>
        </a:accent2>
        <a:accent3>
          <a:srgbClr val="AAAAAA"/>
        </a:accent3>
        <a:accent4>
          <a:srgbClr val="DADAAE"/>
        </a:accent4>
        <a:accent5>
          <a:srgbClr val="BAB7B3"/>
        </a:accent5>
        <a:accent6>
          <a:srgbClr val="674B37"/>
        </a:accent6>
        <a:hlink>
          <a:srgbClr val="DA9880"/>
        </a:hlink>
        <a:folHlink>
          <a:srgbClr val="B2B2B2"/>
        </a:folHlink>
      </a:clrScheme>
      <a:clrMap bg1="dk2" tx1="lt1" bg2="dk1" tx2="lt2" accent1="accent1" accent2="accent2" accent3="accent3" accent4="accent4" accent5="accent5" accent6="accent6" hlink="hlink" folHlink="folHlink"/>
    </a:extraClrScheme>
    <a:extraClrScheme>
      <a:clrScheme name="第17章 d区元素(二)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3">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3F3F3"/>
        </a:accent5>
        <a:accent6>
          <a:srgbClr val="878787"/>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4">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9F3D6"/>
        </a:accent5>
        <a:accent6>
          <a:srgbClr val="B9B9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5">
        <a:dk1>
          <a:srgbClr val="000000"/>
        </a:dk1>
        <a:lt1>
          <a:srgbClr val="E5D3B3"/>
        </a:lt1>
        <a:dk2>
          <a:srgbClr val="800000"/>
        </a:dk2>
        <a:lt2>
          <a:srgbClr val="009900"/>
        </a:lt2>
        <a:accent1>
          <a:srgbClr val="D5B095"/>
        </a:accent1>
        <a:accent2>
          <a:srgbClr val="E28666"/>
        </a:accent2>
        <a:accent3>
          <a:srgbClr val="F0E6D6"/>
        </a:accent3>
        <a:accent4>
          <a:srgbClr val="000000"/>
        </a:accent4>
        <a:accent5>
          <a:srgbClr val="E7D4C8"/>
        </a:accent5>
        <a:accent6>
          <a:srgbClr val="CD795C"/>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第17章 d区元素(二) 6">
        <a:dk1>
          <a:srgbClr val="99CC00"/>
        </a:dk1>
        <a:lt1>
          <a:srgbClr val="FFFFFF"/>
        </a:lt1>
        <a:dk2>
          <a:srgbClr val="51399D"/>
        </a:dk2>
        <a:lt2>
          <a:srgbClr val="FFFFCC"/>
        </a:lt2>
        <a:accent1>
          <a:srgbClr val="877CAA"/>
        </a:accent1>
        <a:accent2>
          <a:srgbClr val="000058"/>
        </a:accent2>
        <a:accent3>
          <a:srgbClr val="B3AECC"/>
        </a:accent3>
        <a:accent4>
          <a:srgbClr val="DADADA"/>
        </a:accent4>
        <a:accent5>
          <a:srgbClr val="C3BFD2"/>
        </a:accent5>
        <a:accent6>
          <a:srgbClr val="00004F"/>
        </a:accent6>
        <a:hlink>
          <a:srgbClr val="FFCC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1790</TotalTime>
  <Pages>0</Pages>
  <Words>7677</Words>
  <Characters>0</Characters>
  <Application>Microsoft PowerPoint</Application>
  <DocSecurity>0</DocSecurity>
  <PresentationFormat>全屏显示(4:3)</PresentationFormat>
  <Lines>0</Lines>
  <Paragraphs>975</Paragraphs>
  <Slides>148</Slides>
  <Notes>22</Notes>
  <HiddenSlides>6</HiddenSlides>
  <MMClips>10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148</vt:i4>
      </vt:variant>
    </vt:vector>
  </HeadingPairs>
  <TitlesOfParts>
    <vt:vector size="156" baseType="lpstr">
      <vt:lpstr>第17章 d区元素(二)</vt:lpstr>
      <vt:lpstr>Equation</vt:lpstr>
      <vt:lpstr>公式</vt:lpstr>
      <vt:lpstr>BMP 图象</vt:lpstr>
      <vt:lpstr>位图图像</vt:lpstr>
      <vt:lpstr>CS ChemDraw Drawing</vt:lpstr>
      <vt:lpstr>Document</vt:lpstr>
      <vt:lpstr>文档</vt:lpstr>
      <vt:lpstr>第4章 物质结构基础</vt:lpstr>
      <vt:lpstr>教学要求</vt:lpstr>
      <vt:lpstr>教学要求</vt:lpstr>
      <vt:lpstr>幻灯片 4</vt:lpstr>
      <vt:lpstr>第四章  物质结构基础</vt:lpstr>
      <vt:lpstr>第四章  物质结构基础</vt:lpstr>
      <vt:lpstr>4.1.1 核外电子运动状态</vt:lpstr>
      <vt:lpstr>幻灯片 8</vt:lpstr>
      <vt:lpstr>4.1.1.1核外电子运动的量子化特征</vt:lpstr>
      <vt:lpstr>4.1.1.1 核外电子运动的量子化特性</vt:lpstr>
      <vt:lpstr>4.1.1.1 核外电子运动的量子化特性</vt:lpstr>
      <vt:lpstr>幻灯片 12</vt:lpstr>
      <vt:lpstr>Bohr理论</vt:lpstr>
      <vt:lpstr>幻灯片 14</vt:lpstr>
      <vt:lpstr>幻灯片 15</vt:lpstr>
      <vt:lpstr>幻灯片 16</vt:lpstr>
      <vt:lpstr>幻灯片 17</vt:lpstr>
      <vt:lpstr>幻灯片 18</vt:lpstr>
      <vt:lpstr>从 Bohr 模型到量子力学</vt:lpstr>
      <vt:lpstr>4.1.1.2  电子的波粒二象性</vt:lpstr>
      <vt:lpstr>电子的波粒二象性</vt:lpstr>
      <vt:lpstr>幻灯片 22</vt:lpstr>
      <vt:lpstr>微观粒子的运动特征</vt:lpstr>
      <vt:lpstr>4.1.1.3 波函数与原子轨道</vt:lpstr>
      <vt:lpstr>波函数(Wave functions)</vt:lpstr>
      <vt:lpstr>4.1.1.4 概率密度和电子云</vt:lpstr>
      <vt:lpstr>电子云</vt:lpstr>
      <vt:lpstr>4.1.1.5   四个量子数　</vt:lpstr>
      <vt:lpstr>幻灯片 29</vt:lpstr>
      <vt:lpstr>幻灯片 30</vt:lpstr>
      <vt:lpstr>原子轨道和量子数的关系</vt:lpstr>
      <vt:lpstr>幻灯片 32</vt:lpstr>
      <vt:lpstr>4.自旋量子数 ms</vt:lpstr>
      <vt:lpstr>幻灯片 34</vt:lpstr>
      <vt:lpstr>思考题</vt:lpstr>
      <vt:lpstr>思考题</vt:lpstr>
      <vt:lpstr>幻灯片 37</vt:lpstr>
      <vt:lpstr>波函数(原子轨道)的角度分布图</vt:lpstr>
      <vt:lpstr>幻灯片 39</vt:lpstr>
      <vt:lpstr>s、p、d原子轨道及电子云角度分布图（平面图）</vt:lpstr>
      <vt:lpstr>幻灯片 41</vt:lpstr>
      <vt:lpstr>幻灯片 42</vt:lpstr>
      <vt:lpstr>电子云的角度分布图</vt:lpstr>
      <vt:lpstr>4.1.2  多电子原子的电子分布方式和周期系</vt:lpstr>
      <vt:lpstr>4.1.2.1  多电子原子轨道的能级</vt:lpstr>
      <vt:lpstr>4.2.1  多电子原子轨道的能级</vt:lpstr>
      <vt:lpstr>Pauling近似能级图</vt:lpstr>
      <vt:lpstr>徐光宪能级规律</vt:lpstr>
      <vt:lpstr>4.1.2.2 核外电子分布原理和核外电子分布方式</vt:lpstr>
      <vt:lpstr>泡利不相容原理</vt:lpstr>
      <vt:lpstr>幻灯片 51</vt:lpstr>
      <vt:lpstr>最低能量原理 </vt:lpstr>
      <vt:lpstr>洪特规则</vt:lpstr>
      <vt:lpstr>2.  核外电子分布方式和外层电子分布式</vt:lpstr>
      <vt:lpstr>核外电子分布方式</vt:lpstr>
      <vt:lpstr>幻灯片 56</vt:lpstr>
      <vt:lpstr>离子的外层电子构型</vt:lpstr>
      <vt:lpstr>4.1.3  原子的电子层结构与元素周期律</vt:lpstr>
      <vt:lpstr>原子结构与元素周期律</vt:lpstr>
      <vt:lpstr>元素周期表</vt:lpstr>
      <vt:lpstr>1. 元素的周期</vt:lpstr>
      <vt:lpstr>1.元素的周期</vt:lpstr>
      <vt:lpstr>2. 元素的族</vt:lpstr>
      <vt:lpstr>元素周期表</vt:lpstr>
      <vt:lpstr>2.元素的族</vt:lpstr>
      <vt:lpstr>元素周期表</vt:lpstr>
      <vt:lpstr>幻灯片 67</vt:lpstr>
      <vt:lpstr>幻灯片 68</vt:lpstr>
      <vt:lpstr>幻灯片 69</vt:lpstr>
      <vt:lpstr>幻灯片 70</vt:lpstr>
      <vt:lpstr>4.2  化学键与分子结构</vt:lpstr>
      <vt:lpstr>4.2.1.  化学键（chemical bond）</vt:lpstr>
      <vt:lpstr>4.2.1.2. 共价键的形成与本质</vt:lpstr>
      <vt:lpstr>幻灯片 74</vt:lpstr>
      <vt:lpstr>幻灯片 75</vt:lpstr>
      <vt:lpstr>4.2.1.3 价键理论要点：</vt:lpstr>
      <vt:lpstr>幻灯片 77</vt:lpstr>
      <vt:lpstr>幻灯片 78</vt:lpstr>
      <vt:lpstr>幻灯片 79</vt:lpstr>
      <vt:lpstr>4.2.1.6   配位键</vt:lpstr>
      <vt:lpstr>4.2.2. 分子的空间构型和杂化轨道理论</vt:lpstr>
      <vt:lpstr>4.2.2.1  杂化与杂化轨道</vt:lpstr>
      <vt:lpstr>幻灯片 83</vt:lpstr>
      <vt:lpstr>幻灯片 84</vt:lpstr>
      <vt:lpstr>注     意</vt:lpstr>
      <vt:lpstr>4.2.2.2 杂化轨道的类型 </vt:lpstr>
      <vt:lpstr>幻灯片 87</vt:lpstr>
      <vt:lpstr>幻灯片 88</vt:lpstr>
      <vt:lpstr>幻灯片 89</vt:lpstr>
      <vt:lpstr>幻灯片 90</vt:lpstr>
      <vt:lpstr>sp2杂化：乙烯</vt:lpstr>
      <vt:lpstr>幻灯片 92</vt:lpstr>
      <vt:lpstr>幻灯片 93</vt:lpstr>
      <vt:lpstr>幻灯片 94</vt:lpstr>
      <vt:lpstr>4.2.2.3 等性杂化和不等性杂化</vt:lpstr>
      <vt:lpstr>幻灯片 96</vt:lpstr>
      <vt:lpstr>幻灯片 97</vt:lpstr>
      <vt:lpstr>幻灯片 98</vt:lpstr>
      <vt:lpstr>4.2.3 分子间相互作用</vt:lpstr>
      <vt:lpstr>分子的极性</vt:lpstr>
      <vt:lpstr>幻灯片 101</vt:lpstr>
      <vt:lpstr>幻灯片 102</vt:lpstr>
      <vt:lpstr>幻灯片 103</vt:lpstr>
      <vt:lpstr>4.2.3.2 分子间力</vt:lpstr>
      <vt:lpstr>幻灯片 105</vt:lpstr>
      <vt:lpstr>    分子的极化率</vt:lpstr>
      <vt:lpstr>幻灯片 107</vt:lpstr>
      <vt:lpstr>4.2.3.2 分子间力</vt:lpstr>
      <vt:lpstr>1.色散力</vt:lpstr>
      <vt:lpstr>幻灯片 110</vt:lpstr>
      <vt:lpstr>幻灯片 111</vt:lpstr>
      <vt:lpstr>分子间力</vt:lpstr>
      <vt:lpstr>幻灯片 113</vt:lpstr>
      <vt:lpstr>幻灯片 114</vt:lpstr>
      <vt:lpstr>幻灯片 115</vt:lpstr>
      <vt:lpstr>幻灯片 116</vt:lpstr>
      <vt:lpstr>幻灯片 117</vt:lpstr>
      <vt:lpstr>幻灯片 118</vt:lpstr>
      <vt:lpstr>幻灯片 119</vt:lpstr>
      <vt:lpstr>4.4  晶体结构</vt:lpstr>
      <vt:lpstr>晶体与非晶体</vt:lpstr>
      <vt:lpstr>晶体结构的特征</vt:lpstr>
      <vt:lpstr>晶格理论的基本概念</vt:lpstr>
      <vt:lpstr>4.3.1  晶体的基本类型</vt:lpstr>
      <vt:lpstr>4.3.1.4  金属晶体 </vt:lpstr>
      <vt:lpstr>金属原子的密堆积</vt:lpstr>
      <vt:lpstr>球的密堆积方式</vt:lpstr>
      <vt:lpstr>1.六方密堆积（Hexgonal close Packing)</vt:lpstr>
      <vt:lpstr>2.面心立方密堆积(Face-centred Cubic close Packing)</vt:lpstr>
      <vt:lpstr>3.体心立方堆积(Boby-centred Cubic Packing)</vt:lpstr>
      <vt:lpstr>金属晶体中三种典型的密堆积型式</vt:lpstr>
      <vt:lpstr>幻灯片 132</vt:lpstr>
      <vt:lpstr>4.3.1.1 离子晶体 </vt:lpstr>
      <vt:lpstr>离子晶体（ionic crystal）</vt:lpstr>
      <vt:lpstr>晶格能</vt:lpstr>
      <vt:lpstr>4.3.1.2  原子晶体</vt:lpstr>
      <vt:lpstr>原子晶体的特点</vt:lpstr>
      <vt:lpstr>4.3.1.3  分子晶体</vt:lpstr>
      <vt:lpstr>分子晶体的特点</vt:lpstr>
      <vt:lpstr>晶体的基本类型</vt:lpstr>
      <vt:lpstr>幻灯片 141</vt:lpstr>
      <vt:lpstr>幻灯片 142</vt:lpstr>
      <vt:lpstr>4.3.3  晶体缺陷</vt:lpstr>
      <vt:lpstr>点缺陷</vt:lpstr>
      <vt:lpstr>线缺陷</vt:lpstr>
      <vt:lpstr>刃位错</vt:lpstr>
      <vt:lpstr>螺型位错 </vt:lpstr>
      <vt:lpstr>研究缺陷的意义</vt:lpstr>
    </vt:vector>
  </TitlesOfParts>
  <Company>娑擃亙姹夐幍鈧張</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氧化还原反应 电化学基础</dc:title>
  <dc:creator>xuying</dc:creator>
  <cp:lastModifiedBy>zgm</cp:lastModifiedBy>
  <cp:revision>1266</cp:revision>
  <dcterms:created xsi:type="dcterms:W3CDTF">2002-04-13T07:14:46Z</dcterms:created>
  <dcterms:modified xsi:type="dcterms:W3CDTF">2017-11-22T14:36:08Z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2052-8.1.0.3483</vt:lpwstr>
  </property>
</Properties>
</file>